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3" r:id="rId3"/>
    <p:sldId id="274" r:id="rId4"/>
    <p:sldId id="276" r:id="rId5"/>
    <p:sldId id="267" r:id="rId6"/>
    <p:sldId id="292" r:id="rId7"/>
    <p:sldId id="275" r:id="rId8"/>
    <p:sldId id="302" r:id="rId9"/>
    <p:sldId id="280" r:id="rId10"/>
    <p:sldId id="304" r:id="rId11"/>
    <p:sldId id="306" r:id="rId12"/>
    <p:sldId id="305" r:id="rId13"/>
    <p:sldId id="277" r:id="rId14"/>
    <p:sldId id="278" r:id="rId15"/>
    <p:sldId id="279" r:id="rId16"/>
    <p:sldId id="281" r:id="rId17"/>
    <p:sldId id="282" r:id="rId18"/>
    <p:sldId id="303" r:id="rId19"/>
    <p:sldId id="283" r:id="rId20"/>
    <p:sldId id="284" r:id="rId21"/>
    <p:sldId id="285" r:id="rId22"/>
    <p:sldId id="272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29" autoAdjust="0"/>
    <p:restoredTop sz="83741" autoAdjust="0"/>
  </p:normalViewPr>
  <p:slideViewPr>
    <p:cSldViewPr>
      <p:cViewPr>
        <p:scale>
          <a:sx n="95" d="100"/>
          <a:sy n="95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19630-DD38-4A8C-9637-C3BB1ECCE90C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19C24-1C6A-46C4-A426-B34958BAE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1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evier.com/about/open-acces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evier.com/about/open-access/open-access-journals?a=12094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evier.com/journal-authors/hom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journalfinder.elsevier.com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deley.com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mendeley.com/compare-mendeley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smtClean="0">
                <a:hlinkClick r:id="rId3"/>
              </a:rPr>
              <a:t>http://www.elsevier.com/about/open-access</a:t>
            </a:r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19C24-1C6A-46C4-A426-B34958BAE78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http://labs.mendeley.com/collab-map/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19C24-1C6A-46C4-A426-B34958BAE78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19C24-1C6A-46C4-A426-B34958BAE78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40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Grupuri</a:t>
            </a:r>
            <a:r>
              <a:rPr lang="en-US" dirty="0" smtClean="0"/>
              <a:t> de </a:t>
            </a:r>
            <a:r>
              <a:rPr lang="en-US" dirty="0" err="1" smtClean="0"/>
              <a:t>interes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190F7-A319-402A-A6B9-9E34EE5951F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Aplicatia</a:t>
            </a:r>
            <a:r>
              <a:rPr lang="en-US" dirty="0" smtClean="0"/>
              <a:t> </a:t>
            </a:r>
            <a:r>
              <a:rPr lang="en-US" dirty="0" err="1" smtClean="0"/>
              <a:t>mendeley</a:t>
            </a:r>
            <a:r>
              <a:rPr lang="en-US" dirty="0" smtClean="0"/>
              <a:t> desktop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190F7-A319-402A-A6B9-9E34EE5951F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0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smtClean="0">
                <a:hlinkClick r:id="rId3"/>
              </a:rPr>
              <a:t>http://www.elsevier.com/about/open-access/open-access-journals?a=120946</a:t>
            </a:r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19C24-1C6A-46C4-A426-B34958BAE78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Patratelele</a:t>
            </a:r>
            <a:r>
              <a:rPr lang="en-US" dirty="0" smtClean="0"/>
              <a:t> full </a:t>
            </a:r>
            <a:r>
              <a:rPr lang="en-US" dirty="0" err="1" smtClean="0"/>
              <a:t>verde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disponibile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subscriptie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cele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portocalii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sunt</a:t>
            </a:r>
            <a:r>
              <a:rPr lang="en-US" baseline="0" dirty="0" smtClean="0"/>
              <a:t> open access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bicolore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jurnale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hibride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autorii</a:t>
            </a:r>
            <a:r>
              <a:rPr lang="en-US" baseline="0" dirty="0" smtClean="0"/>
              <a:t> au </a:t>
            </a:r>
            <a:r>
              <a:rPr lang="en-US" baseline="0" dirty="0" err="1" smtClean="0"/>
              <a:t>posibilitatea</a:t>
            </a:r>
            <a:r>
              <a:rPr lang="en-US" baseline="0" dirty="0" smtClean="0"/>
              <a:t> de a </a:t>
            </a:r>
            <a:r>
              <a:rPr lang="en-US" baseline="0" dirty="0" err="1" smtClean="0"/>
              <a:t>publica</a:t>
            </a:r>
            <a:r>
              <a:rPr lang="en-US" baseline="0" dirty="0" smtClean="0"/>
              <a:t> O.A., </a:t>
            </a:r>
            <a:r>
              <a:rPr lang="en-US" baseline="0" dirty="0" err="1" smtClean="0"/>
              <a:t>dar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exista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varianta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traditionala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19C24-1C6A-46C4-A426-B34958BAE78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hlinkClick r:id="rId3"/>
              </a:rPr>
              <a:t>http://www.elsevier.com/journal-authors/home#find-a-journal</a:t>
            </a:r>
            <a:r>
              <a:rPr lang="en-US" dirty="0" smtClean="0"/>
              <a:t> -&gt;</a:t>
            </a:r>
            <a:r>
              <a:rPr lang="ro-RO" dirty="0" smtClean="0">
                <a:hlinkClick r:id="rId4"/>
              </a:rPr>
              <a:t>http://journalfinder.elsevier.com/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19C24-1C6A-46C4-A426-B34958BAE78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http://editorsupdate.elsevier.com/issue43-may2014/new-tools-help-authors-boost-visibility-impact-research/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19C24-1C6A-46C4-A426-B34958BAE78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8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crearea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personalizat</a:t>
            </a:r>
            <a:r>
              <a:rPr lang="en-US" baseline="0" dirty="0" smtClean="0"/>
              <a:t> cu mail institutional se </a:t>
            </a:r>
            <a:r>
              <a:rPr lang="en-US" baseline="0" dirty="0" err="1" smtClean="0"/>
              <a:t>poate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activa</a:t>
            </a:r>
            <a:r>
              <a:rPr lang="en-US" baseline="0" dirty="0" smtClean="0"/>
              <a:t> remote access, </a:t>
            </a:r>
            <a:r>
              <a:rPr lang="en-US" baseline="0" dirty="0" err="1" smtClean="0"/>
              <a:t>adica</a:t>
            </a:r>
            <a:r>
              <a:rPr lang="en-US" baseline="0" dirty="0" smtClean="0"/>
              <a:t> SD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Scopus pot fi </a:t>
            </a:r>
            <a:r>
              <a:rPr lang="en-US" baseline="0" dirty="0" err="1" smtClean="0"/>
              <a:t>accesate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indiferent</a:t>
            </a:r>
            <a:r>
              <a:rPr lang="en-US" baseline="0" dirty="0" smtClean="0"/>
              <a:t> de IP. O </a:t>
            </a:r>
            <a:r>
              <a:rPr lang="en-US" baseline="0" dirty="0" err="1" smtClean="0"/>
              <a:t>alta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varianta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activarea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contului</a:t>
            </a:r>
            <a:r>
              <a:rPr lang="en-US" baseline="0" dirty="0" smtClean="0"/>
              <a:t> de administrator, </a:t>
            </a:r>
            <a:r>
              <a:rPr lang="en-US" baseline="0" dirty="0" err="1" smtClean="0"/>
              <a:t>pentru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personaliza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intervata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avea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acces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statistici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</a:t>
            </a:r>
            <a:r>
              <a:rPr lang="en-US" baseline="0" dirty="0" smtClean="0"/>
              <a:t> elaborate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pentru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grupuri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acces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Administratorul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contului</a:t>
            </a:r>
            <a:r>
              <a:rPr lang="en-US" baseline="0" dirty="0" smtClean="0"/>
              <a:t> de SD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Scopus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fi </a:t>
            </a:r>
            <a:r>
              <a:rPr lang="en-US" baseline="0" dirty="0" err="1" smtClean="0"/>
              <a:t>cel</a:t>
            </a:r>
            <a:r>
              <a:rPr lang="en-US" baseline="0" dirty="0" smtClean="0"/>
              <a:t> care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adresele</a:t>
            </a:r>
            <a:r>
              <a:rPr lang="en-US" baseline="0" dirty="0" smtClean="0"/>
              <a:t> de mail </a:t>
            </a:r>
            <a:r>
              <a:rPr lang="en-US" baseline="0" dirty="0" err="1" smtClean="0"/>
              <a:t>pentru</a:t>
            </a:r>
            <a:r>
              <a:rPr lang="en-US" baseline="0" dirty="0" smtClean="0"/>
              <a:t> remote access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nu </a:t>
            </a:r>
            <a:r>
              <a:rPr lang="en-US" baseline="0" dirty="0" err="1" smtClean="0"/>
              <a:t>mai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necesar</a:t>
            </a:r>
            <a:r>
              <a:rPr lang="en-US" baseline="0" dirty="0" smtClean="0"/>
              <a:t> un email institutional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19C24-1C6A-46C4-A426-B34958BAE78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78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ScienceDirect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acces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numarul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curent</a:t>
            </a:r>
            <a:r>
              <a:rPr lang="en-US" baseline="0" dirty="0" smtClean="0"/>
              <a:t>+ 4 </a:t>
            </a:r>
            <a:r>
              <a:rPr lang="en-US" baseline="0" dirty="0" err="1" smtClean="0"/>
              <a:t>ani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arhiva</a:t>
            </a:r>
            <a:r>
              <a:rPr lang="en-US" baseline="0" dirty="0" smtClean="0"/>
              <a:t>, care se </a:t>
            </a:r>
            <a:r>
              <a:rPr lang="en-US" baseline="0" dirty="0" err="1" smtClean="0"/>
              <a:t>aduna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perioada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contractuala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Pentru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filtra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</a:t>
            </a:r>
            <a:r>
              <a:rPr lang="en-US" baseline="0" dirty="0" smtClean="0"/>
              <a:t> full text </a:t>
            </a:r>
            <a:r>
              <a:rPr lang="en-US" baseline="0" dirty="0" err="1" smtClean="0"/>
              <a:t>trebuie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setata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perioada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timp</a:t>
            </a:r>
            <a:r>
              <a:rPr lang="en-US" baseline="0" smtClean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19C24-1C6A-46C4-A426-B34958BAE78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04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 mark face parte </a:t>
            </a:r>
            <a:r>
              <a:rPr lang="en-US" dirty="0" err="1" smtClean="0"/>
              <a:t>dintr</a:t>
            </a:r>
            <a:r>
              <a:rPr lang="en-US" dirty="0" smtClean="0"/>
              <a:t>-o </a:t>
            </a:r>
            <a:r>
              <a:rPr lang="en-US" dirty="0" err="1" smtClean="0"/>
              <a:t>initiativa</a:t>
            </a:r>
            <a:r>
              <a:rPr lang="en-US" dirty="0" smtClean="0"/>
              <a:t> care a </a:t>
            </a:r>
            <a:r>
              <a:rPr lang="en-US" dirty="0" err="1" smtClean="0"/>
              <a:t>adunat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multi </a:t>
            </a:r>
            <a:r>
              <a:rPr lang="en-US" dirty="0" err="1" smtClean="0"/>
              <a:t>publisheri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baseline="0" dirty="0" smtClean="0"/>
              <a:t> a:</a:t>
            </a:r>
          </a:p>
          <a:p>
            <a:r>
              <a:rPr lang="en-US" baseline="0" dirty="0" err="1" smtClean="0"/>
              <a:t>Evita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publicarea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aceleasi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lucrari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jurnale</a:t>
            </a:r>
            <a:endParaRPr lang="en-US" baseline="0" dirty="0" smtClean="0"/>
          </a:p>
          <a:p>
            <a:r>
              <a:rPr lang="en-US" baseline="0" dirty="0" err="1" smtClean="0"/>
              <a:t>Pentru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scadea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numarul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lucrarilor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plagiate</a:t>
            </a:r>
            <a:endParaRPr lang="en-US" baseline="0" dirty="0" smtClean="0"/>
          </a:p>
          <a:p>
            <a:r>
              <a:rPr lang="en-US" baseline="0" dirty="0" err="1" smtClean="0"/>
              <a:t>Pentru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cercetatorii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fie la </a:t>
            </a:r>
            <a:r>
              <a:rPr lang="en-US" baseline="0" dirty="0" err="1" smtClean="0"/>
              <a:t>curent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toate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modificarile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aduse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unui</a:t>
            </a:r>
            <a:r>
              <a:rPr lang="en-US" baseline="0" dirty="0" smtClean="0"/>
              <a:t> text </a:t>
            </a:r>
            <a:r>
              <a:rPr lang="en-US" baseline="0" dirty="0" err="1" smtClean="0"/>
              <a:t>mai</a:t>
            </a:r>
            <a:r>
              <a:rPr lang="en-US" baseline="0" dirty="0" smtClean="0"/>
              <a:t> ales </a:t>
            </a:r>
            <a:r>
              <a:rPr lang="en-US" baseline="0" dirty="0" err="1" smtClean="0"/>
              <a:t>ca</a:t>
            </a:r>
            <a:r>
              <a:rPr lang="en-US" baseline="0" dirty="0" smtClean="0"/>
              <a:t> din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lucrari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publicate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inca</a:t>
            </a:r>
            <a:r>
              <a:rPr lang="en-US" baseline="0" dirty="0" smtClean="0"/>
              <a:t> din </a:t>
            </a:r>
            <a:r>
              <a:rPr lang="en-US" baseline="0" dirty="0" err="1" smtClean="0"/>
              <a:t>faza</a:t>
            </a:r>
            <a:r>
              <a:rPr lang="en-US" baseline="0" dirty="0" smtClean="0"/>
              <a:t> </a:t>
            </a:r>
            <a:r>
              <a:rPr lang="en-US" b="1" baseline="0" dirty="0" smtClean="0"/>
              <a:t>accepted </a:t>
            </a:r>
            <a:r>
              <a:rPr lang="en-US" b="1" baseline="0" dirty="0" err="1" smtClean="0"/>
              <a:t>manuscipt</a:t>
            </a:r>
            <a:endParaRPr lang="en-US" b="1" baseline="0" dirty="0" smtClean="0"/>
          </a:p>
          <a:p>
            <a:r>
              <a:rPr lang="en-US" b="0" baseline="0" dirty="0" err="1" smtClean="0"/>
              <a:t>Semnul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crossMark</a:t>
            </a:r>
            <a:r>
              <a:rPr lang="en-US" b="0" baseline="0" dirty="0" smtClean="0"/>
              <a:t> se </a:t>
            </a:r>
            <a:r>
              <a:rPr lang="en-US" b="0" baseline="0" dirty="0" err="1" smtClean="0"/>
              <a:t>pastreaza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si</a:t>
            </a:r>
            <a:r>
              <a:rPr lang="en-US" b="0" baseline="0" dirty="0" smtClean="0"/>
              <a:t> in .</a:t>
            </a:r>
            <a:r>
              <a:rPr lang="en-US" b="0" baseline="0" dirty="0" err="1" smtClean="0"/>
              <a:t>pdf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si</a:t>
            </a:r>
            <a:r>
              <a:rPr lang="en-US" b="0" baseline="0" dirty="0" smtClean="0"/>
              <a:t> se </a:t>
            </a:r>
            <a:r>
              <a:rPr lang="en-US" b="0" baseline="0" dirty="0" err="1" smtClean="0"/>
              <a:t>poate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vedea</a:t>
            </a:r>
            <a:r>
              <a:rPr lang="en-US" b="0" baseline="0" dirty="0" smtClean="0"/>
              <a:t> care </a:t>
            </a:r>
            <a:r>
              <a:rPr lang="en-US" b="0" baseline="0" dirty="0" err="1" smtClean="0"/>
              <a:t>este</a:t>
            </a:r>
            <a:r>
              <a:rPr lang="en-US" b="0" baseline="0" dirty="0" smtClean="0"/>
              <a:t> “</a:t>
            </a:r>
            <a:r>
              <a:rPr lang="en-US" b="0" baseline="0" dirty="0" err="1" smtClean="0"/>
              <a:t>stadiul</a:t>
            </a:r>
            <a:r>
              <a:rPr lang="en-US" b="0" baseline="0" dirty="0" smtClean="0"/>
              <a:t>” </a:t>
            </a:r>
            <a:r>
              <a:rPr lang="en-US" b="0" baseline="0" dirty="0" err="1" smtClean="0"/>
              <a:t>articolului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respectiv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prin</a:t>
            </a:r>
            <a:r>
              <a:rPr lang="en-US" b="0" baseline="0" dirty="0" smtClean="0"/>
              <a:t> click </a:t>
            </a:r>
            <a:r>
              <a:rPr lang="en-US" b="0" baseline="0" dirty="0" err="1" smtClean="0"/>
              <a:t>pe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iconita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19C24-1C6A-46C4-A426-B34958BAE78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83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http://www.mendeley.com/</a:t>
            </a:r>
            <a:endParaRPr lang="en-US" dirty="0" smtClean="0"/>
          </a:p>
          <a:p>
            <a:r>
              <a:rPr lang="en-US" dirty="0" err="1" smtClean="0"/>
              <a:t>Comparatie</a:t>
            </a:r>
            <a:r>
              <a:rPr lang="en-US" dirty="0" smtClean="0"/>
              <a:t> cu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produse</a:t>
            </a:r>
            <a:r>
              <a:rPr lang="en-US" dirty="0" smtClean="0"/>
              <a:t> </a:t>
            </a:r>
            <a:r>
              <a:rPr lang="en-US" dirty="0" err="1" smtClean="0"/>
              <a:t>similare</a:t>
            </a:r>
            <a:r>
              <a:rPr lang="en-US" smtClean="0"/>
              <a:t>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://www.mendeley.com/compare-mendeley/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19C24-1C6A-46C4-A426-B34958BAE78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6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 anchorCtr="0"/>
          <a:lstStyle>
            <a:lvl1pPr>
              <a:defRPr b="1" cap="all" baseline="0">
                <a:solidFill>
                  <a:srgbClr val="4A693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20616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6" name="Picture 7" descr="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42050"/>
            <a:ext cx="428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jasper.ditton\Desktop\Powerpoint Templates\ScienceDirect mobi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3" y="-48739"/>
            <a:ext cx="2891630" cy="123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6019800" y="262136"/>
            <a:ext cx="0" cy="576064"/>
          </a:xfrm>
          <a:prstGeom prst="line">
            <a:avLst/>
          </a:prstGeom>
          <a:ln w="12700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C:\Users\jasper.ditton\Desktop\Powerpoint Templates\ScienceDirect wor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10" y="303148"/>
            <a:ext cx="2736090" cy="4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73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38FE7-E2E5-483B-A801-41F956F4582B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2" descr="EL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857875"/>
            <a:ext cx="6667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218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5572944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3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7" descr="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42050"/>
            <a:ext cx="428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jasper.ditton\Desktop\Powerpoint Templates\ScienceDirect wor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10" y="303148"/>
            <a:ext cx="2736090" cy="4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9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3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6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2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8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4906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5572944" cy="562074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8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43CE-B2F2-4E10-8847-F2E300A11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8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5572944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448251"/>
            <a:ext cx="941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F143CE-B2F2-4E10-8847-F2E300A111D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019800" y="263788"/>
            <a:ext cx="0" cy="576064"/>
          </a:xfrm>
          <a:prstGeom prst="line">
            <a:avLst/>
          </a:prstGeom>
          <a:ln w="12700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" descr="EL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242050"/>
            <a:ext cx="428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5"/>
          <p:cNvCxnSpPr/>
          <p:nvPr/>
        </p:nvCxnSpPr>
        <p:spPr>
          <a:xfrm>
            <a:off x="467544" y="836712"/>
            <a:ext cx="5552256" cy="0"/>
          </a:xfrm>
          <a:prstGeom prst="line">
            <a:avLst/>
          </a:prstGeom>
          <a:ln w="12700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jasper.ditton\Desktop\Powerpoint Templates\ScienceDirect word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10" y="304800"/>
            <a:ext cx="2736090" cy="4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8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0" kern="1200" baseline="0">
          <a:solidFill>
            <a:srgbClr val="4A693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§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26262"/>
        </a:buClr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2626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2626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26262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huidiu@gmail.com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facebook.com/ElsevierRomani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evier.com/elsevier-products/procedia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ElsevierRomania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://www.elsevier.com/about/content-innovatio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urnals.elsevier.com/applied-and-translational-genomic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://www.elsevier.com/about/open-access/open-access-options" TargetMode="External"/><Relationship Id="rId4" Type="http://schemas.openxmlformats.org/officeDocument/2006/relationships/hyperlink" Target="http://www.elsevier.com/about/open-access/open-access-journal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SCIENCEDIRECT </a:t>
            </a:r>
            <a:br>
              <a:rPr lang="en-US" dirty="0" smtClean="0"/>
            </a:br>
            <a:r>
              <a:rPr lang="ro-RO" dirty="0" smtClean="0"/>
              <a:t>TRAINING</a:t>
            </a:r>
            <a:br>
              <a:rPr lang="ro-RO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20616"/>
            <a:ext cx="3583632" cy="2094384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Cristina </a:t>
            </a:r>
            <a:r>
              <a:rPr lang="fr-FR" dirty="0" err="1"/>
              <a:t>Huidiu</a:t>
            </a:r>
            <a:r>
              <a:rPr lang="fr-FR" dirty="0"/>
              <a:t>, </a:t>
            </a:r>
          </a:p>
          <a:p>
            <a:r>
              <a:rPr lang="fr-FR" dirty="0"/>
              <a:t>Freelance Trainer</a:t>
            </a:r>
          </a:p>
          <a:p>
            <a:r>
              <a:rPr lang="fr-FR" dirty="0"/>
              <a:t>Elsevier B.V</a:t>
            </a:r>
            <a:r>
              <a:rPr lang="fr-FR" dirty="0" smtClean="0"/>
              <a:t>.</a:t>
            </a:r>
          </a:p>
          <a:p>
            <a:r>
              <a:rPr lang="fr-FR" dirty="0" smtClean="0">
                <a:hlinkClick r:id="rId3"/>
              </a:rPr>
              <a:t>c.huidiu@gmail.com</a:t>
            </a:r>
            <a:endParaRPr lang="fr-FR" dirty="0" smtClean="0"/>
          </a:p>
          <a:p>
            <a:r>
              <a:rPr lang="fr-FR" dirty="0" smtClean="0"/>
              <a:t>0724274490</a:t>
            </a:r>
          </a:p>
          <a:p>
            <a:r>
              <a:rPr lang="fr-FR" dirty="0" smtClean="0">
                <a:hlinkClick r:id="rId4"/>
              </a:rPr>
              <a:t>Elsevier Romania </a:t>
            </a:r>
            <a:r>
              <a:rPr lang="fr-FR" dirty="0" err="1" smtClean="0">
                <a:hlinkClick r:id="rId4"/>
              </a:rPr>
              <a:t>pe</a:t>
            </a:r>
            <a:r>
              <a:rPr lang="fr-FR" dirty="0" smtClean="0">
                <a:hlinkClick r:id="rId4"/>
              </a:rPr>
              <a:t> </a:t>
            </a:r>
            <a:r>
              <a:rPr lang="fr-FR" dirty="0" err="1" smtClean="0">
                <a:hlinkClick r:id="rId4"/>
              </a:rPr>
              <a:t>Facebook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8697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</a:t>
            </a:r>
            <a:r>
              <a:rPr lang="en-US" dirty="0" smtClean="0"/>
              <a:t> public?</a:t>
            </a:r>
            <a:endParaRPr lang="ro-RO" dirty="0"/>
          </a:p>
        </p:txBody>
      </p:sp>
      <p:pic>
        <p:nvPicPr>
          <p:cNvPr id="5" name="Picture 4" descr="Elsevier for authors   Elsevi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914401"/>
            <a:ext cx="8647921" cy="5105399"/>
          </a:xfrm>
          <a:prstGeom prst="rect">
            <a:avLst/>
          </a:prstGeom>
        </p:spPr>
      </p:pic>
      <p:pic>
        <p:nvPicPr>
          <p:cNvPr id="6" name="Picture 5" descr="Elsevier Journal Fi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864853"/>
            <a:ext cx="8534400" cy="5549082"/>
          </a:xfrm>
          <a:prstGeom prst="rect">
            <a:avLst/>
          </a:prstGeom>
        </p:spPr>
      </p:pic>
      <p:pic>
        <p:nvPicPr>
          <p:cNvPr id="7" name="Picture 6" descr="Elsevier Journal Find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00579"/>
            <a:ext cx="9144000" cy="4656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Îmi promovez lucrarea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Autorii vor primi în loc de .pdf un link pe care îl pot distribui timp de 50 de zile gratuit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Proiectul Kudos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Audioslides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Article of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0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Conferin</a:t>
            </a:r>
            <a:r>
              <a:rPr lang="ro-RO" dirty="0" smtClean="0"/>
              <a:t>țe</a:t>
            </a:r>
            <a:endParaRPr lang="ro-RO" dirty="0"/>
          </a:p>
        </p:txBody>
      </p:sp>
      <p:pic>
        <p:nvPicPr>
          <p:cNvPr id="4" name="Content Placeholder 3" descr="Procedia   Electronic Products   Elsevi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6300" y="1143000"/>
            <a:ext cx="4267200" cy="3733800"/>
          </a:xfrm>
        </p:spPr>
      </p:pic>
      <p:sp>
        <p:nvSpPr>
          <p:cNvPr id="5" name="TextBox 4"/>
          <p:cNvSpPr txBox="1"/>
          <p:nvPr/>
        </p:nvSpPr>
        <p:spPr>
          <a:xfrm>
            <a:off x="533400" y="15240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/>
            <a:r>
              <a:rPr lang="ro-RO" dirty="0" smtClean="0"/>
              <a:t>*Lucrările conferinței sunt    publicate în ScienceDirect</a:t>
            </a:r>
          </a:p>
          <a:p>
            <a:r>
              <a:rPr lang="ro-RO" dirty="0" smtClean="0"/>
              <a:t>*Publicare O.A.</a:t>
            </a:r>
          </a:p>
          <a:p>
            <a:pPr marL="90488" indent="-90488"/>
            <a:r>
              <a:rPr lang="ro-RO" dirty="0" smtClean="0"/>
              <a:t>*Lucrările sunt publicate în 6 săptămâni de la acceptarea manuscriselor finale</a:t>
            </a:r>
          </a:p>
          <a:p>
            <a:pPr marL="90488" indent="-90488"/>
            <a:endParaRPr lang="ro-RO" dirty="0" smtClean="0"/>
          </a:p>
          <a:p>
            <a:pPr marL="90488" indent="-90488" algn="ctr"/>
            <a:r>
              <a:rPr lang="ro-RO" dirty="0" smtClean="0">
                <a:hlinkClick r:id="rId3"/>
              </a:rPr>
              <a:t>http://www.elsevier.com/elsevier-products/procedia</a:t>
            </a:r>
            <a:endParaRPr lang="ro-RO" dirty="0" smtClean="0"/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Cont personalizat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161"/>
            <a:ext cx="9144000" cy="5308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51" y="1030792"/>
            <a:ext cx="4497601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5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Avantaje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239000" cy="50818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6606" y="1519813"/>
            <a:ext cx="457201" cy="152400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1513951"/>
            <a:ext cx="914400" cy="158262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95341" y="1524000"/>
            <a:ext cx="781259" cy="152400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1524000"/>
            <a:ext cx="1143000" cy="152400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1823" y="4267200"/>
            <a:ext cx="2204777" cy="609600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86486"/>
            <a:ext cx="6858000" cy="54086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85970" y="1752600"/>
            <a:ext cx="1990830" cy="304800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85970" y="1143000"/>
            <a:ext cx="924030" cy="304800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862832"/>
            <a:ext cx="6286500" cy="54284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76800" y="2057400"/>
            <a:ext cx="2209800" cy="304800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3962400" cy="501352"/>
          </a:xfrm>
          <a:noFill/>
        </p:spPr>
        <p:txBody>
          <a:bodyPr>
            <a:normAutofit fontScale="90000"/>
          </a:bodyPr>
          <a:lstStyle/>
          <a:p>
            <a:r>
              <a:rPr lang="ro-RO" dirty="0" smtClean="0"/>
              <a:t>Căutare în ScienceDirect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23" y="901002"/>
            <a:ext cx="5156818" cy="55150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1066800"/>
            <a:ext cx="548640" cy="457200"/>
          </a:xfrm>
          <a:prstGeom prst="rect">
            <a:avLst/>
          </a:prstGeom>
          <a:noFill/>
          <a:ln w="57150"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0200" y="1981200"/>
            <a:ext cx="1634141" cy="381000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94" y="901002"/>
            <a:ext cx="5833691" cy="594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2703008"/>
            <a:ext cx="4663440" cy="1371600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81508"/>
            <a:ext cx="4663440" cy="58045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50" y="950171"/>
            <a:ext cx="5729707" cy="58751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45" y="945832"/>
            <a:ext cx="6572250" cy="5362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58" y="945832"/>
            <a:ext cx="5828099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1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ro-RO" dirty="0" smtClean="0"/>
              <a:t>ăutare in ScienceDirect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7" r="26442" b="5602"/>
          <a:stretch/>
        </p:blipFill>
        <p:spPr bwMode="auto">
          <a:xfrm>
            <a:off x="1066800" y="1143000"/>
            <a:ext cx="7174524" cy="475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9309592">
            <a:off x="1307214" y="2094177"/>
            <a:ext cx="990600" cy="381000"/>
          </a:xfrm>
          <a:prstGeom prst="rightArrow">
            <a:avLst/>
          </a:prstGeom>
          <a:solidFill>
            <a:srgbClr val="6C9D31"/>
          </a:solidFill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" y="1143000"/>
            <a:ext cx="9144000" cy="397480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6371214">
            <a:off x="120172" y="3544284"/>
            <a:ext cx="1066800" cy="304800"/>
          </a:xfrm>
          <a:prstGeom prst="rightArrow">
            <a:avLst/>
          </a:prstGeom>
          <a:solidFill>
            <a:srgbClr val="6C9D31"/>
          </a:solidFill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0809"/>
          <a:stretch/>
        </p:blipFill>
        <p:spPr>
          <a:xfrm>
            <a:off x="82062" y="895480"/>
            <a:ext cx="9144000" cy="5123484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7315200" y="1600200"/>
            <a:ext cx="228600" cy="684477"/>
          </a:xfrm>
          <a:prstGeom prst="upArrow">
            <a:avLst/>
          </a:prstGeom>
          <a:solidFill>
            <a:srgbClr val="6C9D31"/>
          </a:solidFill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Browse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654"/>
            <a:ext cx="9144000" cy="4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05004_1429776110583906_723812502_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6156" y="1052513"/>
            <a:ext cx="6531687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Filtrarea</a:t>
            </a:r>
            <a:r>
              <a:rPr lang="en-US" dirty="0" smtClean="0"/>
              <a:t> c</a:t>
            </a:r>
            <a:r>
              <a:rPr lang="ro-RO" dirty="0" smtClean="0"/>
              <a:t>ăutării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Filtrarea căutarii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9707"/>
            <a:ext cx="5373158" cy="6035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/>
          <a:stretch/>
        </p:blipFill>
        <p:spPr>
          <a:xfrm>
            <a:off x="710084" y="839707"/>
            <a:ext cx="1666974" cy="5905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/>
          <a:stretch/>
        </p:blipFill>
        <p:spPr>
          <a:xfrm>
            <a:off x="2356961" y="1764322"/>
            <a:ext cx="6330717" cy="34747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7000" y="3200400"/>
            <a:ext cx="3733800" cy="228600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7000" y="3429000"/>
            <a:ext cx="1524000" cy="152400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0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2736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Elsevier</a:t>
            </a:r>
          </a:p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ScienceDirect</a:t>
            </a:r>
            <a:r>
              <a:rPr lang="en-US" dirty="0" smtClean="0"/>
              <a:t>?</a:t>
            </a:r>
            <a:endParaRPr lang="ro-RO" dirty="0" smtClean="0"/>
          </a:p>
          <a:p>
            <a:r>
              <a:rPr lang="ro-RO" dirty="0" smtClean="0"/>
              <a:t>Open Access</a:t>
            </a:r>
            <a:endParaRPr lang="en-US" dirty="0" smtClean="0"/>
          </a:p>
          <a:p>
            <a:r>
              <a:rPr lang="en-US" dirty="0" err="1" smtClean="0"/>
              <a:t>Licen</a:t>
            </a:r>
            <a:r>
              <a:rPr lang="ro-RO" dirty="0" smtClean="0"/>
              <a:t>țe de publicare</a:t>
            </a:r>
            <a:endParaRPr lang="en-US" dirty="0" smtClean="0"/>
          </a:p>
          <a:p>
            <a:r>
              <a:rPr lang="en-US" dirty="0" err="1" smtClean="0"/>
              <a:t>Cont</a:t>
            </a:r>
            <a:r>
              <a:rPr lang="en-US" dirty="0" smtClean="0"/>
              <a:t> </a:t>
            </a:r>
            <a:r>
              <a:rPr lang="en-US" dirty="0" err="1" smtClean="0"/>
              <a:t>personalizat</a:t>
            </a:r>
            <a:endParaRPr lang="en-US" dirty="0" smtClean="0"/>
          </a:p>
          <a:p>
            <a:r>
              <a:rPr lang="en-US" dirty="0" smtClean="0"/>
              <a:t>Search tips &amp; tricks</a:t>
            </a:r>
          </a:p>
          <a:p>
            <a:r>
              <a:rPr lang="en-US" dirty="0" err="1" smtClean="0"/>
              <a:t>Mendeley</a:t>
            </a:r>
            <a:r>
              <a:rPr lang="en-US" dirty="0" smtClean="0"/>
              <a:t> </a:t>
            </a:r>
          </a:p>
          <a:p>
            <a:r>
              <a:rPr lang="en-US" dirty="0" smtClean="0"/>
              <a:t>Q&amp;A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07" y="25146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20315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Analiza articolului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86400" y="2057400"/>
            <a:ext cx="1066800" cy="381000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" y="1558332"/>
            <a:ext cx="9144000" cy="43013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3000" y="2514600"/>
            <a:ext cx="4191000" cy="1981200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850"/>
            <a:ext cx="9144000" cy="4866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800" y="1600200"/>
            <a:ext cx="1143000" cy="533400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2133600"/>
            <a:ext cx="1219200" cy="457200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945"/>
            <a:ext cx="9144000" cy="39901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67600" y="4038600"/>
            <a:ext cx="1371600" cy="838200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75" y="804496"/>
            <a:ext cx="5191850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8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38601" y="3505200"/>
            <a:ext cx="3429000" cy="914400"/>
          </a:xfrm>
        </p:spPr>
        <p:txBody>
          <a:bodyPr/>
          <a:lstStyle/>
          <a:p>
            <a:r>
              <a:rPr lang="ro-RO" dirty="0" smtClean="0"/>
              <a:t>ÎNTREBĂRI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3100103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/>
          </p:cNvSpPr>
          <p:nvPr/>
        </p:nvSpPr>
        <p:spPr bwMode="auto">
          <a:xfrm>
            <a:off x="844551" y="1494591"/>
            <a:ext cx="88900" cy="5873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lIns="72009" tIns="72009" rIns="72009" bIns="72009" anchor="ctr"/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endParaRPr lang="en-US" sz="16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/>
          </p:cNvSpPr>
          <p:nvPr/>
        </p:nvSpPr>
        <p:spPr bwMode="auto">
          <a:xfrm>
            <a:off x="1089026" y="1494428"/>
            <a:ext cx="779303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r>
              <a:rPr lang="en-US" sz="2000" dirty="0" smtClean="0">
                <a:ea typeface="Arial" pitchFamily="-60" charset="0"/>
                <a:cs typeface="Arial" pitchFamily="-60" charset="0"/>
              </a:rPr>
              <a:t>Manager de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referinte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gratuit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,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fiind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compatibil</a:t>
            </a:r>
            <a:r>
              <a:rPr lang="en-US" sz="2000" dirty="0">
                <a:ea typeface="Arial" pitchFamily="-60" charset="0"/>
                <a:cs typeface="Arial" pitchFamily="-60" charset="0"/>
              </a:rPr>
              <a:t> cu Microsoft Word, </a:t>
            </a:r>
            <a:r>
              <a:rPr lang="en-US" sz="2000" dirty="0" err="1">
                <a:ea typeface="Arial" pitchFamily="-60" charset="0"/>
                <a:cs typeface="Arial" pitchFamily="-60" charset="0"/>
              </a:rPr>
              <a:t>OpenOffice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,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LaTeX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, </a:t>
            </a:r>
            <a:r>
              <a:rPr lang="en-US" sz="2000" dirty="0" err="1">
                <a:ea typeface="Arial" pitchFamily="-60" charset="0"/>
                <a:cs typeface="Arial" pitchFamily="-60" charset="0"/>
              </a:rPr>
              <a:t>generand</a:t>
            </a:r>
            <a:r>
              <a:rPr lang="en-US" sz="2000" dirty="0">
                <a:ea typeface="Arial" pitchFamily="-60" charset="0"/>
                <a:cs typeface="Arial" pitchFamily="-60" charset="0"/>
              </a:rPr>
              <a:t> automat </a:t>
            </a:r>
            <a:r>
              <a:rPr lang="en-US" sz="2000" dirty="0" err="1">
                <a:ea typeface="Arial" pitchFamily="-60" charset="0"/>
                <a:cs typeface="Arial" pitchFamily="-60" charset="0"/>
              </a:rPr>
              <a:t>peste</a:t>
            </a:r>
            <a:r>
              <a:rPr lang="en-US" sz="2000" dirty="0">
                <a:ea typeface="Arial" pitchFamily="-60" charset="0"/>
                <a:cs typeface="Arial" pitchFamily="-60" charset="0"/>
              </a:rPr>
              <a:t> 1000 de </a:t>
            </a:r>
            <a:r>
              <a:rPr lang="en-US" sz="2000" dirty="0" err="1">
                <a:ea typeface="Arial" pitchFamily="-60" charset="0"/>
                <a:cs typeface="Arial" pitchFamily="-60" charset="0"/>
              </a:rPr>
              <a:t>tipuri</a:t>
            </a:r>
            <a:r>
              <a:rPr lang="en-US" sz="2000" dirty="0">
                <a:ea typeface="Arial" pitchFamily="-60" charset="0"/>
                <a:cs typeface="Arial" pitchFamily="-60" charset="0"/>
              </a:rPr>
              <a:t> de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bibliografii</a:t>
            </a:r>
            <a:r>
              <a:rPr lang="ro-RO" sz="2000" dirty="0" smtClean="0">
                <a:ea typeface="Arial" pitchFamily="-60" charset="0"/>
                <a:cs typeface="Arial" pitchFamily="-60" charset="0"/>
              </a:rPr>
              <a:t>;</a:t>
            </a:r>
            <a:endParaRPr lang="en-US" sz="2000" dirty="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4" name="Text Placeholder 2"/>
          <p:cNvSpPr>
            <a:spLocks/>
          </p:cNvSpPr>
          <p:nvPr/>
        </p:nvSpPr>
        <p:spPr bwMode="auto">
          <a:xfrm>
            <a:off x="854074" y="2311834"/>
            <a:ext cx="90000" cy="4572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lIns="72009" tIns="72009" rIns="72009" bIns="72009" anchor="ctr"/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endParaRPr lang="en-US" sz="16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 Placeholder 2"/>
          <p:cNvSpPr>
            <a:spLocks/>
          </p:cNvSpPr>
          <p:nvPr/>
        </p:nvSpPr>
        <p:spPr bwMode="auto">
          <a:xfrm>
            <a:off x="1062868" y="2386545"/>
            <a:ext cx="77930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Platforma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academica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 de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socializare</a:t>
            </a:r>
            <a:r>
              <a:rPr lang="ro-RO" sz="1600" dirty="0" smtClean="0">
                <a:ea typeface="Arial" pitchFamily="-60" charset="0"/>
                <a:cs typeface="Arial" pitchFamily="-60" charset="0"/>
              </a:rPr>
              <a:t>;</a:t>
            </a:r>
          </a:p>
        </p:txBody>
      </p:sp>
      <p:sp>
        <p:nvSpPr>
          <p:cNvPr id="6" name="Text Placeholder 2"/>
          <p:cNvSpPr>
            <a:spLocks/>
          </p:cNvSpPr>
          <p:nvPr/>
        </p:nvSpPr>
        <p:spPr bwMode="auto">
          <a:xfrm>
            <a:off x="854075" y="3060774"/>
            <a:ext cx="88900" cy="54864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lIns="72009" tIns="72009" rIns="72009" bIns="72009" anchor="ctr"/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endParaRPr lang="en-US" sz="16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Text Placeholder 2"/>
          <p:cNvSpPr>
            <a:spLocks/>
          </p:cNvSpPr>
          <p:nvPr/>
        </p:nvSpPr>
        <p:spPr bwMode="auto">
          <a:xfrm>
            <a:off x="1072392" y="3144307"/>
            <a:ext cx="75541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r>
              <a:rPr lang="en-US" sz="2000" dirty="0" smtClean="0">
                <a:ea typeface="Arial" pitchFamily="-60" charset="0"/>
                <a:cs typeface="Arial" pitchFamily="-60" charset="0"/>
              </a:rPr>
              <a:t>2GB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spatiu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gratuit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 de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stocare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si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sincronizare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 cross-device</a:t>
            </a:r>
            <a:r>
              <a:rPr lang="ro-RO" sz="1700" dirty="0" smtClean="0">
                <a:ea typeface="Arial" pitchFamily="-60" charset="0"/>
                <a:cs typeface="Arial" pitchFamily="-60" charset="0"/>
              </a:rPr>
              <a:t>;</a:t>
            </a:r>
            <a:endParaRPr lang="en-US" sz="1700" dirty="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8" name="Text Placeholder 2"/>
          <p:cNvSpPr>
            <a:spLocks/>
          </p:cNvSpPr>
          <p:nvPr/>
        </p:nvSpPr>
        <p:spPr bwMode="auto">
          <a:xfrm>
            <a:off x="1098550" y="3983375"/>
            <a:ext cx="77930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Peste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 3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milioane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 de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utilizatori</a:t>
            </a:r>
            <a:r>
              <a:rPr lang="ro-RO" sz="2000" dirty="0" smtClean="0">
                <a:ea typeface="Arial" pitchFamily="-60" charset="0"/>
                <a:cs typeface="Arial" pitchFamily="-60" charset="0"/>
              </a:rPr>
              <a:t>; </a:t>
            </a:r>
            <a:endParaRPr lang="en-US" sz="2000" dirty="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9" name="Text Placeholder 2"/>
          <p:cNvSpPr>
            <a:spLocks/>
          </p:cNvSpPr>
          <p:nvPr/>
        </p:nvSpPr>
        <p:spPr bwMode="auto">
          <a:xfrm>
            <a:off x="844551" y="3799640"/>
            <a:ext cx="88900" cy="64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lIns="72009" tIns="72009" rIns="72009" bIns="72009" anchor="ctr"/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endParaRPr lang="en-US" sz="16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Text Placeholder 2"/>
          <p:cNvSpPr>
            <a:spLocks/>
          </p:cNvSpPr>
          <p:nvPr/>
        </p:nvSpPr>
        <p:spPr bwMode="auto">
          <a:xfrm>
            <a:off x="844551" y="4609266"/>
            <a:ext cx="88900" cy="5873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lIns="72009" tIns="72009" rIns="72009" bIns="72009" anchor="ctr"/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endParaRPr lang="en-US" sz="16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Text Placeholder 2"/>
          <p:cNvSpPr>
            <a:spLocks/>
          </p:cNvSpPr>
          <p:nvPr/>
        </p:nvSpPr>
        <p:spPr bwMode="auto">
          <a:xfrm>
            <a:off x="1065853" y="4568735"/>
            <a:ext cx="779303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r>
              <a:rPr lang="en-US" sz="2000" dirty="0" smtClean="0">
                <a:ea typeface="Arial" pitchFamily="-60" charset="0"/>
                <a:cs typeface="Arial" pitchFamily="-60" charset="0"/>
              </a:rPr>
              <a:t>400 de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milioane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 de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inregistrari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bibliografice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 (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numarul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 se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dubleaza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 la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fiecare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 6 </a:t>
            </a:r>
            <a:r>
              <a:rPr lang="en-US" sz="2000" dirty="0" err="1" smtClean="0">
                <a:ea typeface="Arial" pitchFamily="-60" charset="0"/>
                <a:cs typeface="Arial" pitchFamily="-60" charset="0"/>
              </a:rPr>
              <a:t>saptamani</a:t>
            </a:r>
            <a:r>
              <a:rPr lang="en-US" sz="2000" dirty="0" smtClean="0">
                <a:ea typeface="Arial" pitchFamily="-60" charset="0"/>
                <a:cs typeface="Arial" pitchFamily="-60" charset="0"/>
              </a:rPr>
              <a:t>)</a:t>
            </a:r>
            <a:r>
              <a:rPr lang="ro-RO" sz="2000" dirty="0" smtClean="0">
                <a:ea typeface="Arial" pitchFamily="-60" charset="0"/>
                <a:cs typeface="Arial" pitchFamily="-60" charset="0"/>
              </a:rPr>
              <a:t>.</a:t>
            </a:r>
            <a:endParaRPr lang="en-US" sz="2000" dirty="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886796" y="-76200"/>
            <a:ext cx="7192944" cy="3414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err="1" smtClean="0">
                <a:solidFill>
                  <a:schemeClr val="bg1"/>
                </a:solidFill>
              </a:rPr>
              <a:t>Ce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este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Mendeley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Mendeley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" t="3324" r="14642" b="6029"/>
          <a:stretch/>
        </p:blipFill>
        <p:spPr bwMode="auto">
          <a:xfrm>
            <a:off x="0" y="381000"/>
            <a:ext cx="9483436" cy="604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4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4656" y="457200"/>
            <a:ext cx="5336538" cy="341412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6C9D31"/>
                </a:solidFill>
              </a:rPr>
              <a:t>Mendeley</a:t>
            </a:r>
            <a:r>
              <a:rPr lang="en-US" sz="2400" dirty="0" smtClean="0">
                <a:solidFill>
                  <a:srgbClr val="6C9D31"/>
                </a:solidFill>
              </a:rPr>
              <a:t> (individual)</a:t>
            </a:r>
            <a:endParaRPr lang="en-US" sz="2400" dirty="0">
              <a:solidFill>
                <a:srgbClr val="6C9D3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" y="1709904"/>
            <a:ext cx="8941360" cy="45324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4200" y="2037439"/>
            <a:ext cx="533400" cy="3024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2968" y="3073320"/>
            <a:ext cx="5410199" cy="18034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2406459">
            <a:off x="5714998" y="3113380"/>
            <a:ext cx="304800" cy="5334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2406459">
            <a:off x="903903" y="3818006"/>
            <a:ext cx="304800" cy="5334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55" y="2587155"/>
            <a:ext cx="1152686" cy="1190791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6639376" y="5181600"/>
            <a:ext cx="638883" cy="228600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360"/>
            <a:ext cx="9144000" cy="5130959"/>
          </a:xfrm>
          <a:prstGeom prst="rect">
            <a:avLst/>
          </a:prstGeom>
        </p:spPr>
      </p:pic>
      <p:sp>
        <p:nvSpPr>
          <p:cNvPr id="12" name="Up Arrow 11"/>
          <p:cNvSpPr/>
          <p:nvPr/>
        </p:nvSpPr>
        <p:spPr>
          <a:xfrm>
            <a:off x="2980897" y="4084706"/>
            <a:ext cx="342900" cy="685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304800" y="1551805"/>
            <a:ext cx="342900" cy="685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9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8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984"/>
            <a:ext cx="3810000" cy="427616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rgbClr val="6C9D31"/>
                </a:solidFill>
              </a:rPr>
              <a:t>Mendeley</a:t>
            </a:r>
            <a:r>
              <a:rPr lang="ro-RO" sz="2000" dirty="0" smtClean="0">
                <a:solidFill>
                  <a:srgbClr val="6C9D31"/>
                </a:solidFill>
              </a:rPr>
              <a:t> – Colecţia mea</a:t>
            </a:r>
            <a:endParaRPr lang="en-US" sz="2000" dirty="0">
              <a:solidFill>
                <a:srgbClr val="6C9D3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32" y="482600"/>
            <a:ext cx="5485788" cy="563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0" y="684656"/>
            <a:ext cx="38100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1200" y="837056"/>
            <a:ext cx="13716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2536303" cy="3810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rgbClr val="6C9D31"/>
                </a:solidFill>
              </a:rPr>
              <a:t>Mendeley</a:t>
            </a:r>
            <a:r>
              <a:rPr lang="en-US" sz="2000" dirty="0" smtClean="0">
                <a:solidFill>
                  <a:srgbClr val="6C9D31"/>
                </a:solidFill>
              </a:rPr>
              <a:t> – C</a:t>
            </a:r>
            <a:r>
              <a:rPr lang="ro-RO" sz="2000" dirty="0" smtClean="0">
                <a:solidFill>
                  <a:srgbClr val="6C9D31"/>
                </a:solidFill>
              </a:rPr>
              <a:t>ăutare</a:t>
            </a:r>
            <a:endParaRPr lang="en-US" sz="2000" dirty="0">
              <a:solidFill>
                <a:srgbClr val="6C9D3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95" y="897308"/>
            <a:ext cx="4844005" cy="5960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937"/>
            <a:ext cx="9144000" cy="4800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4038600"/>
            <a:ext cx="2286000" cy="3693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Research of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0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Mendeley Groups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1" y="0"/>
            <a:ext cx="8966718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2" y="1094652"/>
            <a:ext cx="8966718" cy="82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8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152" y="152400"/>
            <a:ext cx="3720152" cy="381000"/>
          </a:xfrm>
        </p:spPr>
        <p:txBody>
          <a:bodyPr>
            <a:noAutofit/>
          </a:bodyPr>
          <a:lstStyle/>
          <a:p>
            <a:r>
              <a:rPr lang="ro-RO" sz="2000" dirty="0" smtClean="0">
                <a:solidFill>
                  <a:srgbClr val="6C9D31"/>
                </a:solidFill>
              </a:rPr>
              <a:t>Mendele</a:t>
            </a:r>
            <a:r>
              <a:rPr lang="en-US" sz="2000" dirty="0" smtClean="0">
                <a:solidFill>
                  <a:srgbClr val="6C9D31"/>
                </a:solidFill>
              </a:rPr>
              <a:t>y-</a:t>
            </a:r>
            <a:r>
              <a:rPr lang="ro-RO" sz="2000" dirty="0" smtClean="0">
                <a:solidFill>
                  <a:srgbClr val="6C9D31"/>
                </a:solidFill>
              </a:rPr>
              <a:t>Desktop</a:t>
            </a:r>
            <a:endParaRPr lang="en-US" sz="2000" dirty="0">
              <a:solidFill>
                <a:srgbClr val="6C9D3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910"/>
            <a:ext cx="9144000" cy="492018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1143000" y="2057400"/>
            <a:ext cx="381000" cy="685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838200" y="2759947"/>
            <a:ext cx="685800" cy="36425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849"/>
            <a:ext cx="9144000" cy="49043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43000"/>
            <a:ext cx="35814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Elsevier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56" y="2348992"/>
            <a:ext cx="1787144" cy="18827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1979660"/>
            <a:ext cx="1371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2500 </a:t>
            </a:r>
            <a:r>
              <a:rPr lang="en-US" dirty="0" err="1" smtClean="0"/>
              <a:t>jurnale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9999" y="1219200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Lancet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1905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Physics Reports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524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25.000 c</a:t>
            </a:r>
            <a:r>
              <a:rPr lang="ro-RO" dirty="0" smtClean="0"/>
              <a:t>ărţi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medicin</a:t>
            </a:r>
            <a:r>
              <a:rPr lang="ro-RO" dirty="0"/>
              <a:t>ă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3048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fizică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29300" y="3429000"/>
            <a:ext cx="1028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chimie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36195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biologie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2667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A.I.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34781"/>
            <a:ext cx="1447322" cy="4838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4807761"/>
            <a:ext cx="1149727" cy="5034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56" y="4062421"/>
            <a:ext cx="1751595" cy="5614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4" y="4548581"/>
            <a:ext cx="1265037" cy="7541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44" y="4602565"/>
            <a:ext cx="1253744" cy="4323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31" y="5555831"/>
            <a:ext cx="2301025" cy="4720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0" y="3501521"/>
            <a:ext cx="952261" cy="3084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636350"/>
            <a:ext cx="1333500" cy="391486"/>
          </a:xfrm>
          <a:prstGeom prst="rect">
            <a:avLst/>
          </a:prstGeom>
        </p:spPr>
      </p:pic>
      <p:pic>
        <p:nvPicPr>
          <p:cNvPr id="22" name="Picture 21" descr="814208v9v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18907" r="784" b="24952"/>
          <a:stretch>
            <a:fillRect/>
          </a:stretch>
        </p:blipFill>
        <p:spPr>
          <a:xfrm>
            <a:off x="2286000" y="4876800"/>
            <a:ext cx="2438400" cy="685800"/>
          </a:xfrm>
          <a:prstGeom prst="rect">
            <a:avLst/>
          </a:prstGeom>
        </p:spPr>
      </p:pic>
      <p:pic>
        <p:nvPicPr>
          <p:cNvPr id="23" name="Picture 22" descr="mendeley-logo-wik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38600" y="5715000"/>
            <a:ext cx="914400" cy="914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43600" y="15240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438400"/>
            <a:ext cx="3087687" cy="838200"/>
          </a:xfrm>
        </p:spPr>
        <p:txBody>
          <a:bodyPr/>
          <a:lstStyle/>
          <a:p>
            <a:r>
              <a:rPr lang="en-US" dirty="0" err="1" smtClean="0"/>
              <a:t>intrebari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58549"/>
            <a:ext cx="1828800" cy="287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362201"/>
            <a:ext cx="4512878" cy="761999"/>
          </a:xfrm>
        </p:spPr>
        <p:txBody>
          <a:bodyPr/>
          <a:lstStyle/>
          <a:p>
            <a:r>
              <a:rPr lang="en-US" dirty="0" smtClean="0"/>
              <a:t>V</a:t>
            </a:r>
            <a:r>
              <a:rPr lang="ro-RO" smtClean="0"/>
              <a:t>ă mulțumesc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3568" y="3620616"/>
            <a:ext cx="5336232" cy="1865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Cristina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Huidiu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Freelance Trainer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Elsevier B.V.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lang="fr-FR" sz="2000" dirty="0" err="1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fr-FR" sz="2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Elsevier Romania</a:t>
            </a:r>
            <a:endParaRPr lang="fr-FR" sz="2000" dirty="0" smtClean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SzPct val="90000"/>
              <a:defRPr/>
            </a:pPr>
            <a:r>
              <a:rPr lang="fr-FR" sz="20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http://trainingdesk.elsevier.com/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38400" y="2895600"/>
            <a:ext cx="3352800" cy="628650"/>
          </a:xfrm>
        </p:spPr>
        <p:txBody>
          <a:bodyPr/>
          <a:lstStyle/>
          <a:p>
            <a:r>
              <a:rPr lang="en-US" dirty="0" err="1" smtClean="0"/>
              <a:t>ScienceDirect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1242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ScienceDirect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004664"/>
          </a:xfrm>
        </p:spPr>
        <p:txBody>
          <a:bodyPr>
            <a:normAutofit/>
          </a:bodyPr>
          <a:lstStyle/>
          <a:p>
            <a:pPr algn="just"/>
            <a:r>
              <a:rPr lang="vi-VN" sz="1400" dirty="0"/>
              <a:t>ScienceDirect este o bază de </a:t>
            </a:r>
            <a:r>
              <a:rPr lang="vi-VN" sz="1400" dirty="0" smtClean="0"/>
              <a:t>date</a:t>
            </a:r>
            <a:r>
              <a:rPr lang="ro-RO" sz="1400" dirty="0" smtClean="0"/>
              <a:t> </a:t>
            </a:r>
            <a:r>
              <a:rPr lang="vi-VN" sz="1400" dirty="0" smtClean="0"/>
              <a:t>full </a:t>
            </a:r>
            <a:r>
              <a:rPr lang="vi-VN" sz="1400" dirty="0"/>
              <a:t>text </a:t>
            </a:r>
            <a:r>
              <a:rPr lang="ro-RO" sz="1400" dirty="0" smtClean="0"/>
              <a:t>a Elsevier, </a:t>
            </a:r>
            <a:r>
              <a:rPr lang="en-US" sz="1400" dirty="0" err="1" smtClean="0"/>
              <a:t>av</a:t>
            </a:r>
            <a:r>
              <a:rPr lang="ro-RO" sz="1400" dirty="0" smtClean="0"/>
              <a:t>ând</a:t>
            </a:r>
            <a:r>
              <a:rPr lang="vi-VN" sz="1400" dirty="0" smtClean="0"/>
              <a:t> </a:t>
            </a:r>
            <a:r>
              <a:rPr lang="vi-VN" sz="1400" dirty="0"/>
              <a:t>conţinut </a:t>
            </a:r>
            <a:r>
              <a:rPr lang="vi-VN" sz="1400" dirty="0" smtClean="0"/>
              <a:t>ştiinţific </a:t>
            </a:r>
            <a:r>
              <a:rPr lang="vi-VN" sz="1400" dirty="0"/>
              <a:t>de importanţă mondială ce cuprinde articole </a:t>
            </a:r>
            <a:r>
              <a:rPr lang="vi-VN" sz="1400" dirty="0" smtClean="0"/>
              <a:t>din </a:t>
            </a:r>
            <a:r>
              <a:rPr lang="vi-VN" sz="1400" dirty="0"/>
              <a:t>peste </a:t>
            </a:r>
            <a:r>
              <a:rPr lang="vi-VN" sz="1400" b="1" dirty="0"/>
              <a:t>2.500</a:t>
            </a:r>
            <a:r>
              <a:rPr lang="vi-VN" sz="1400" dirty="0"/>
              <a:t> de reviste ştiinţifice peer-reviewed şi </a:t>
            </a:r>
            <a:r>
              <a:rPr lang="ro-RO" sz="1400" b="1" dirty="0" smtClean="0"/>
              <a:t>2</a:t>
            </a:r>
            <a:r>
              <a:rPr lang="en-US" sz="1400" b="1" smtClean="0"/>
              <a:t>5</a:t>
            </a:r>
            <a:r>
              <a:rPr lang="vi-VN" sz="1400" b="1" smtClean="0"/>
              <a:t>.000</a:t>
            </a:r>
            <a:r>
              <a:rPr lang="vi-VN" sz="1400" smtClean="0"/>
              <a:t> </a:t>
            </a:r>
            <a:r>
              <a:rPr lang="vi-VN" sz="1400" dirty="0"/>
              <a:t>de </a:t>
            </a:r>
            <a:r>
              <a:rPr lang="vi-VN" sz="1400" dirty="0" smtClean="0"/>
              <a:t>cărţi</a:t>
            </a:r>
            <a:r>
              <a:rPr lang="en-US" sz="1400" dirty="0" smtClean="0"/>
              <a:t>, </a:t>
            </a:r>
            <a:r>
              <a:rPr lang="ro-RO" sz="1400" dirty="0" smtClean="0"/>
              <a:t>î</a:t>
            </a:r>
            <a:r>
              <a:rPr lang="en-US" sz="1400" dirty="0" err="1" smtClean="0"/>
              <a:t>nsum</a:t>
            </a:r>
            <a:r>
              <a:rPr lang="ro-RO" sz="1400" dirty="0"/>
              <a:t>â</a:t>
            </a:r>
            <a:r>
              <a:rPr lang="en-US" sz="1400" dirty="0" err="1" smtClean="0"/>
              <a:t>nd</a:t>
            </a:r>
            <a:r>
              <a:rPr lang="en-US" sz="1400" dirty="0" smtClean="0"/>
              <a:t> </a:t>
            </a:r>
            <a:r>
              <a:rPr lang="en-US" sz="1400" dirty="0" err="1" smtClean="0"/>
              <a:t>peste</a:t>
            </a:r>
            <a:r>
              <a:rPr lang="en-US" sz="1400" dirty="0" smtClean="0"/>
              <a:t> 25% din </a:t>
            </a:r>
            <a:r>
              <a:rPr lang="en-US" sz="1400" dirty="0" err="1" smtClean="0"/>
              <a:t>literatura</a:t>
            </a:r>
            <a:r>
              <a:rPr lang="en-US" sz="1400" dirty="0" smtClean="0"/>
              <a:t> </a:t>
            </a:r>
            <a:r>
              <a:rPr lang="ro-RO" sz="1400" dirty="0" smtClean="0"/>
              <a:t>ştiinţifică</a:t>
            </a:r>
            <a:r>
              <a:rPr lang="vi-VN" sz="1400" dirty="0" smtClean="0"/>
              <a:t>.</a:t>
            </a:r>
            <a:endParaRPr lang="ro-RO" sz="1400" dirty="0" smtClean="0"/>
          </a:p>
          <a:p>
            <a:pPr algn="just"/>
            <a:endParaRPr lang="ro-RO" sz="1400" dirty="0" smtClean="0"/>
          </a:p>
          <a:p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4363600"/>
            <a:ext cx="981075" cy="1457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41034"/>
            <a:ext cx="1085850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71" y="2467137"/>
            <a:ext cx="1152525" cy="148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98171"/>
            <a:ext cx="1171575" cy="1514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37" y="4267200"/>
            <a:ext cx="1009650" cy="1552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3000" y="6324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hlinkClick r:id="rId7"/>
              </a:rPr>
              <a:t>http://www.elsevier.com/about/content-innovation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648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6856" y="260648"/>
            <a:ext cx="5572944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693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</a:t>
            </a:r>
            <a:r>
              <a:rPr lang="ro-RO" sz="2800" dirty="0">
                <a:solidFill>
                  <a:srgbClr val="4A6930"/>
                </a:solidFill>
                <a:latin typeface="Arial" pitchFamily="34" charset="0"/>
                <a:ea typeface="+mj-ea"/>
                <a:cs typeface="Arial" pitchFamily="34" charset="0"/>
              </a:rPr>
              <a:t>ţ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A693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inut</a:t>
            </a:r>
            <a:endParaRPr kumimoji="0" lang="ro-RO" sz="2800" b="0" i="0" u="none" strike="noStrike" kern="1200" cap="none" spc="0" normalizeH="0" baseline="0" noProof="0" dirty="0">
              <a:ln>
                <a:noFill/>
              </a:ln>
              <a:solidFill>
                <a:srgbClr val="4A693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96077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5410200"/>
            <a:ext cx="4623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Bazat</a:t>
            </a:r>
            <a:r>
              <a:rPr lang="en-GB" sz="11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GB" sz="11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</a:t>
            </a:r>
            <a:r>
              <a:rPr lang="en-GB" sz="11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GB" sz="11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analiza</a:t>
            </a:r>
            <a:r>
              <a:rPr lang="en-GB" sz="11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GB" sz="11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lui</a:t>
            </a:r>
            <a:r>
              <a:rPr lang="en-GB" sz="11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Leo de Vos, Head of Pricing</a:t>
            </a:r>
            <a:endParaRPr lang="en-US" sz="1100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1828800"/>
            <a:ext cx="289560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300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Sute</a:t>
            </a:r>
            <a:r>
              <a:rPr lang="en-GB" sz="1300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GB" sz="1300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mii</a:t>
            </a:r>
            <a:r>
              <a:rPr lang="en-GB" sz="1300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GB" sz="1300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exper</a:t>
            </a:r>
            <a:r>
              <a:rPr lang="ro-RO" sz="1300" b="1" i="1" dirty="0" smtClean="0">
                <a:solidFill>
                  <a:prstClr val="black"/>
                </a:solidFill>
                <a:latin typeface="Calibri"/>
              </a:rPr>
              <a:t>ți din toata lumea</a:t>
            </a:r>
            <a:endParaRPr lang="en-US" sz="1300" b="1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2514600"/>
            <a:ext cx="175260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o-RO" sz="1300" b="1" i="1" dirty="0" smtClean="0">
                <a:solidFill>
                  <a:prstClr val="black"/>
                </a:solidFill>
                <a:latin typeface="Calibri"/>
              </a:rPr>
              <a:t>Milioane de corecturi</a:t>
            </a:r>
            <a:endParaRPr lang="en-US" sz="1300" b="1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3048000"/>
            <a:ext cx="289560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o-RO" sz="1300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Rata de respingere de 80%-95%</a:t>
            </a:r>
            <a:endParaRPr lang="en-US" sz="1300" b="1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allAtOnce" animBg="1"/>
      <p:bldP spid="1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5573713" cy="561975"/>
          </a:xfrm>
        </p:spPr>
        <p:txBody>
          <a:bodyPr/>
          <a:lstStyle/>
          <a:p>
            <a:r>
              <a:rPr lang="en-US" dirty="0" smtClean="0"/>
              <a:t>Open Access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143000"/>
            <a:ext cx="7086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o-RO" sz="1400" dirty="0" smtClean="0">
                <a:solidFill>
                  <a:srgbClr val="1C1C1C"/>
                </a:solidFill>
                <a:latin typeface="Georgia" pitchFamily="18" charset="0"/>
              </a:rPr>
              <a:t>Ultimile titluri  - Gold O.A.</a:t>
            </a:r>
            <a:r>
              <a:rPr lang="en-US" sz="1400" dirty="0" smtClean="0">
                <a:solidFill>
                  <a:srgbClr val="1C1C1C"/>
                </a:solidFill>
                <a:latin typeface="Georgia" pitchFamily="18" charset="0"/>
              </a:rPr>
              <a:t>:</a:t>
            </a:r>
            <a:endParaRPr lang="en-US" sz="1400" dirty="0">
              <a:solidFill>
                <a:srgbClr val="1C1C1C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1400" dirty="0">
              <a:solidFill>
                <a:srgbClr val="1C1C1C"/>
              </a:solidFill>
              <a:latin typeface="Georgia" pitchFamily="18" charset="0"/>
              <a:hlinkClick r:id="rId3"/>
            </a:endParaRPr>
          </a:p>
          <a:p>
            <a:pPr>
              <a:buClr>
                <a:srgbClr val="FF9900"/>
              </a:buClr>
              <a:defRPr/>
            </a:pPr>
            <a:r>
              <a:rPr lang="en-US" sz="1400" dirty="0" smtClean="0">
                <a:latin typeface="Georgia" pitchFamily="18" charset="0"/>
              </a:rPr>
              <a:t>Results in Physics </a:t>
            </a:r>
          </a:p>
          <a:p>
            <a:pPr>
              <a:buClr>
                <a:srgbClr val="FF9900"/>
              </a:buClr>
              <a:defRPr/>
            </a:pPr>
            <a:r>
              <a:rPr lang="en-US" sz="1400" dirty="0" smtClean="0">
                <a:latin typeface="Georgia" pitchFamily="18" charset="0"/>
              </a:rPr>
              <a:t>Applied &amp; Translational Genomics </a:t>
            </a:r>
            <a:endParaRPr lang="en-US" sz="1400" dirty="0">
              <a:latin typeface="Georgia" pitchFamily="18" charset="0"/>
            </a:endParaRPr>
          </a:p>
          <a:p>
            <a:pPr>
              <a:buClr>
                <a:srgbClr val="FF9900"/>
              </a:buClr>
              <a:defRPr/>
            </a:pPr>
            <a:r>
              <a:rPr lang="en-US" sz="1400" dirty="0">
                <a:latin typeface="Georgia" pitchFamily="18" charset="0"/>
              </a:rPr>
              <a:t>Cell Reports </a:t>
            </a:r>
          </a:p>
          <a:p>
            <a:pPr>
              <a:buClr>
                <a:srgbClr val="FF9900"/>
              </a:buClr>
              <a:defRPr/>
            </a:pPr>
            <a:r>
              <a:rPr lang="en-US" sz="1400" dirty="0">
                <a:latin typeface="Georgia" pitchFamily="18" charset="0"/>
              </a:rPr>
              <a:t>FEBS Open Bio </a:t>
            </a:r>
          </a:p>
          <a:p>
            <a:pPr>
              <a:buClr>
                <a:srgbClr val="FF9900"/>
              </a:buClr>
              <a:defRPr/>
            </a:pPr>
            <a:r>
              <a:rPr lang="en-US" sz="1400" dirty="0">
                <a:latin typeface="Georgia" pitchFamily="18" charset="0"/>
              </a:rPr>
              <a:t>Gynecologic Oncology Case Reports </a:t>
            </a:r>
          </a:p>
          <a:p>
            <a:pPr>
              <a:buClr>
                <a:srgbClr val="FF9900"/>
              </a:buClr>
              <a:defRPr/>
            </a:pPr>
            <a:r>
              <a:rPr lang="en-US" sz="1400" dirty="0">
                <a:latin typeface="Georgia" pitchFamily="18" charset="0"/>
              </a:rPr>
              <a:t>International Journal for Parasitology: Drugs and Drug resistance </a:t>
            </a:r>
          </a:p>
          <a:p>
            <a:pPr>
              <a:buClr>
                <a:srgbClr val="FF9900"/>
              </a:buClr>
              <a:defRPr/>
            </a:pPr>
            <a:r>
              <a:rPr lang="en-US" sz="1400" dirty="0">
                <a:latin typeface="Georgia" pitchFamily="18" charset="0"/>
              </a:rPr>
              <a:t>International Journal of Surgery Case Reports </a:t>
            </a:r>
          </a:p>
          <a:p>
            <a:pPr>
              <a:buClr>
                <a:srgbClr val="FF9900"/>
              </a:buClr>
              <a:defRPr/>
            </a:pPr>
            <a:r>
              <a:rPr lang="en-US" sz="1400" dirty="0">
                <a:latin typeface="Georgia" pitchFamily="18" charset="0"/>
              </a:rPr>
              <a:t>Medical Mycology Case Reports </a:t>
            </a:r>
          </a:p>
          <a:p>
            <a:pPr>
              <a:buClr>
                <a:srgbClr val="FF9900"/>
              </a:buClr>
              <a:defRPr/>
            </a:pPr>
            <a:r>
              <a:rPr lang="en-US" sz="1400" dirty="0">
                <a:latin typeface="Georgia" pitchFamily="18" charset="0"/>
              </a:rPr>
              <a:t>Physics of the Dark Universe </a:t>
            </a:r>
          </a:p>
          <a:p>
            <a:pPr>
              <a:buClr>
                <a:srgbClr val="FF9900"/>
              </a:buClr>
              <a:defRPr/>
            </a:pPr>
            <a:r>
              <a:rPr lang="en-GB" sz="1400" dirty="0">
                <a:latin typeface="Georgia" pitchFamily="18" charset="0"/>
              </a:rPr>
              <a:t>Redox Biology</a:t>
            </a:r>
            <a:endParaRPr lang="en-US" sz="1400" dirty="0">
              <a:latin typeface="Georgia" pitchFamily="18" charset="0"/>
            </a:endParaRPr>
          </a:p>
          <a:p>
            <a:pPr>
              <a:buClr>
                <a:srgbClr val="FF9900"/>
              </a:buClr>
              <a:defRPr/>
            </a:pPr>
            <a:r>
              <a:rPr lang="en-US" sz="1400" dirty="0">
                <a:latin typeface="Georgia" pitchFamily="18" charset="0"/>
              </a:rPr>
              <a:t>Results in Immunology </a:t>
            </a:r>
          </a:p>
          <a:p>
            <a:pPr>
              <a:buClr>
                <a:srgbClr val="FF9900"/>
              </a:buClr>
              <a:defRPr/>
            </a:pPr>
            <a:r>
              <a:rPr lang="en-US" sz="1400" dirty="0">
                <a:latin typeface="Georgia" pitchFamily="18" charset="0"/>
              </a:rPr>
              <a:t>Results in </a:t>
            </a:r>
            <a:r>
              <a:rPr lang="en-US" sz="1400" dirty="0" err="1">
                <a:latin typeface="Georgia" pitchFamily="18" charset="0"/>
              </a:rPr>
              <a:t>Pharma</a:t>
            </a:r>
            <a:r>
              <a:rPr lang="en-US" sz="1400" dirty="0">
                <a:latin typeface="Georgia" pitchFamily="18" charset="0"/>
              </a:rPr>
              <a:t> Sciences </a:t>
            </a:r>
          </a:p>
          <a:p>
            <a:pPr>
              <a:buClr>
                <a:srgbClr val="FF9900"/>
              </a:buClr>
              <a:defRPr/>
            </a:pPr>
            <a:r>
              <a:rPr lang="en-US" sz="1400" dirty="0" smtClean="0">
                <a:latin typeface="Georgia" pitchFamily="18" charset="0"/>
              </a:rPr>
              <a:t>Trials </a:t>
            </a:r>
            <a:r>
              <a:rPr lang="en-US" sz="1400" dirty="0">
                <a:latin typeface="Georgia" pitchFamily="18" charset="0"/>
              </a:rPr>
              <a:t>in </a:t>
            </a:r>
            <a:r>
              <a:rPr lang="en-US" sz="1400" dirty="0" err="1">
                <a:latin typeface="Georgia" pitchFamily="18" charset="0"/>
              </a:rPr>
              <a:t>Vaccinology</a:t>
            </a:r>
            <a:r>
              <a:rPr lang="en-US" sz="1400" dirty="0">
                <a:latin typeface="Georgia" pitchFamily="18" charset="0"/>
              </a:rPr>
              <a:t> 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endParaRPr lang="en-US" sz="1000" dirty="0"/>
          </a:p>
          <a:p>
            <a:pPr>
              <a:defRPr/>
            </a:pPr>
            <a:endParaRPr lang="en-US" sz="1000" dirty="0"/>
          </a:p>
          <a:p>
            <a:pPr marL="0" lvl="3">
              <a:defRPr/>
            </a:pPr>
            <a:r>
              <a:rPr lang="ro-RO" sz="1400" b="1" dirty="0" smtClean="0">
                <a:latin typeface="Georgia" pitchFamily="18" charset="0"/>
              </a:rPr>
              <a:t>Peste </a:t>
            </a:r>
            <a:r>
              <a:rPr lang="en-US" sz="1400" b="1" dirty="0" smtClean="0">
                <a:latin typeface="Georgia" pitchFamily="18" charset="0"/>
              </a:rPr>
              <a:t>1</a:t>
            </a:r>
            <a:r>
              <a:rPr lang="ro-RO" sz="1400" b="1" dirty="0" smtClean="0">
                <a:latin typeface="Georgia" pitchFamily="18" charset="0"/>
              </a:rPr>
              <a:t>.</a:t>
            </a:r>
            <a:r>
              <a:rPr lang="en-US" sz="1400" b="1" dirty="0" smtClean="0">
                <a:latin typeface="Georgia" pitchFamily="18" charset="0"/>
              </a:rPr>
              <a:t>600 </a:t>
            </a:r>
            <a:r>
              <a:rPr lang="ro-RO" sz="1400" b="1" dirty="0" smtClean="0">
                <a:latin typeface="Georgia" pitchFamily="18" charset="0"/>
              </a:rPr>
              <a:t>de jurnale</a:t>
            </a:r>
            <a:r>
              <a:rPr lang="en-US" sz="1400" b="1" dirty="0" smtClean="0">
                <a:latin typeface="Georgia" pitchFamily="18" charset="0"/>
              </a:rPr>
              <a:t> </a:t>
            </a:r>
            <a:r>
              <a:rPr lang="en-US" sz="1400" b="1" dirty="0" err="1" smtClean="0">
                <a:latin typeface="Georgia" pitchFamily="18" charset="0"/>
              </a:rPr>
              <a:t>hibride</a:t>
            </a:r>
            <a:r>
              <a:rPr lang="en-US" sz="1400" b="1" dirty="0" smtClean="0">
                <a:latin typeface="Georgia" pitchFamily="18" charset="0"/>
              </a:rPr>
              <a:t> </a:t>
            </a:r>
            <a:r>
              <a:rPr lang="ro-RO" sz="1400" b="1" dirty="0" smtClean="0">
                <a:latin typeface="Georgia" pitchFamily="18" charset="0"/>
              </a:rPr>
              <a:t>și peste 1</a:t>
            </a:r>
            <a:r>
              <a:rPr lang="en-US" sz="1400" b="1" smtClean="0">
                <a:latin typeface="Georgia" pitchFamily="18" charset="0"/>
              </a:rPr>
              <a:t>30</a:t>
            </a:r>
            <a:r>
              <a:rPr lang="ro-RO" sz="1400" b="1" smtClean="0">
                <a:latin typeface="Georgia" pitchFamily="18" charset="0"/>
              </a:rPr>
              <a:t> </a:t>
            </a:r>
            <a:r>
              <a:rPr lang="ro-RO" sz="1400" b="1" dirty="0" smtClean="0">
                <a:latin typeface="Georgia" pitchFamily="18" charset="0"/>
              </a:rPr>
              <a:t>de titluri Open Access </a:t>
            </a:r>
            <a:r>
              <a:rPr lang="en-US" sz="1400" b="1" dirty="0" smtClean="0">
                <a:latin typeface="Georgia" pitchFamily="18" charset="0"/>
              </a:rPr>
              <a:t>(Gold</a:t>
            </a:r>
            <a:r>
              <a:rPr lang="en-US" sz="1400" b="1" dirty="0">
                <a:latin typeface="Georgia" pitchFamily="18" charset="0"/>
              </a:rPr>
              <a:t>) </a:t>
            </a:r>
          </a:p>
          <a:p>
            <a:pPr marL="0" lvl="3">
              <a:defRPr/>
            </a:pPr>
            <a:r>
              <a:rPr lang="ro-RO" sz="1400" b="1" dirty="0" smtClean="0">
                <a:latin typeface="Georgia" pitchFamily="18" charset="0"/>
              </a:rPr>
              <a:t>O.A. Cu embargou </a:t>
            </a:r>
            <a:r>
              <a:rPr lang="en-US" sz="1400" b="1" dirty="0" smtClean="0">
                <a:latin typeface="Georgia" pitchFamily="18" charset="0"/>
              </a:rPr>
              <a:t>(</a:t>
            </a:r>
            <a:r>
              <a:rPr lang="ro-RO" sz="1400" b="1" dirty="0" smtClean="0">
                <a:latin typeface="Georgia" pitchFamily="18" charset="0"/>
              </a:rPr>
              <a:t>peste </a:t>
            </a:r>
            <a:r>
              <a:rPr lang="en-US" sz="1400" b="1" dirty="0" smtClean="0">
                <a:latin typeface="Georgia" pitchFamily="18" charset="0"/>
              </a:rPr>
              <a:t> </a:t>
            </a:r>
            <a:r>
              <a:rPr lang="en-US" sz="1400" b="1" dirty="0">
                <a:latin typeface="Georgia" pitchFamily="18" charset="0"/>
              </a:rPr>
              <a:t>70 </a:t>
            </a:r>
            <a:r>
              <a:rPr lang="en-US" sz="1400" b="1" dirty="0" smtClean="0">
                <a:latin typeface="Georgia" pitchFamily="18" charset="0"/>
              </a:rPr>
              <a:t>journal</a:t>
            </a:r>
            <a:r>
              <a:rPr lang="ro-RO" sz="1400" b="1" dirty="0" smtClean="0">
                <a:latin typeface="Georgia" pitchFamily="18" charset="0"/>
              </a:rPr>
              <a:t>e</a:t>
            </a:r>
            <a:r>
              <a:rPr lang="en-US" sz="1400" b="1" dirty="0" smtClean="0">
                <a:latin typeface="Georgia" pitchFamily="18" charset="0"/>
              </a:rPr>
              <a:t>: </a:t>
            </a:r>
            <a:r>
              <a:rPr lang="ro-RO" sz="1400" b="1" dirty="0" smtClean="0">
                <a:latin typeface="Georgia" pitchFamily="18" charset="0"/>
              </a:rPr>
              <a:t>ex. </a:t>
            </a:r>
            <a:r>
              <a:rPr lang="en-US" sz="1400" b="1" dirty="0" smtClean="0">
                <a:latin typeface="Georgia" pitchFamily="18" charset="0"/>
              </a:rPr>
              <a:t>Cell</a:t>
            </a:r>
            <a:r>
              <a:rPr lang="en-US" sz="1400" b="1" dirty="0">
                <a:latin typeface="Georgia" pitchFamily="18" charset="0"/>
              </a:rPr>
              <a:t>)</a:t>
            </a:r>
          </a:p>
          <a:p>
            <a:pPr>
              <a:defRPr/>
            </a:pPr>
            <a:r>
              <a:rPr lang="en-US" sz="1400" b="1" dirty="0">
                <a:latin typeface="Georgia" pitchFamily="18" charset="0"/>
              </a:rPr>
              <a:t>Green OA (Pre Print</a:t>
            </a:r>
            <a:r>
              <a:rPr lang="en-US" sz="1400" b="1" dirty="0" smtClean="0">
                <a:latin typeface="Georgia" pitchFamily="18" charset="0"/>
              </a:rPr>
              <a:t>)</a:t>
            </a:r>
            <a:endParaRPr lang="ro-RO" sz="1400" b="1" dirty="0" smtClean="0">
              <a:latin typeface="Georgia" pitchFamily="18" charset="0"/>
            </a:endParaRPr>
          </a:p>
          <a:p>
            <a:pPr>
              <a:defRPr/>
            </a:pPr>
            <a:endParaRPr lang="ro-RO" sz="1400" b="1" dirty="0">
              <a:latin typeface="Georgia" pitchFamily="18" charset="0"/>
            </a:endParaRPr>
          </a:p>
          <a:p>
            <a:pPr>
              <a:defRPr/>
            </a:pPr>
            <a:r>
              <a:rPr lang="en-US" sz="1400" b="1" dirty="0">
                <a:latin typeface="Georgia" pitchFamily="18" charset="0"/>
              </a:rPr>
              <a:t/>
            </a:r>
            <a:br>
              <a:rPr lang="en-US" sz="1400" b="1" dirty="0">
                <a:latin typeface="Georgia" pitchFamily="18" charset="0"/>
              </a:rPr>
            </a:br>
            <a:r>
              <a:rPr lang="en-US" sz="1000" dirty="0">
                <a:hlinkClick r:id="rId4"/>
              </a:rPr>
              <a:t>http://www.elsevier.com/about/open-access/open-access-journals</a:t>
            </a:r>
            <a:endParaRPr lang="ro-RO" sz="1000" dirty="0"/>
          </a:p>
          <a:p>
            <a:pPr>
              <a:defRPr/>
            </a:pPr>
            <a:r>
              <a:rPr lang="en-US" sz="1000" dirty="0">
                <a:hlinkClick r:id="rId5"/>
              </a:rPr>
              <a:t>http://www.elsevier.com/about/open-access/open-access-options</a:t>
            </a:r>
            <a:endParaRPr lang="ro-RO" sz="1000" dirty="0"/>
          </a:p>
          <a:p>
            <a:pPr lvl="3" indent="-862013">
              <a:defRPr/>
            </a:pPr>
            <a:endParaRPr lang="en-US" sz="1400" b="1" dirty="0">
              <a:latin typeface="Georgia" pitchFamily="18" charset="0"/>
            </a:endParaRPr>
          </a:p>
          <a:p>
            <a:pPr>
              <a:defRPr/>
            </a:pP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47800"/>
            <a:ext cx="2164026" cy="19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</a:t>
            </a:r>
            <a:r>
              <a:rPr lang="ro-RO" dirty="0" smtClean="0"/>
              <a:t>țe de publicare</a:t>
            </a:r>
            <a:endParaRPr lang="ro-R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43790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43200"/>
            <a:ext cx="6692739" cy="5477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64" y="2819400"/>
            <a:ext cx="9144000" cy="25060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" y="3021017"/>
            <a:ext cx="609600" cy="182880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08571" y="4419600"/>
            <a:ext cx="304800" cy="228600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55463" y="4819986"/>
            <a:ext cx="304800" cy="285414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" y="2587827"/>
            <a:ext cx="9144000" cy="14845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603063" y="3203897"/>
            <a:ext cx="410308" cy="553820"/>
          </a:xfrm>
          <a:prstGeom prst="rect">
            <a:avLst/>
          </a:prstGeom>
          <a:noFill/>
          <a:ln>
            <a:solidFill>
              <a:srgbClr val="6C9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9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719</Words>
  <Application>Microsoft Office PowerPoint</Application>
  <PresentationFormat>On-screen Show (4:3)</PresentationFormat>
  <Paragraphs>134</Paragraphs>
  <Slides>31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SCIENCEDIRECT  TRAINING </vt:lpstr>
      <vt:lpstr>Agenda</vt:lpstr>
      <vt:lpstr>Elsevier</vt:lpstr>
      <vt:lpstr>ScienceDirect</vt:lpstr>
      <vt:lpstr>Ce este ScienceDirect?</vt:lpstr>
      <vt:lpstr>PowerPoint Presentation</vt:lpstr>
      <vt:lpstr>Open Access</vt:lpstr>
      <vt:lpstr>Licențe de publicare</vt:lpstr>
      <vt:lpstr>Open access</vt:lpstr>
      <vt:lpstr>Unde public?</vt:lpstr>
      <vt:lpstr>Îmi promovez lucrarea</vt:lpstr>
      <vt:lpstr>Conferințe</vt:lpstr>
      <vt:lpstr>Cont personalizat</vt:lpstr>
      <vt:lpstr>Avantaje</vt:lpstr>
      <vt:lpstr>Căutare în ScienceDirect</vt:lpstr>
      <vt:lpstr>Căutare in ScienceDirect</vt:lpstr>
      <vt:lpstr>Browse</vt:lpstr>
      <vt:lpstr>Filtrarea căutării</vt:lpstr>
      <vt:lpstr>Filtrarea căutarii</vt:lpstr>
      <vt:lpstr>Analiza articolului</vt:lpstr>
      <vt:lpstr>PowerPoint Presentation</vt:lpstr>
      <vt:lpstr>ÎNTREBĂRI?</vt:lpstr>
      <vt:lpstr>Mendeley</vt:lpstr>
      <vt:lpstr>PowerPoint Presentation</vt:lpstr>
      <vt:lpstr>Mendeley (individual)</vt:lpstr>
      <vt:lpstr>Mendeley – Colecţia mea</vt:lpstr>
      <vt:lpstr>Mendeley – Căutare</vt:lpstr>
      <vt:lpstr>Mendeley Groups</vt:lpstr>
      <vt:lpstr>Mendeley-Desktop</vt:lpstr>
      <vt:lpstr>intrebari</vt:lpstr>
      <vt:lpstr>Vă mulțumesc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Dyas</dc:creator>
  <cp:lastModifiedBy>Cristina</cp:lastModifiedBy>
  <cp:revision>86</cp:revision>
  <dcterms:created xsi:type="dcterms:W3CDTF">2012-10-26T14:47:02Z</dcterms:created>
  <dcterms:modified xsi:type="dcterms:W3CDTF">2014-05-25T16:48:00Z</dcterms:modified>
</cp:coreProperties>
</file>