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3"/>
  </p:notesMasterIdLst>
  <p:sldIdLst>
    <p:sldId id="256" r:id="rId2"/>
    <p:sldId id="261" r:id="rId3"/>
    <p:sldId id="287" r:id="rId4"/>
    <p:sldId id="263" r:id="rId5"/>
    <p:sldId id="257" r:id="rId6"/>
    <p:sldId id="258" r:id="rId7"/>
    <p:sldId id="304" r:id="rId8"/>
    <p:sldId id="259" r:id="rId9"/>
    <p:sldId id="264" r:id="rId10"/>
    <p:sldId id="265" r:id="rId11"/>
    <p:sldId id="260" r:id="rId12"/>
    <p:sldId id="293" r:id="rId13"/>
    <p:sldId id="294" r:id="rId14"/>
    <p:sldId id="288" r:id="rId15"/>
    <p:sldId id="289" r:id="rId16"/>
    <p:sldId id="295" r:id="rId17"/>
    <p:sldId id="291" r:id="rId18"/>
    <p:sldId id="266" r:id="rId19"/>
    <p:sldId id="268" r:id="rId20"/>
    <p:sldId id="267" r:id="rId21"/>
    <p:sldId id="269" r:id="rId22"/>
    <p:sldId id="270" r:id="rId23"/>
    <p:sldId id="290" r:id="rId24"/>
    <p:sldId id="296" r:id="rId25"/>
    <p:sldId id="271" r:id="rId26"/>
    <p:sldId id="272" r:id="rId27"/>
    <p:sldId id="273" r:id="rId28"/>
    <p:sldId id="274" r:id="rId29"/>
    <p:sldId id="275" r:id="rId30"/>
    <p:sldId id="276" r:id="rId31"/>
    <p:sldId id="277" r:id="rId32"/>
    <p:sldId id="278" r:id="rId33"/>
    <p:sldId id="297" r:id="rId34"/>
    <p:sldId id="298" r:id="rId35"/>
    <p:sldId id="299" r:id="rId36"/>
    <p:sldId id="300" r:id="rId37"/>
    <p:sldId id="301" r:id="rId38"/>
    <p:sldId id="303" r:id="rId39"/>
    <p:sldId id="281" r:id="rId40"/>
    <p:sldId id="302" r:id="rId41"/>
    <p:sldId id="28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66"/>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07" autoAdjust="0"/>
  </p:normalViewPr>
  <p:slideViewPr>
    <p:cSldViewPr>
      <p:cViewPr>
        <p:scale>
          <a:sx n="90" d="100"/>
          <a:sy n="90" d="100"/>
        </p:scale>
        <p:origin x="-840" y="744"/>
      </p:cViewPr>
      <p:guideLst>
        <p:guide orient="horz" pos="2160"/>
        <p:guide pos="2880"/>
      </p:guideLst>
    </p:cSldViewPr>
  </p:slideViewPr>
  <p:outlineViewPr>
    <p:cViewPr>
      <p:scale>
        <a:sx n="33" d="100"/>
        <a:sy n="33" d="100"/>
      </p:scale>
      <p:origin x="0" y="41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C1503-049E-4086-A680-A5ECB0C24B43}" type="datetimeFigureOut">
              <a:rPr lang="en-US" smtClean="0"/>
              <a:pPr/>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586FB-FF67-4633-951F-F523813252C4}" type="slidenum">
              <a:rPr lang="en-US" smtClean="0"/>
              <a:pPr/>
              <a:t>‹#›</a:t>
            </a:fld>
            <a:endParaRPr lang="en-US"/>
          </a:p>
        </p:txBody>
      </p:sp>
    </p:spTree>
    <p:extLst>
      <p:ext uri="{BB962C8B-B14F-4D97-AF65-F5344CB8AC3E}">
        <p14:creationId xmlns:p14="http://schemas.microsoft.com/office/powerpoint/2010/main" val="60149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Anultrecut erau 70 de jurnale full Gold si 1200 mixte</a:t>
            </a:r>
            <a:endParaRPr lang="ro-RO" dirty="0"/>
          </a:p>
        </p:txBody>
      </p:sp>
      <p:sp>
        <p:nvSpPr>
          <p:cNvPr id="4" name="Slide Number Placeholder 3"/>
          <p:cNvSpPr>
            <a:spLocks noGrp="1"/>
          </p:cNvSpPr>
          <p:nvPr>
            <p:ph type="sldNum" sz="quarter" idx="10"/>
          </p:nvPr>
        </p:nvSpPr>
        <p:spPr/>
        <p:txBody>
          <a:bodyPr/>
          <a:lstStyle/>
          <a:p>
            <a:fld id="{866586FB-FF67-4633-951F-F523813252C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Peer review prepublicare (anonim sau deschis)</a:t>
            </a:r>
          </a:p>
          <a:p>
            <a:r>
              <a:rPr lang="ro-RO" dirty="0" smtClean="0"/>
              <a:t>Peer review post publicare</a:t>
            </a:r>
            <a:endParaRPr lang="ro-RO" dirty="0"/>
          </a:p>
        </p:txBody>
      </p:sp>
      <p:sp>
        <p:nvSpPr>
          <p:cNvPr id="4" name="Slide Number Placeholder 3"/>
          <p:cNvSpPr>
            <a:spLocks noGrp="1"/>
          </p:cNvSpPr>
          <p:nvPr>
            <p:ph type="sldNum" sz="quarter" idx="10"/>
          </p:nvPr>
        </p:nvSpPr>
        <p:spPr/>
        <p:txBody>
          <a:bodyPr/>
          <a:lstStyle/>
          <a:p>
            <a:fld id="{866586FB-FF67-4633-951F-F523813252C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0DFDEC-C6FE-49A9-A706-C4C2AB2AE801}" type="slidenum">
              <a:rPr lang="en-US" smtClean="0"/>
              <a:pPr fontAlgn="base">
                <a:spcBef>
                  <a:spcPct val="0"/>
                </a:spcBef>
                <a:spcAft>
                  <a:spcPct val="0"/>
                </a:spcAft>
                <a:defRPr/>
              </a:pPr>
              <a:t>36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cap="all" baseline="0">
                <a:solidFill>
                  <a:srgbClr val="006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620616"/>
            <a:ext cx="64008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FF143CE-B2F2-4E10-8847-F2E300A111D7}" type="slidenum">
              <a:rPr lang="en-US" smtClean="0"/>
              <a:pPr/>
              <a:t>‹#›</a:t>
            </a:fld>
            <a:endParaRPr lang="en-US"/>
          </a:p>
        </p:txBody>
      </p:sp>
      <p:pic>
        <p:nvPicPr>
          <p:cNvPr id="7" name="Picture 3" descr="H:\SciScopus Elements\Title page\SC_Top left.png"/>
          <p:cNvPicPr>
            <a:picLocks noChangeAspect="1" noChangeArrowheads="1"/>
          </p:cNvPicPr>
          <p:nvPr/>
        </p:nvPicPr>
        <p:blipFill>
          <a:blip r:embed="rId2" cstate="print"/>
          <a:srcRect/>
          <a:stretch>
            <a:fillRect/>
          </a:stretch>
        </p:blipFill>
        <p:spPr bwMode="auto">
          <a:xfrm>
            <a:off x="0" y="0"/>
            <a:ext cx="2813050" cy="1146175"/>
          </a:xfrm>
          <a:prstGeom prst="rect">
            <a:avLst/>
          </a:prstGeom>
          <a:noFill/>
          <a:ln w="9525">
            <a:noFill/>
            <a:miter lim="800000"/>
            <a:headEnd/>
            <a:tailEnd/>
          </a:ln>
        </p:spPr>
      </p:pic>
      <p:sp>
        <p:nvSpPr>
          <p:cNvPr id="14"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4" name="Picture 2" descr="C:\Users\dyase\AppData\Local\Microsoft\Windows\Temporary Internet Files\Content.Outlook\K3Z5LGES\Scopus word Clear z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847" b="67888"/>
          <a:stretch/>
        </p:blipFill>
        <p:spPr bwMode="auto">
          <a:xfrm>
            <a:off x="7440564" y="260648"/>
            <a:ext cx="1451916" cy="5805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H:\SciScopus Elements\Title page\SC_Top left.png"/>
          <p:cNvPicPr>
            <a:picLocks noChangeAspect="1" noChangeArrowheads="1"/>
          </p:cNvPicPr>
          <p:nvPr/>
        </p:nvPicPr>
        <p:blipFill>
          <a:blip r:embed="rId2" cstate="print"/>
          <a:srcRect/>
          <a:stretch>
            <a:fillRect/>
          </a:stretch>
        </p:blipFill>
        <p:spPr bwMode="auto">
          <a:xfrm rot="10800000">
            <a:off x="6300193" y="5711825"/>
            <a:ext cx="2813050" cy="1146175"/>
          </a:xfrm>
          <a:prstGeom prst="rect">
            <a:avLst/>
          </a:prstGeom>
          <a:noFill/>
          <a:ln w="9525">
            <a:noFill/>
            <a:miter lim="800000"/>
            <a:headEnd/>
            <a:tailEnd/>
          </a:ln>
        </p:spPr>
      </p:pic>
      <p:pic>
        <p:nvPicPr>
          <p:cNvPr id="26" name="Picture 7" descr="ELS"/>
          <p:cNvPicPr>
            <a:picLocks noChangeAspect="1" noChangeArrowheads="1"/>
          </p:cNvPicPr>
          <p:nvPr/>
        </p:nvPicPr>
        <p:blipFill>
          <a:blip r:embed="rId4" cstate="print"/>
          <a:srcRect/>
          <a:stretch>
            <a:fillRect/>
          </a:stretch>
        </p:blipFill>
        <p:spPr bwMode="auto">
          <a:xfrm>
            <a:off x="228600" y="6242050"/>
            <a:ext cx="428625" cy="473075"/>
          </a:xfrm>
          <a:prstGeom prst="rect">
            <a:avLst/>
          </a:prstGeom>
          <a:noFill/>
          <a:ln w="9525">
            <a:noFill/>
            <a:miter lim="800000"/>
            <a:headEnd/>
            <a:tailEnd/>
          </a:ln>
        </p:spPr>
      </p:pic>
      <p:cxnSp>
        <p:nvCxnSpPr>
          <p:cNvPr id="27" name="Straight Connector 26"/>
          <p:cNvCxnSpPr/>
          <p:nvPr/>
        </p:nvCxnSpPr>
        <p:spPr>
          <a:xfrm>
            <a:off x="7308304" y="260648"/>
            <a:ext cx="0" cy="5760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320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38FE7-E2E5-483B-A801-41F956F4582B}"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pPr/>
              <a:t>‹#›</a:t>
            </a:fld>
            <a:endParaRPr lang="en-US"/>
          </a:p>
        </p:txBody>
      </p:sp>
      <p:pic>
        <p:nvPicPr>
          <p:cNvPr id="8" name="Picture 12" descr="ELS.png"/>
          <p:cNvPicPr>
            <a:picLocks noChangeAspect="1"/>
          </p:cNvPicPr>
          <p:nvPr/>
        </p:nvPicPr>
        <p:blipFill>
          <a:blip r:embed="rId2" cstate="print"/>
          <a:srcRect/>
          <a:stretch>
            <a:fillRect/>
          </a:stretch>
        </p:blipFill>
        <p:spPr bwMode="auto">
          <a:xfrm>
            <a:off x="357188" y="5857875"/>
            <a:ext cx="666750" cy="738188"/>
          </a:xfrm>
          <a:prstGeom prst="rect">
            <a:avLst/>
          </a:prstGeom>
          <a:noFill/>
          <a:ln w="9525">
            <a:noFill/>
            <a:miter lim="800000"/>
            <a:headEnd/>
            <a:tailEnd/>
          </a:ln>
        </p:spPr>
      </p:pic>
    </p:spTree>
    <p:extLst>
      <p:ext uri="{BB962C8B-B14F-4D97-AF65-F5344CB8AC3E}">
        <p14:creationId xmlns:p14="http://schemas.microsoft.com/office/powerpoint/2010/main" val="359218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375414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pPr/>
              <a:t>‹#›</a:t>
            </a:fld>
            <a:endParaRPr lang="en-US"/>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107334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F143CE-B2F2-4E10-8847-F2E300A111D7}" type="slidenum">
              <a:rPr lang="en-US" smtClean="0"/>
              <a:pPr/>
              <a:t>‹#›</a:t>
            </a:fld>
            <a:endParaRPr lang="en-US"/>
          </a:p>
        </p:txBody>
      </p:sp>
      <p:pic>
        <p:nvPicPr>
          <p:cNvPr id="9" name="Picture 3" descr="H:\SciScopus Elements\Title page\SC_Top left.png"/>
          <p:cNvPicPr>
            <a:picLocks noChangeAspect="1" noChangeArrowheads="1"/>
          </p:cNvPicPr>
          <p:nvPr/>
        </p:nvPicPr>
        <p:blipFill>
          <a:blip r:embed="rId2" cstate="print"/>
          <a:srcRect/>
          <a:stretch>
            <a:fillRect/>
          </a:stretch>
        </p:blipFill>
        <p:spPr bwMode="auto">
          <a:xfrm rot="10800000">
            <a:off x="6300193" y="5711825"/>
            <a:ext cx="2813050" cy="1146175"/>
          </a:xfrm>
          <a:prstGeom prst="rect">
            <a:avLst/>
          </a:prstGeom>
          <a:noFill/>
          <a:ln w="9525">
            <a:noFill/>
            <a:miter lim="800000"/>
            <a:headEnd/>
            <a:tailEnd/>
          </a:ln>
        </p:spPr>
      </p:pic>
      <p:pic>
        <p:nvPicPr>
          <p:cNvPr id="10" name="Picture 2" descr="C:\Users\dyase\AppData\Local\Microsoft\Windows\Temporary Internet Files\Content.Outlook\K3Z5LGES\Scopus word Clear zo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847" b="67888"/>
          <a:stretch/>
        </p:blipFill>
        <p:spPr bwMode="auto">
          <a:xfrm>
            <a:off x="7440564" y="260648"/>
            <a:ext cx="1451916" cy="5805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ELS"/>
          <p:cNvPicPr>
            <a:picLocks noChangeAspect="1" noChangeArrowheads="1"/>
          </p:cNvPicPr>
          <p:nvPr/>
        </p:nvPicPr>
        <p:blipFill>
          <a:blip r:embed="rId4" cstate="print"/>
          <a:srcRect/>
          <a:stretch>
            <a:fillRect/>
          </a:stretch>
        </p:blipFill>
        <p:spPr bwMode="auto">
          <a:xfrm>
            <a:off x="228600" y="6242050"/>
            <a:ext cx="428625" cy="473075"/>
          </a:xfrm>
          <a:prstGeom prst="rect">
            <a:avLst/>
          </a:prstGeom>
          <a:noFill/>
          <a:ln w="9525">
            <a:noFill/>
            <a:miter lim="800000"/>
            <a:headEnd/>
            <a:tailEnd/>
          </a:ln>
        </p:spPr>
      </p:pic>
    </p:spTree>
    <p:extLst>
      <p:ext uri="{BB962C8B-B14F-4D97-AF65-F5344CB8AC3E}">
        <p14:creationId xmlns:p14="http://schemas.microsoft.com/office/powerpoint/2010/main" val="4179291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2169031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1141060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82372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12513833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19200"/>
            <a:ext cx="3008313" cy="4906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43CE-B2F2-4E10-8847-F2E300A111D7}" type="slidenum">
              <a:rPr lang="en-US" smtClean="0"/>
              <a:pPr/>
              <a:t>‹#›</a:t>
            </a:fld>
            <a:endParaRPr lang="en-US"/>
          </a:p>
        </p:txBody>
      </p:sp>
      <p:sp>
        <p:nvSpPr>
          <p:cNvPr id="8" name="Title 1"/>
          <p:cNvSpPr>
            <a:spLocks noGrp="1"/>
          </p:cNvSpPr>
          <p:nvPr>
            <p:ph type="title"/>
          </p:nvPr>
        </p:nvSpPr>
        <p:spPr>
          <a:xfrm>
            <a:off x="446856" y="260648"/>
            <a:ext cx="8229600" cy="56207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6198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143CE-B2F2-4E10-8847-F2E300A111D7}" type="slidenum">
              <a:rPr lang="en-US" smtClean="0"/>
              <a:pPr/>
              <a:t>‹#›</a:t>
            </a:fld>
            <a:endParaRPr lang="en-US"/>
          </a:p>
        </p:txBody>
      </p:sp>
    </p:spTree>
    <p:extLst>
      <p:ext uri="{BB962C8B-B14F-4D97-AF65-F5344CB8AC3E}">
        <p14:creationId xmlns:p14="http://schemas.microsoft.com/office/powerpoint/2010/main" val="341138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3" descr="H:\SciScopus Elements\Title page\SC_Top left.png"/>
          <p:cNvPicPr>
            <a:picLocks noChangeAspect="1" noChangeArrowheads="1"/>
          </p:cNvPicPr>
          <p:nvPr/>
        </p:nvPicPr>
        <p:blipFill>
          <a:blip r:embed="rId13" cstate="print"/>
          <a:srcRect/>
          <a:stretch>
            <a:fillRect/>
          </a:stretch>
        </p:blipFill>
        <p:spPr bwMode="auto">
          <a:xfrm rot="10800000">
            <a:off x="6300193" y="5711825"/>
            <a:ext cx="2813050" cy="1146175"/>
          </a:xfrm>
          <a:prstGeom prst="rect">
            <a:avLst/>
          </a:prstGeom>
          <a:noFill/>
          <a:ln w="9525">
            <a:noFill/>
            <a:miter lim="800000"/>
            <a:headEnd/>
            <a:tailEnd/>
          </a:ln>
        </p:spPr>
      </p:pic>
      <p:sp>
        <p:nvSpPr>
          <p:cNvPr id="2" name="Title Placeholder 1"/>
          <p:cNvSpPr>
            <a:spLocks noGrp="1"/>
          </p:cNvSpPr>
          <p:nvPr>
            <p:ph type="title"/>
          </p:nvPr>
        </p:nvSpPr>
        <p:spPr>
          <a:xfrm>
            <a:off x="446856" y="260648"/>
            <a:ext cx="8229600" cy="562074"/>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7624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44408" y="6448251"/>
            <a:ext cx="941982"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fld id="{6FF143CE-B2F2-4E10-8847-F2E300A111D7}" type="slidenum">
              <a:rPr lang="en-US" smtClean="0"/>
              <a:pPr/>
              <a:t>‹#›</a:t>
            </a:fld>
            <a:endParaRPr lang="en-US"/>
          </a:p>
        </p:txBody>
      </p:sp>
      <p:pic>
        <p:nvPicPr>
          <p:cNvPr id="16" name="Picture 2" descr="C:\Users\dyase\AppData\Local\Microsoft\Windows\Temporary Internet Files\Content.Outlook\K3Z5LGES\Scopus word Clear zone.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54847" b="67888"/>
          <a:stretch/>
        </p:blipFill>
        <p:spPr bwMode="auto">
          <a:xfrm>
            <a:off x="7440564" y="260648"/>
            <a:ext cx="1451916" cy="58053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7308304" y="260648"/>
            <a:ext cx="0" cy="576064"/>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pic>
        <p:nvPicPr>
          <p:cNvPr id="22" name="Picture 7" descr="ELS"/>
          <p:cNvPicPr>
            <a:picLocks noChangeAspect="1" noChangeArrowheads="1"/>
          </p:cNvPicPr>
          <p:nvPr/>
        </p:nvPicPr>
        <p:blipFill>
          <a:blip r:embed="rId15" cstate="print"/>
          <a:srcRect/>
          <a:stretch>
            <a:fillRect/>
          </a:stretch>
        </p:blipFill>
        <p:spPr bwMode="auto">
          <a:xfrm>
            <a:off x="228600" y="6242050"/>
            <a:ext cx="428625" cy="473075"/>
          </a:xfrm>
          <a:prstGeom prst="rect">
            <a:avLst/>
          </a:prstGeom>
          <a:noFill/>
          <a:ln w="9525">
            <a:noFill/>
            <a:miter lim="800000"/>
            <a:headEnd/>
            <a:tailEnd/>
          </a:ln>
        </p:spPr>
      </p:pic>
      <p:cxnSp>
        <p:nvCxnSpPr>
          <p:cNvPr id="26" name="Straight Connector 25"/>
          <p:cNvCxnSpPr/>
          <p:nvPr/>
        </p:nvCxnSpPr>
        <p:spPr>
          <a:xfrm>
            <a:off x="467544" y="836712"/>
            <a:ext cx="6840760" cy="0"/>
          </a:xfrm>
          <a:prstGeom prst="line">
            <a:avLst/>
          </a:prstGeom>
          <a:ln w="12700">
            <a:solidFill>
              <a:srgbClr val="99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686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SzPct val="9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26262"/>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2626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2626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2626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3.png"/><Relationship Id="rId18" Type="http://schemas.openxmlformats.org/officeDocument/2006/relationships/oleObject" Target="../embeddings/Microsoft_Excel_97-2003_Worksheet5.xls"/><Relationship Id="rId3" Type="http://schemas.openxmlformats.org/officeDocument/2006/relationships/tags" Target="../tags/tag3.xml"/><Relationship Id="rId21" Type="http://schemas.openxmlformats.org/officeDocument/2006/relationships/oleObject" Target="../embeddings/Microsoft_Excel_97-2003_Worksheet6.xls"/><Relationship Id="rId7" Type="http://schemas.openxmlformats.org/officeDocument/2006/relationships/image" Target="../media/image21.png"/><Relationship Id="rId12" Type="http://schemas.openxmlformats.org/officeDocument/2006/relationships/oleObject" Target="../embeddings/Microsoft_Excel_97-2003_Worksheet3.xls"/><Relationship Id="rId17" Type="http://schemas.openxmlformats.org/officeDocument/2006/relationships/oleObject" Target="../embeddings/oleObject5.bin"/><Relationship Id="rId25" Type="http://schemas.openxmlformats.org/officeDocument/2006/relationships/image" Target="../media/image27.png"/><Relationship Id="rId2" Type="http://schemas.openxmlformats.org/officeDocument/2006/relationships/tags" Target="../tags/tag2.xml"/><Relationship Id="rId16" Type="http://schemas.openxmlformats.org/officeDocument/2006/relationships/image" Target="../media/image24.png"/><Relationship Id="rId20"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11" Type="http://schemas.openxmlformats.org/officeDocument/2006/relationships/oleObject" Target="../embeddings/oleObject3.bin"/><Relationship Id="rId24" Type="http://schemas.openxmlformats.org/officeDocument/2006/relationships/oleObject" Target="../embeddings/Microsoft_Excel_97-2003_Worksheet7.xls"/><Relationship Id="rId5" Type="http://schemas.openxmlformats.org/officeDocument/2006/relationships/oleObject" Target="../embeddings/oleObject1.bin"/><Relationship Id="rId15" Type="http://schemas.openxmlformats.org/officeDocument/2006/relationships/oleObject" Target="../embeddings/Microsoft_Excel_97-2003_Worksheet4.xls"/><Relationship Id="rId23" Type="http://schemas.openxmlformats.org/officeDocument/2006/relationships/oleObject" Target="../embeddings/oleObject7.bin"/><Relationship Id="rId10" Type="http://schemas.openxmlformats.org/officeDocument/2006/relationships/image" Target="../media/image22.png"/><Relationship Id="rId19" Type="http://schemas.openxmlformats.org/officeDocument/2006/relationships/image" Target="../media/image25.png"/><Relationship Id="rId4" Type="http://schemas.openxmlformats.org/officeDocument/2006/relationships/slideLayout" Target="../slideLayouts/slideLayout6.xml"/><Relationship Id="rId9" Type="http://schemas.openxmlformats.org/officeDocument/2006/relationships/oleObject" Target="../embeddings/Microsoft_Excel_97-2003_Worksheet2.xls"/><Relationship Id="rId14" Type="http://schemas.openxmlformats.org/officeDocument/2006/relationships/oleObject" Target="../embeddings/oleObject4.bin"/><Relationship Id="rId22"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ublicationethics.org/" TargetMode="External"/><Relationship Id="rId7" Type="http://schemas.openxmlformats.org/officeDocument/2006/relationships/hyperlink" Target="http://suggestor.step.scopus.com/index.cfm" TargetMode="External"/><Relationship Id="rId2" Type="http://schemas.openxmlformats.org/officeDocument/2006/relationships/hyperlink" Target="http://www.elsevier.com/wps/find/editorshome.editors/PERK_position" TargetMode="External"/><Relationship Id="rId1" Type="http://schemas.openxmlformats.org/officeDocument/2006/relationships/slideLayout" Target="../slideLayouts/slideLayout2.xml"/><Relationship Id="rId6" Type="http://schemas.openxmlformats.org/officeDocument/2006/relationships/hyperlink" Target="http://www.consort-statement.org/" TargetMode="External"/><Relationship Id="rId5" Type="http://schemas.openxmlformats.org/officeDocument/2006/relationships/hyperlink" Target="http://www.icmje.org/" TargetMode="External"/><Relationship Id="rId4" Type="http://schemas.openxmlformats.org/officeDocument/2006/relationships/hyperlink" Target="http://www.wame.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journalmetrics.com/" TargetMode="External"/><Relationship Id="rId2" Type="http://schemas.openxmlformats.org/officeDocument/2006/relationships/hyperlink" Target="http://www.elsevier.com/online-tools/scopus/content-overview" TargetMode="External"/><Relationship Id="rId1" Type="http://schemas.openxmlformats.org/officeDocument/2006/relationships/slideLayout" Target="../slideLayouts/slideLayout2.xml"/><Relationship Id="rId4" Type="http://schemas.openxmlformats.org/officeDocument/2006/relationships/hyperlink" Target="http://www.scimagojr.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6" Type="http://schemas.openxmlformats.org/officeDocument/2006/relationships/image" Target="../media/image43.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6.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image" Target="../media/image51.png"/><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hyperlink" Target="http://ro.linkedin.com/in/cristinahuidiu/" TargetMode="Externa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hyperlink" Target="http://www.journals.elsevier.com/applied-and-translational-genomic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www.elsevier.com/about/open-access/open-access-options" TargetMode="External"/><Relationship Id="rId4" Type="http://schemas.openxmlformats.org/officeDocument/2006/relationships/hyperlink" Target="http://www.elsevier.com/about/open-access/open-access-journal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developers.elsevier.com/devcms/scopusintegration"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trainingdesk.elsevier.com/" TargetMode="External"/><Relationship Id="rId2" Type="http://schemas.openxmlformats.org/officeDocument/2006/relationships/hyperlink" Target="mailto:c.huidiu@g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0"/>
            <a:ext cx="5867400" cy="2003425"/>
          </a:xfrm>
        </p:spPr>
        <p:txBody>
          <a:bodyPr>
            <a:normAutofit/>
          </a:bodyPr>
          <a:lstStyle/>
          <a:p>
            <a:pPr algn="ctr"/>
            <a:r>
              <a:rPr lang="en-US" sz="4000" dirty="0" smtClean="0"/>
              <a:t>Scopus</a:t>
            </a:r>
            <a:br>
              <a:rPr lang="en-US" sz="4000" dirty="0" smtClean="0"/>
            </a:br>
            <a:r>
              <a:rPr lang="en-US" sz="1000" dirty="0" smtClean="0">
                <a:solidFill>
                  <a:schemeClr val="bg1"/>
                </a:solidFill>
              </a:rPr>
              <a:t>kl</a:t>
            </a:r>
            <a:r>
              <a:rPr lang="en-US" sz="4000" dirty="0" smtClean="0"/>
              <a:t/>
            </a:r>
            <a:br>
              <a:rPr lang="en-US" sz="4000" dirty="0" smtClean="0"/>
            </a:br>
            <a:r>
              <a:rPr lang="en-US" dirty="0" smtClean="0"/>
              <a:t>training</a:t>
            </a:r>
            <a:endParaRPr lang="en-US" sz="4000" dirty="0"/>
          </a:p>
        </p:txBody>
      </p:sp>
      <p:sp>
        <p:nvSpPr>
          <p:cNvPr id="3" name="Subtitle 2"/>
          <p:cNvSpPr>
            <a:spLocks noGrp="1"/>
          </p:cNvSpPr>
          <p:nvPr>
            <p:ph type="subTitle" idx="1"/>
          </p:nvPr>
        </p:nvSpPr>
        <p:spPr>
          <a:xfrm>
            <a:off x="683568" y="3620616"/>
            <a:ext cx="3202632" cy="1713384"/>
          </a:xfrm>
        </p:spPr>
        <p:txBody>
          <a:bodyPr>
            <a:normAutofit fontScale="92500" lnSpcReduction="20000"/>
          </a:bodyPr>
          <a:lstStyle/>
          <a:p>
            <a:r>
              <a:rPr lang="fr-FR" dirty="0"/>
              <a:t>Cristina </a:t>
            </a:r>
            <a:r>
              <a:rPr lang="fr-FR" dirty="0" err="1"/>
              <a:t>Huidiu</a:t>
            </a:r>
            <a:r>
              <a:rPr lang="fr-FR" dirty="0"/>
              <a:t>, </a:t>
            </a:r>
          </a:p>
          <a:p>
            <a:r>
              <a:rPr lang="fr-FR" dirty="0"/>
              <a:t>Freelance </a:t>
            </a:r>
            <a:r>
              <a:rPr lang="fr-FR" dirty="0" smtClean="0"/>
              <a:t>Trainer</a:t>
            </a:r>
            <a:endParaRPr lang="fr-FR" dirty="0"/>
          </a:p>
          <a:p>
            <a:r>
              <a:rPr lang="fr-FR" dirty="0"/>
              <a:t>Elsevier B.V</a:t>
            </a:r>
            <a:r>
              <a:rPr lang="fr-FR" dirty="0" smtClean="0"/>
              <a:t>.</a:t>
            </a:r>
          </a:p>
          <a:p>
            <a:r>
              <a:rPr lang="fr-FR" dirty="0" smtClean="0"/>
              <a:t>0724274490</a:t>
            </a:r>
          </a:p>
          <a:p>
            <a:r>
              <a:rPr lang="fr-FR" dirty="0" smtClean="0"/>
              <a:t>c.huidiu@gmail.com</a:t>
            </a:r>
            <a:endParaRPr lang="fr-FR" dirty="0"/>
          </a:p>
          <a:p>
            <a:endParaRPr lang="en-US" dirty="0"/>
          </a:p>
        </p:txBody>
      </p:sp>
    </p:spTree>
    <p:extLst>
      <p:ext uri="{BB962C8B-B14F-4D97-AF65-F5344CB8AC3E}">
        <p14:creationId xmlns:p14="http://schemas.microsoft.com/office/powerpoint/2010/main" val="2558697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Acoperirea</a:t>
            </a:r>
            <a:r>
              <a:rPr lang="en-US" dirty="0"/>
              <a:t> </a:t>
            </a:r>
            <a:r>
              <a:rPr lang="en-US" dirty="0" err="1"/>
              <a:t>informației</a:t>
            </a:r>
            <a:r>
              <a:rPr lang="en-US" dirty="0"/>
              <a:t> la </a:t>
            </a:r>
            <a:r>
              <a:rPr lang="en-US" dirty="0" err="1"/>
              <a:t>nivel</a:t>
            </a:r>
            <a:r>
              <a:rPr lang="en-US" dirty="0"/>
              <a:t> </a:t>
            </a:r>
            <a:r>
              <a:rPr lang="en-US" dirty="0" err="1"/>
              <a:t>mondial</a:t>
            </a:r>
            <a:endParaRPr lang="en-US" dirty="0"/>
          </a:p>
        </p:txBody>
      </p:sp>
      <p:grpSp>
        <p:nvGrpSpPr>
          <p:cNvPr id="3" name="Group 344"/>
          <p:cNvGrpSpPr>
            <a:grpSpLocks/>
          </p:cNvGrpSpPr>
          <p:nvPr/>
        </p:nvGrpSpPr>
        <p:grpSpPr bwMode="auto">
          <a:xfrm>
            <a:off x="555521" y="1456391"/>
            <a:ext cx="7396163" cy="4254126"/>
            <a:chOff x="717" y="940"/>
            <a:chExt cx="4326" cy="2371"/>
          </a:xfrm>
          <a:solidFill>
            <a:srgbClr val="EAE8DA"/>
          </a:solidFill>
        </p:grpSpPr>
        <p:sp>
          <p:nvSpPr>
            <p:cNvPr id="4" name="Freeform 16"/>
            <p:cNvSpPr>
              <a:spLocks/>
            </p:cNvSpPr>
            <p:nvPr/>
          </p:nvSpPr>
          <p:spPr bwMode="auto">
            <a:xfrm>
              <a:off x="1306" y="1496"/>
              <a:ext cx="224" cy="162"/>
            </a:xfrm>
            <a:custGeom>
              <a:avLst/>
              <a:gdLst/>
              <a:ahLst/>
              <a:cxnLst>
                <a:cxn ang="0">
                  <a:pos x="0" y="89"/>
                </a:cxn>
                <a:cxn ang="0">
                  <a:pos x="16" y="97"/>
                </a:cxn>
                <a:cxn ang="0">
                  <a:pos x="9" y="114"/>
                </a:cxn>
                <a:cxn ang="0">
                  <a:pos x="25" y="121"/>
                </a:cxn>
                <a:cxn ang="0">
                  <a:pos x="65" y="121"/>
                </a:cxn>
                <a:cxn ang="0">
                  <a:pos x="81" y="139"/>
                </a:cxn>
                <a:cxn ang="0">
                  <a:pos x="65" y="146"/>
                </a:cxn>
                <a:cxn ang="0">
                  <a:pos x="25" y="146"/>
                </a:cxn>
                <a:cxn ang="0">
                  <a:pos x="34" y="170"/>
                </a:cxn>
                <a:cxn ang="0">
                  <a:pos x="49" y="177"/>
                </a:cxn>
                <a:cxn ang="0">
                  <a:pos x="65" y="177"/>
                </a:cxn>
                <a:cxn ang="0">
                  <a:pos x="74" y="202"/>
                </a:cxn>
                <a:cxn ang="0">
                  <a:pos x="114" y="195"/>
                </a:cxn>
                <a:cxn ang="0">
                  <a:pos x="155" y="177"/>
                </a:cxn>
                <a:cxn ang="0">
                  <a:pos x="162" y="170"/>
                </a:cxn>
                <a:cxn ang="0">
                  <a:pos x="196" y="195"/>
                </a:cxn>
                <a:cxn ang="0">
                  <a:pos x="211" y="186"/>
                </a:cxn>
                <a:cxn ang="0">
                  <a:pos x="220" y="177"/>
                </a:cxn>
                <a:cxn ang="0">
                  <a:pos x="220" y="162"/>
                </a:cxn>
                <a:cxn ang="0">
                  <a:pos x="227" y="162"/>
                </a:cxn>
                <a:cxn ang="0">
                  <a:pos x="236" y="146"/>
                </a:cxn>
                <a:cxn ang="0">
                  <a:pos x="196" y="121"/>
                </a:cxn>
                <a:cxn ang="0">
                  <a:pos x="180" y="114"/>
                </a:cxn>
                <a:cxn ang="0">
                  <a:pos x="180" y="89"/>
                </a:cxn>
                <a:cxn ang="0">
                  <a:pos x="171" y="49"/>
                </a:cxn>
                <a:cxn ang="0">
                  <a:pos x="186" y="8"/>
                </a:cxn>
                <a:cxn ang="0">
                  <a:pos x="180" y="0"/>
                </a:cxn>
                <a:cxn ang="0">
                  <a:pos x="155" y="0"/>
                </a:cxn>
                <a:cxn ang="0">
                  <a:pos x="139" y="40"/>
                </a:cxn>
                <a:cxn ang="0">
                  <a:pos x="121" y="33"/>
                </a:cxn>
                <a:cxn ang="0">
                  <a:pos x="106" y="33"/>
                </a:cxn>
                <a:cxn ang="0">
                  <a:pos x="89" y="25"/>
                </a:cxn>
                <a:cxn ang="0">
                  <a:pos x="74" y="40"/>
                </a:cxn>
                <a:cxn ang="0">
                  <a:pos x="65" y="15"/>
                </a:cxn>
                <a:cxn ang="0">
                  <a:pos x="49" y="15"/>
                </a:cxn>
                <a:cxn ang="0">
                  <a:pos x="9" y="49"/>
                </a:cxn>
                <a:cxn ang="0">
                  <a:pos x="9" y="56"/>
                </a:cxn>
                <a:cxn ang="0">
                  <a:pos x="0" y="74"/>
                </a:cxn>
                <a:cxn ang="0">
                  <a:pos x="0" y="89"/>
                </a:cxn>
              </a:cxnLst>
              <a:rect l="0" t="0" r="r" b="b"/>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 name="Freeform 17"/>
            <p:cNvSpPr>
              <a:spLocks/>
            </p:cNvSpPr>
            <p:nvPr/>
          </p:nvSpPr>
          <p:spPr bwMode="auto">
            <a:xfrm>
              <a:off x="1658" y="1488"/>
              <a:ext cx="347" cy="331"/>
            </a:xfrm>
            <a:custGeom>
              <a:avLst/>
              <a:gdLst/>
              <a:ahLst/>
              <a:cxnLst>
                <a:cxn ang="0">
                  <a:pos x="34" y="148"/>
                </a:cxn>
                <a:cxn ang="0">
                  <a:pos x="99" y="163"/>
                </a:cxn>
                <a:cxn ang="0">
                  <a:pos x="131" y="171"/>
                </a:cxn>
                <a:cxn ang="0">
                  <a:pos x="146" y="148"/>
                </a:cxn>
                <a:cxn ang="0">
                  <a:pos x="179" y="186"/>
                </a:cxn>
                <a:cxn ang="0">
                  <a:pos x="187" y="195"/>
                </a:cxn>
                <a:cxn ang="0">
                  <a:pos x="211" y="226"/>
                </a:cxn>
                <a:cxn ang="0">
                  <a:pos x="196" y="292"/>
                </a:cxn>
                <a:cxn ang="0">
                  <a:pos x="196" y="317"/>
                </a:cxn>
                <a:cxn ang="0">
                  <a:pos x="155" y="325"/>
                </a:cxn>
                <a:cxn ang="0">
                  <a:pos x="146" y="350"/>
                </a:cxn>
                <a:cxn ang="0">
                  <a:pos x="179" y="341"/>
                </a:cxn>
                <a:cxn ang="0">
                  <a:pos x="227" y="365"/>
                </a:cxn>
                <a:cxn ang="0">
                  <a:pos x="261" y="397"/>
                </a:cxn>
                <a:cxn ang="0">
                  <a:pos x="301" y="413"/>
                </a:cxn>
                <a:cxn ang="0">
                  <a:pos x="268" y="373"/>
                </a:cxn>
                <a:cxn ang="0">
                  <a:pos x="310" y="390"/>
                </a:cxn>
                <a:cxn ang="0">
                  <a:pos x="326" y="365"/>
                </a:cxn>
                <a:cxn ang="0">
                  <a:pos x="317" y="341"/>
                </a:cxn>
                <a:cxn ang="0">
                  <a:pos x="285" y="300"/>
                </a:cxn>
                <a:cxn ang="0">
                  <a:pos x="310" y="300"/>
                </a:cxn>
                <a:cxn ang="0">
                  <a:pos x="333" y="325"/>
                </a:cxn>
                <a:cxn ang="0">
                  <a:pos x="350" y="308"/>
                </a:cxn>
                <a:cxn ang="0">
                  <a:pos x="317" y="226"/>
                </a:cxn>
                <a:cxn ang="0">
                  <a:pos x="276" y="211"/>
                </a:cxn>
                <a:cxn ang="0">
                  <a:pos x="293" y="186"/>
                </a:cxn>
                <a:cxn ang="0">
                  <a:pos x="285" y="163"/>
                </a:cxn>
                <a:cxn ang="0">
                  <a:pos x="251" y="130"/>
                </a:cxn>
                <a:cxn ang="0">
                  <a:pos x="220" y="98"/>
                </a:cxn>
                <a:cxn ang="0">
                  <a:pos x="196" y="58"/>
                </a:cxn>
                <a:cxn ang="0">
                  <a:pos x="155" y="49"/>
                </a:cxn>
                <a:cxn ang="0">
                  <a:pos x="122" y="58"/>
                </a:cxn>
                <a:cxn ang="0">
                  <a:pos x="114" y="49"/>
                </a:cxn>
                <a:cxn ang="0">
                  <a:pos x="106" y="9"/>
                </a:cxn>
                <a:cxn ang="0">
                  <a:pos x="90" y="0"/>
                </a:cxn>
                <a:cxn ang="0">
                  <a:pos x="49" y="74"/>
                </a:cxn>
                <a:cxn ang="0">
                  <a:pos x="40" y="83"/>
                </a:cxn>
                <a:cxn ang="0">
                  <a:pos x="59" y="17"/>
                </a:cxn>
                <a:cxn ang="0">
                  <a:pos x="34" y="0"/>
                </a:cxn>
                <a:cxn ang="0">
                  <a:pos x="0" y="65"/>
                </a:cxn>
              </a:cxnLst>
              <a:rect l="0" t="0" r="r" b="b"/>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6" name="Freeform 18"/>
            <p:cNvSpPr>
              <a:spLocks/>
            </p:cNvSpPr>
            <p:nvPr/>
          </p:nvSpPr>
          <p:spPr bwMode="auto">
            <a:xfrm>
              <a:off x="1239" y="2045"/>
              <a:ext cx="696" cy="316"/>
            </a:xfrm>
            <a:custGeom>
              <a:avLst/>
              <a:gdLst/>
              <a:ahLst/>
              <a:cxnLst>
                <a:cxn ang="0">
                  <a:pos x="380" y="0"/>
                </a:cxn>
                <a:cxn ang="0">
                  <a:pos x="420" y="32"/>
                </a:cxn>
                <a:cxn ang="0">
                  <a:pos x="429" y="48"/>
                </a:cxn>
                <a:cxn ang="0">
                  <a:pos x="461" y="56"/>
                </a:cxn>
                <a:cxn ang="0">
                  <a:pos x="504" y="56"/>
                </a:cxn>
                <a:cxn ang="0">
                  <a:pos x="519" y="72"/>
                </a:cxn>
                <a:cxn ang="0">
                  <a:pos x="479" y="88"/>
                </a:cxn>
                <a:cxn ang="0">
                  <a:pos x="470" y="145"/>
                </a:cxn>
                <a:cxn ang="0">
                  <a:pos x="485" y="103"/>
                </a:cxn>
                <a:cxn ang="0">
                  <a:pos x="504" y="72"/>
                </a:cxn>
                <a:cxn ang="0">
                  <a:pos x="519" y="113"/>
                </a:cxn>
                <a:cxn ang="0">
                  <a:pos x="544" y="122"/>
                </a:cxn>
                <a:cxn ang="0">
                  <a:pos x="551" y="145"/>
                </a:cxn>
                <a:cxn ang="0">
                  <a:pos x="616" y="113"/>
                </a:cxn>
                <a:cxn ang="0">
                  <a:pos x="672" y="88"/>
                </a:cxn>
                <a:cxn ang="0">
                  <a:pos x="713" y="48"/>
                </a:cxn>
                <a:cxn ang="0">
                  <a:pos x="730" y="72"/>
                </a:cxn>
                <a:cxn ang="0">
                  <a:pos x="730" y="97"/>
                </a:cxn>
                <a:cxn ang="0">
                  <a:pos x="690" y="145"/>
                </a:cxn>
                <a:cxn ang="0">
                  <a:pos x="672" y="145"/>
                </a:cxn>
                <a:cxn ang="0">
                  <a:pos x="641" y="194"/>
                </a:cxn>
                <a:cxn ang="0">
                  <a:pos x="624" y="218"/>
                </a:cxn>
                <a:cxn ang="0">
                  <a:pos x="616" y="178"/>
                </a:cxn>
                <a:cxn ang="0">
                  <a:pos x="624" y="242"/>
                </a:cxn>
                <a:cxn ang="0">
                  <a:pos x="559" y="299"/>
                </a:cxn>
                <a:cxn ang="0">
                  <a:pos x="567" y="396"/>
                </a:cxn>
                <a:cxn ang="0">
                  <a:pos x="535" y="371"/>
                </a:cxn>
                <a:cxn ang="0">
                  <a:pos x="504" y="331"/>
                </a:cxn>
                <a:cxn ang="0">
                  <a:pos x="445" y="331"/>
                </a:cxn>
                <a:cxn ang="0">
                  <a:pos x="420" y="331"/>
                </a:cxn>
                <a:cxn ang="0">
                  <a:pos x="348" y="364"/>
                </a:cxn>
                <a:cxn ang="0">
                  <a:pos x="292" y="331"/>
                </a:cxn>
                <a:cxn ang="0">
                  <a:pos x="268" y="339"/>
                </a:cxn>
                <a:cxn ang="0">
                  <a:pos x="234" y="299"/>
                </a:cxn>
                <a:cxn ang="0">
                  <a:pos x="97" y="290"/>
                </a:cxn>
                <a:cxn ang="0">
                  <a:pos x="81" y="267"/>
                </a:cxn>
                <a:cxn ang="0">
                  <a:pos x="32" y="234"/>
                </a:cxn>
                <a:cxn ang="0">
                  <a:pos x="24" y="210"/>
                </a:cxn>
                <a:cxn ang="0">
                  <a:pos x="24" y="202"/>
                </a:cxn>
                <a:cxn ang="0">
                  <a:pos x="0" y="169"/>
                </a:cxn>
                <a:cxn ang="0">
                  <a:pos x="7" y="63"/>
                </a:cxn>
                <a:cxn ang="0">
                  <a:pos x="16" y="40"/>
                </a:cxn>
              </a:cxnLst>
              <a:rect l="0" t="0" r="r" b="b"/>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 name="Freeform 19"/>
            <p:cNvSpPr>
              <a:spLocks/>
            </p:cNvSpPr>
            <p:nvPr/>
          </p:nvSpPr>
          <p:spPr bwMode="auto">
            <a:xfrm>
              <a:off x="717" y="1573"/>
              <a:ext cx="453" cy="394"/>
            </a:xfrm>
            <a:custGeom>
              <a:avLst/>
              <a:gdLst/>
              <a:ahLst/>
              <a:cxnLst>
                <a:cxn ang="0">
                  <a:pos x="479" y="453"/>
                </a:cxn>
                <a:cxn ang="0">
                  <a:pos x="432" y="388"/>
                </a:cxn>
                <a:cxn ang="0">
                  <a:pos x="414" y="365"/>
                </a:cxn>
                <a:cxn ang="0">
                  <a:pos x="389" y="381"/>
                </a:cxn>
                <a:cxn ang="0">
                  <a:pos x="366" y="348"/>
                </a:cxn>
                <a:cxn ang="0">
                  <a:pos x="341" y="348"/>
                </a:cxn>
                <a:cxn ang="0">
                  <a:pos x="317" y="49"/>
                </a:cxn>
                <a:cxn ang="0">
                  <a:pos x="276" y="49"/>
                </a:cxn>
                <a:cxn ang="0">
                  <a:pos x="236" y="33"/>
                </a:cxn>
                <a:cxn ang="0">
                  <a:pos x="196" y="17"/>
                </a:cxn>
                <a:cxn ang="0">
                  <a:pos x="162" y="8"/>
                </a:cxn>
                <a:cxn ang="0">
                  <a:pos x="131" y="17"/>
                </a:cxn>
                <a:cxn ang="0">
                  <a:pos x="90" y="42"/>
                </a:cxn>
                <a:cxn ang="0">
                  <a:pos x="65" y="57"/>
                </a:cxn>
                <a:cxn ang="0">
                  <a:pos x="25" y="98"/>
                </a:cxn>
                <a:cxn ang="0">
                  <a:pos x="50" y="139"/>
                </a:cxn>
                <a:cxn ang="0">
                  <a:pos x="74" y="179"/>
                </a:cxn>
                <a:cxn ang="0">
                  <a:pos x="50" y="186"/>
                </a:cxn>
                <a:cxn ang="0">
                  <a:pos x="40" y="170"/>
                </a:cxn>
                <a:cxn ang="0">
                  <a:pos x="0" y="202"/>
                </a:cxn>
                <a:cxn ang="0">
                  <a:pos x="18" y="219"/>
                </a:cxn>
                <a:cxn ang="0">
                  <a:pos x="34" y="235"/>
                </a:cxn>
                <a:cxn ang="0">
                  <a:pos x="65" y="235"/>
                </a:cxn>
                <a:cxn ang="0">
                  <a:pos x="82" y="235"/>
                </a:cxn>
                <a:cxn ang="0">
                  <a:pos x="82" y="267"/>
                </a:cxn>
                <a:cxn ang="0">
                  <a:pos x="59" y="276"/>
                </a:cxn>
                <a:cxn ang="0">
                  <a:pos x="40" y="276"/>
                </a:cxn>
                <a:cxn ang="0">
                  <a:pos x="50" y="365"/>
                </a:cxn>
                <a:cxn ang="0">
                  <a:pos x="74" y="356"/>
                </a:cxn>
                <a:cxn ang="0">
                  <a:pos x="74" y="381"/>
                </a:cxn>
                <a:cxn ang="0">
                  <a:pos x="106" y="388"/>
                </a:cxn>
                <a:cxn ang="0">
                  <a:pos x="114" y="388"/>
                </a:cxn>
                <a:cxn ang="0">
                  <a:pos x="131" y="406"/>
                </a:cxn>
                <a:cxn ang="0">
                  <a:pos x="90" y="453"/>
                </a:cxn>
                <a:cxn ang="0">
                  <a:pos x="59" y="471"/>
                </a:cxn>
                <a:cxn ang="0">
                  <a:pos x="40" y="493"/>
                </a:cxn>
                <a:cxn ang="0">
                  <a:pos x="114" y="453"/>
                </a:cxn>
                <a:cxn ang="0">
                  <a:pos x="139" y="429"/>
                </a:cxn>
                <a:cxn ang="0">
                  <a:pos x="187" y="388"/>
                </a:cxn>
                <a:cxn ang="0">
                  <a:pos x="179" y="372"/>
                </a:cxn>
                <a:cxn ang="0">
                  <a:pos x="196" y="341"/>
                </a:cxn>
                <a:cxn ang="0">
                  <a:pos x="227" y="325"/>
                </a:cxn>
                <a:cxn ang="0">
                  <a:pos x="211" y="341"/>
                </a:cxn>
                <a:cxn ang="0">
                  <a:pos x="211" y="372"/>
                </a:cxn>
                <a:cxn ang="0">
                  <a:pos x="211" y="381"/>
                </a:cxn>
                <a:cxn ang="0">
                  <a:pos x="243" y="365"/>
                </a:cxn>
                <a:cxn ang="0">
                  <a:pos x="243" y="332"/>
                </a:cxn>
                <a:cxn ang="0">
                  <a:pos x="301" y="356"/>
                </a:cxn>
                <a:cxn ang="0">
                  <a:pos x="349" y="365"/>
                </a:cxn>
                <a:cxn ang="0">
                  <a:pos x="358" y="372"/>
                </a:cxn>
                <a:cxn ang="0">
                  <a:pos x="423" y="453"/>
                </a:cxn>
                <a:cxn ang="0">
                  <a:pos x="407" y="406"/>
                </a:cxn>
                <a:cxn ang="0">
                  <a:pos x="414" y="388"/>
                </a:cxn>
                <a:cxn ang="0">
                  <a:pos x="432" y="421"/>
                </a:cxn>
                <a:cxn ang="0">
                  <a:pos x="432" y="429"/>
                </a:cxn>
                <a:cxn ang="0">
                  <a:pos x="432" y="453"/>
                </a:cxn>
                <a:cxn ang="0">
                  <a:pos x="438" y="462"/>
                </a:cxn>
                <a:cxn ang="0">
                  <a:pos x="455" y="471"/>
                </a:cxn>
                <a:cxn ang="0">
                  <a:pos x="455" y="453"/>
                </a:cxn>
                <a:cxn ang="0">
                  <a:pos x="463" y="478"/>
                </a:cxn>
                <a:cxn ang="0">
                  <a:pos x="479" y="478"/>
                </a:cxn>
              </a:cxnLst>
              <a:rect l="0" t="0" r="r" b="b"/>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8" name="Freeform 20"/>
            <p:cNvSpPr>
              <a:spLocks/>
            </p:cNvSpPr>
            <p:nvPr/>
          </p:nvSpPr>
          <p:spPr bwMode="auto">
            <a:xfrm>
              <a:off x="1039" y="1476"/>
              <a:ext cx="1034" cy="686"/>
            </a:xfrm>
            <a:custGeom>
              <a:avLst/>
              <a:gdLst/>
              <a:ahLst/>
              <a:cxnLst>
                <a:cxn ang="0">
                  <a:pos x="756" y="851"/>
                </a:cxn>
                <a:cxn ang="0">
                  <a:pos x="763" y="827"/>
                </a:cxn>
                <a:cxn ang="0">
                  <a:pos x="771" y="786"/>
                </a:cxn>
                <a:cxn ang="0">
                  <a:pos x="706" y="746"/>
                </a:cxn>
                <a:cxn ang="0">
                  <a:pos x="632" y="746"/>
                </a:cxn>
                <a:cxn ang="0">
                  <a:pos x="585" y="722"/>
                </a:cxn>
                <a:cxn ang="0">
                  <a:pos x="171" y="680"/>
                </a:cxn>
                <a:cxn ang="0">
                  <a:pos x="138" y="615"/>
                </a:cxn>
                <a:cxn ang="0">
                  <a:pos x="91" y="510"/>
                </a:cxn>
                <a:cxn ang="0">
                  <a:pos x="48" y="503"/>
                </a:cxn>
                <a:cxn ang="0">
                  <a:pos x="0" y="470"/>
                </a:cxn>
                <a:cxn ang="0">
                  <a:pos x="66" y="202"/>
                </a:cxn>
                <a:cxn ang="0">
                  <a:pos x="147" y="164"/>
                </a:cxn>
                <a:cxn ang="0">
                  <a:pos x="187" y="171"/>
                </a:cxn>
                <a:cxn ang="0">
                  <a:pos x="212" y="195"/>
                </a:cxn>
                <a:cxn ang="0">
                  <a:pos x="268" y="195"/>
                </a:cxn>
                <a:cxn ang="0">
                  <a:pos x="341" y="220"/>
                </a:cxn>
                <a:cxn ang="0">
                  <a:pos x="358" y="261"/>
                </a:cxn>
                <a:cxn ang="0">
                  <a:pos x="415" y="236"/>
                </a:cxn>
                <a:cxn ang="0">
                  <a:pos x="504" y="252"/>
                </a:cxn>
                <a:cxn ang="0">
                  <a:pos x="552" y="227"/>
                </a:cxn>
                <a:cxn ang="0">
                  <a:pos x="569" y="202"/>
                </a:cxn>
                <a:cxn ang="0">
                  <a:pos x="577" y="261"/>
                </a:cxn>
                <a:cxn ang="0">
                  <a:pos x="601" y="195"/>
                </a:cxn>
                <a:cxn ang="0">
                  <a:pos x="592" y="105"/>
                </a:cxn>
                <a:cxn ang="0">
                  <a:pos x="617" y="0"/>
                </a:cxn>
                <a:cxn ang="0">
                  <a:pos x="617" y="65"/>
                </a:cxn>
                <a:cxn ang="0">
                  <a:pos x="632" y="171"/>
                </a:cxn>
                <a:cxn ang="0">
                  <a:pos x="666" y="202"/>
                </a:cxn>
                <a:cxn ang="0">
                  <a:pos x="697" y="267"/>
                </a:cxn>
                <a:cxn ang="0">
                  <a:pos x="731" y="179"/>
                </a:cxn>
                <a:cxn ang="0">
                  <a:pos x="763" y="227"/>
                </a:cxn>
                <a:cxn ang="0">
                  <a:pos x="763" y="276"/>
                </a:cxn>
                <a:cxn ang="0">
                  <a:pos x="697" y="292"/>
                </a:cxn>
                <a:cxn ang="0">
                  <a:pos x="673" y="373"/>
                </a:cxn>
                <a:cxn ang="0">
                  <a:pos x="626" y="413"/>
                </a:cxn>
                <a:cxn ang="0">
                  <a:pos x="592" y="478"/>
                </a:cxn>
                <a:cxn ang="0">
                  <a:pos x="626" y="560"/>
                </a:cxn>
                <a:cxn ang="0">
                  <a:pos x="716" y="593"/>
                </a:cxn>
                <a:cxn ang="0">
                  <a:pos x="788" y="680"/>
                </a:cxn>
                <a:cxn ang="0">
                  <a:pos x="819" y="575"/>
                </a:cxn>
                <a:cxn ang="0">
                  <a:pos x="812" y="503"/>
                </a:cxn>
                <a:cxn ang="0">
                  <a:pos x="803" y="429"/>
                </a:cxn>
                <a:cxn ang="0">
                  <a:pos x="859" y="413"/>
                </a:cxn>
                <a:cxn ang="0">
                  <a:pos x="918" y="454"/>
                </a:cxn>
                <a:cxn ang="0">
                  <a:pos x="967" y="487"/>
                </a:cxn>
                <a:cxn ang="0">
                  <a:pos x="1015" y="575"/>
                </a:cxn>
                <a:cxn ang="0">
                  <a:pos x="1055" y="600"/>
                </a:cxn>
                <a:cxn ang="0">
                  <a:pos x="1070" y="633"/>
                </a:cxn>
                <a:cxn ang="0">
                  <a:pos x="1095" y="665"/>
                </a:cxn>
                <a:cxn ang="0">
                  <a:pos x="1015" y="705"/>
                </a:cxn>
                <a:cxn ang="0">
                  <a:pos x="933" y="722"/>
                </a:cxn>
                <a:cxn ang="0">
                  <a:pos x="925" y="737"/>
                </a:cxn>
                <a:cxn ang="0">
                  <a:pos x="983" y="737"/>
                </a:cxn>
                <a:cxn ang="0">
                  <a:pos x="974" y="746"/>
                </a:cxn>
                <a:cxn ang="0">
                  <a:pos x="1015" y="786"/>
                </a:cxn>
                <a:cxn ang="0">
                  <a:pos x="1039" y="777"/>
                </a:cxn>
                <a:cxn ang="0">
                  <a:pos x="967" y="827"/>
                </a:cxn>
                <a:cxn ang="0">
                  <a:pos x="974" y="786"/>
                </a:cxn>
                <a:cxn ang="0">
                  <a:pos x="933" y="762"/>
                </a:cxn>
                <a:cxn ang="0">
                  <a:pos x="902" y="795"/>
                </a:cxn>
                <a:cxn ang="0">
                  <a:pos x="819" y="817"/>
                </a:cxn>
              </a:cxnLst>
              <a:rect l="0" t="0" r="r" b="b"/>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 name="Freeform 21"/>
            <p:cNvSpPr>
              <a:spLocks/>
            </p:cNvSpPr>
            <p:nvPr/>
          </p:nvSpPr>
          <p:spPr bwMode="auto">
            <a:xfrm>
              <a:off x="3634" y="1981"/>
              <a:ext cx="736" cy="433"/>
            </a:xfrm>
            <a:custGeom>
              <a:avLst/>
              <a:gdLst/>
              <a:ahLst/>
              <a:cxnLst>
                <a:cxn ang="0">
                  <a:pos x="194" y="113"/>
                </a:cxn>
                <a:cxn ang="0">
                  <a:pos x="219" y="162"/>
                </a:cxn>
                <a:cxn ang="0">
                  <a:pos x="340" y="203"/>
                </a:cxn>
                <a:cxn ang="0">
                  <a:pos x="430" y="209"/>
                </a:cxn>
                <a:cxn ang="0">
                  <a:pos x="480" y="178"/>
                </a:cxn>
                <a:cxn ang="0">
                  <a:pos x="535" y="153"/>
                </a:cxn>
                <a:cxn ang="0">
                  <a:pos x="575" y="121"/>
                </a:cxn>
                <a:cxn ang="0">
                  <a:pos x="535" y="121"/>
                </a:cxn>
                <a:cxn ang="0">
                  <a:pos x="560" y="81"/>
                </a:cxn>
                <a:cxn ang="0">
                  <a:pos x="600" y="32"/>
                </a:cxn>
                <a:cxn ang="0">
                  <a:pos x="600" y="7"/>
                </a:cxn>
                <a:cxn ang="0">
                  <a:pos x="672" y="23"/>
                </a:cxn>
                <a:cxn ang="0">
                  <a:pos x="731" y="97"/>
                </a:cxn>
                <a:cxn ang="0">
                  <a:pos x="779" y="104"/>
                </a:cxn>
                <a:cxn ang="0">
                  <a:pos x="747" y="162"/>
                </a:cxn>
                <a:cxn ang="0">
                  <a:pos x="731" y="209"/>
                </a:cxn>
                <a:cxn ang="0">
                  <a:pos x="697" y="218"/>
                </a:cxn>
                <a:cxn ang="0">
                  <a:pos x="650" y="250"/>
                </a:cxn>
                <a:cxn ang="0">
                  <a:pos x="609" y="275"/>
                </a:cxn>
                <a:cxn ang="0">
                  <a:pos x="617" y="243"/>
                </a:cxn>
                <a:cxn ang="0">
                  <a:pos x="575" y="266"/>
                </a:cxn>
                <a:cxn ang="0">
                  <a:pos x="585" y="299"/>
                </a:cxn>
                <a:cxn ang="0">
                  <a:pos x="625" y="308"/>
                </a:cxn>
                <a:cxn ang="0">
                  <a:pos x="585" y="331"/>
                </a:cxn>
                <a:cxn ang="0">
                  <a:pos x="617" y="380"/>
                </a:cxn>
                <a:cxn ang="0">
                  <a:pos x="592" y="405"/>
                </a:cxn>
                <a:cxn ang="0">
                  <a:pos x="592" y="452"/>
                </a:cxn>
                <a:cxn ang="0">
                  <a:pos x="575" y="485"/>
                </a:cxn>
                <a:cxn ang="0">
                  <a:pos x="544" y="510"/>
                </a:cxn>
                <a:cxn ang="0">
                  <a:pos x="511" y="510"/>
                </a:cxn>
                <a:cxn ang="0">
                  <a:pos x="470" y="533"/>
                </a:cxn>
                <a:cxn ang="0">
                  <a:pos x="446" y="526"/>
                </a:cxn>
                <a:cxn ang="0">
                  <a:pos x="423" y="510"/>
                </a:cxn>
                <a:cxn ang="0">
                  <a:pos x="364" y="510"/>
                </a:cxn>
                <a:cxn ang="0">
                  <a:pos x="358" y="533"/>
                </a:cxn>
                <a:cxn ang="0">
                  <a:pos x="340" y="526"/>
                </a:cxn>
                <a:cxn ang="0">
                  <a:pos x="324" y="502"/>
                </a:cxn>
                <a:cxn ang="0">
                  <a:pos x="317" y="452"/>
                </a:cxn>
                <a:cxn ang="0">
                  <a:pos x="284" y="420"/>
                </a:cxn>
                <a:cxn ang="0">
                  <a:pos x="202" y="436"/>
                </a:cxn>
                <a:cxn ang="0">
                  <a:pos x="178" y="436"/>
                </a:cxn>
                <a:cxn ang="0">
                  <a:pos x="129" y="420"/>
                </a:cxn>
                <a:cxn ang="0">
                  <a:pos x="88" y="405"/>
                </a:cxn>
                <a:cxn ang="0">
                  <a:pos x="73" y="371"/>
                </a:cxn>
                <a:cxn ang="0">
                  <a:pos x="82" y="323"/>
                </a:cxn>
                <a:cxn ang="0">
                  <a:pos x="32" y="315"/>
                </a:cxn>
                <a:cxn ang="0">
                  <a:pos x="16" y="299"/>
                </a:cxn>
                <a:cxn ang="0">
                  <a:pos x="0" y="250"/>
                </a:cxn>
                <a:cxn ang="0">
                  <a:pos x="40" y="234"/>
                </a:cxn>
                <a:cxn ang="0">
                  <a:pos x="88" y="203"/>
                </a:cxn>
                <a:cxn ang="0">
                  <a:pos x="106" y="162"/>
                </a:cxn>
                <a:cxn ang="0">
                  <a:pos x="147" y="129"/>
                </a:cxn>
              </a:cxnLst>
              <a:rect l="0" t="0" r="r" b="b"/>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0" name="Freeform 22"/>
            <p:cNvSpPr>
              <a:spLocks/>
            </p:cNvSpPr>
            <p:nvPr/>
          </p:nvSpPr>
          <p:spPr bwMode="auto">
            <a:xfrm>
              <a:off x="3481" y="2219"/>
              <a:ext cx="199" cy="163"/>
            </a:xfrm>
            <a:custGeom>
              <a:avLst/>
              <a:gdLst/>
              <a:ahLst/>
              <a:cxnLst>
                <a:cxn ang="0">
                  <a:pos x="8" y="178"/>
                </a:cxn>
                <a:cxn ang="0">
                  <a:pos x="8" y="162"/>
                </a:cxn>
                <a:cxn ang="0">
                  <a:pos x="23" y="153"/>
                </a:cxn>
                <a:cxn ang="0">
                  <a:pos x="16" y="137"/>
                </a:cxn>
                <a:cxn ang="0">
                  <a:pos x="8" y="129"/>
                </a:cxn>
                <a:cxn ang="0">
                  <a:pos x="0" y="113"/>
                </a:cxn>
                <a:cxn ang="0">
                  <a:pos x="16" y="121"/>
                </a:cxn>
                <a:cxn ang="0">
                  <a:pos x="65" y="113"/>
                </a:cxn>
                <a:cxn ang="0">
                  <a:pos x="65" y="97"/>
                </a:cxn>
                <a:cxn ang="0">
                  <a:pos x="73" y="90"/>
                </a:cxn>
                <a:cxn ang="0">
                  <a:pos x="107" y="81"/>
                </a:cxn>
                <a:cxn ang="0">
                  <a:pos x="107" y="66"/>
                </a:cxn>
                <a:cxn ang="0">
                  <a:pos x="113" y="56"/>
                </a:cxn>
                <a:cxn ang="0">
                  <a:pos x="113" y="49"/>
                </a:cxn>
                <a:cxn ang="0">
                  <a:pos x="122" y="49"/>
                </a:cxn>
                <a:cxn ang="0">
                  <a:pos x="129" y="32"/>
                </a:cxn>
                <a:cxn ang="0">
                  <a:pos x="129" y="16"/>
                </a:cxn>
                <a:cxn ang="0">
                  <a:pos x="147" y="9"/>
                </a:cxn>
                <a:cxn ang="0">
                  <a:pos x="162" y="0"/>
                </a:cxn>
                <a:cxn ang="0">
                  <a:pos x="170" y="0"/>
                </a:cxn>
                <a:cxn ang="0">
                  <a:pos x="187" y="9"/>
                </a:cxn>
                <a:cxn ang="0">
                  <a:pos x="194" y="16"/>
                </a:cxn>
                <a:cxn ang="0">
                  <a:pos x="210" y="24"/>
                </a:cxn>
                <a:cxn ang="0">
                  <a:pos x="202" y="32"/>
                </a:cxn>
                <a:cxn ang="0">
                  <a:pos x="187" y="41"/>
                </a:cxn>
                <a:cxn ang="0">
                  <a:pos x="170" y="32"/>
                </a:cxn>
                <a:cxn ang="0">
                  <a:pos x="162" y="41"/>
                </a:cxn>
                <a:cxn ang="0">
                  <a:pos x="170" y="49"/>
                </a:cxn>
                <a:cxn ang="0">
                  <a:pos x="162" y="66"/>
                </a:cxn>
                <a:cxn ang="0">
                  <a:pos x="178" y="72"/>
                </a:cxn>
                <a:cxn ang="0">
                  <a:pos x="178" y="81"/>
                </a:cxn>
                <a:cxn ang="0">
                  <a:pos x="170" y="81"/>
                </a:cxn>
                <a:cxn ang="0">
                  <a:pos x="178" y="90"/>
                </a:cxn>
                <a:cxn ang="0">
                  <a:pos x="138" y="137"/>
                </a:cxn>
                <a:cxn ang="0">
                  <a:pos x="122" y="146"/>
                </a:cxn>
                <a:cxn ang="0">
                  <a:pos x="113" y="137"/>
                </a:cxn>
                <a:cxn ang="0">
                  <a:pos x="107" y="146"/>
                </a:cxn>
                <a:cxn ang="0">
                  <a:pos x="107" y="162"/>
                </a:cxn>
                <a:cxn ang="0">
                  <a:pos x="113" y="162"/>
                </a:cxn>
                <a:cxn ang="0">
                  <a:pos x="113" y="169"/>
                </a:cxn>
                <a:cxn ang="0">
                  <a:pos x="122" y="169"/>
                </a:cxn>
                <a:cxn ang="0">
                  <a:pos x="122" y="186"/>
                </a:cxn>
                <a:cxn ang="0">
                  <a:pos x="122" y="194"/>
                </a:cxn>
                <a:cxn ang="0">
                  <a:pos x="97" y="194"/>
                </a:cxn>
                <a:cxn ang="0">
                  <a:pos x="88" y="203"/>
                </a:cxn>
                <a:cxn ang="0">
                  <a:pos x="82" y="194"/>
                </a:cxn>
                <a:cxn ang="0">
                  <a:pos x="73" y="178"/>
                </a:cxn>
                <a:cxn ang="0">
                  <a:pos x="48" y="178"/>
                </a:cxn>
                <a:cxn ang="0">
                  <a:pos x="32" y="178"/>
                </a:cxn>
                <a:cxn ang="0">
                  <a:pos x="8" y="178"/>
                </a:cxn>
              </a:cxnLst>
              <a:rect l="0" t="0" r="r" b="b"/>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1" name="Freeform 23"/>
            <p:cNvSpPr>
              <a:spLocks/>
            </p:cNvSpPr>
            <p:nvPr/>
          </p:nvSpPr>
          <p:spPr bwMode="auto">
            <a:xfrm>
              <a:off x="3473" y="2200"/>
              <a:ext cx="176" cy="116"/>
            </a:xfrm>
            <a:custGeom>
              <a:avLst/>
              <a:gdLst/>
              <a:ahLst/>
              <a:cxnLst>
                <a:cxn ang="0">
                  <a:pos x="179" y="24"/>
                </a:cxn>
                <a:cxn ang="0">
                  <a:pos x="171" y="24"/>
                </a:cxn>
                <a:cxn ang="0">
                  <a:pos x="156" y="33"/>
                </a:cxn>
                <a:cxn ang="0">
                  <a:pos x="138" y="40"/>
                </a:cxn>
                <a:cxn ang="0">
                  <a:pos x="138" y="56"/>
                </a:cxn>
                <a:cxn ang="0">
                  <a:pos x="131" y="73"/>
                </a:cxn>
                <a:cxn ang="0">
                  <a:pos x="122" y="73"/>
                </a:cxn>
                <a:cxn ang="0">
                  <a:pos x="122" y="80"/>
                </a:cxn>
                <a:cxn ang="0">
                  <a:pos x="116" y="90"/>
                </a:cxn>
                <a:cxn ang="0">
                  <a:pos x="116" y="105"/>
                </a:cxn>
                <a:cxn ang="0">
                  <a:pos x="82" y="114"/>
                </a:cxn>
                <a:cxn ang="0">
                  <a:pos x="74" y="121"/>
                </a:cxn>
                <a:cxn ang="0">
                  <a:pos x="74" y="137"/>
                </a:cxn>
                <a:cxn ang="0">
                  <a:pos x="25" y="145"/>
                </a:cxn>
                <a:cxn ang="0">
                  <a:pos x="9" y="137"/>
                </a:cxn>
                <a:cxn ang="0">
                  <a:pos x="17" y="121"/>
                </a:cxn>
                <a:cxn ang="0">
                  <a:pos x="17" y="114"/>
                </a:cxn>
                <a:cxn ang="0">
                  <a:pos x="0" y="105"/>
                </a:cxn>
                <a:cxn ang="0">
                  <a:pos x="0" y="73"/>
                </a:cxn>
                <a:cxn ang="0">
                  <a:pos x="9" y="56"/>
                </a:cxn>
                <a:cxn ang="0">
                  <a:pos x="9" y="48"/>
                </a:cxn>
                <a:cxn ang="0">
                  <a:pos x="32" y="48"/>
                </a:cxn>
                <a:cxn ang="0">
                  <a:pos x="32" y="40"/>
                </a:cxn>
                <a:cxn ang="0">
                  <a:pos x="50" y="40"/>
                </a:cxn>
                <a:cxn ang="0">
                  <a:pos x="57" y="24"/>
                </a:cxn>
                <a:cxn ang="0">
                  <a:pos x="66" y="24"/>
                </a:cxn>
                <a:cxn ang="0">
                  <a:pos x="66" y="16"/>
                </a:cxn>
                <a:cxn ang="0">
                  <a:pos x="97" y="24"/>
                </a:cxn>
                <a:cxn ang="0">
                  <a:pos x="116" y="24"/>
                </a:cxn>
                <a:cxn ang="0">
                  <a:pos x="116" y="16"/>
                </a:cxn>
                <a:cxn ang="0">
                  <a:pos x="122" y="16"/>
                </a:cxn>
                <a:cxn ang="0">
                  <a:pos x="131" y="0"/>
                </a:cxn>
                <a:cxn ang="0">
                  <a:pos x="138" y="8"/>
                </a:cxn>
                <a:cxn ang="0">
                  <a:pos x="147" y="33"/>
                </a:cxn>
                <a:cxn ang="0">
                  <a:pos x="162" y="16"/>
                </a:cxn>
                <a:cxn ang="0">
                  <a:pos x="187" y="24"/>
                </a:cxn>
                <a:cxn ang="0">
                  <a:pos x="179" y="24"/>
                </a:cxn>
              </a:cxnLst>
              <a:rect l="0" t="0" r="r" b="b"/>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2" name="Freeform 24"/>
            <p:cNvSpPr>
              <a:spLocks/>
            </p:cNvSpPr>
            <p:nvPr/>
          </p:nvSpPr>
          <p:spPr bwMode="auto">
            <a:xfrm>
              <a:off x="3275" y="2180"/>
              <a:ext cx="228" cy="182"/>
            </a:xfrm>
            <a:custGeom>
              <a:avLst/>
              <a:gdLst/>
              <a:ahLst/>
              <a:cxnLst>
                <a:cxn ang="0">
                  <a:pos x="227" y="227"/>
                </a:cxn>
                <a:cxn ang="0">
                  <a:pos x="170" y="218"/>
                </a:cxn>
                <a:cxn ang="0">
                  <a:pos x="162" y="202"/>
                </a:cxn>
                <a:cxn ang="0">
                  <a:pos x="137" y="211"/>
                </a:cxn>
                <a:cxn ang="0">
                  <a:pos x="121" y="211"/>
                </a:cxn>
                <a:cxn ang="0">
                  <a:pos x="96" y="186"/>
                </a:cxn>
                <a:cxn ang="0">
                  <a:pos x="80" y="162"/>
                </a:cxn>
                <a:cxn ang="0">
                  <a:pos x="65" y="155"/>
                </a:cxn>
                <a:cxn ang="0">
                  <a:pos x="56" y="155"/>
                </a:cxn>
                <a:cxn ang="0">
                  <a:pos x="48" y="146"/>
                </a:cxn>
                <a:cxn ang="0">
                  <a:pos x="40" y="121"/>
                </a:cxn>
                <a:cxn ang="0">
                  <a:pos x="24" y="115"/>
                </a:cxn>
                <a:cxn ang="0">
                  <a:pos x="15" y="98"/>
                </a:cxn>
                <a:cxn ang="0">
                  <a:pos x="24" y="81"/>
                </a:cxn>
                <a:cxn ang="0">
                  <a:pos x="24" y="65"/>
                </a:cxn>
                <a:cxn ang="0">
                  <a:pos x="15" y="65"/>
                </a:cxn>
                <a:cxn ang="0">
                  <a:pos x="8" y="49"/>
                </a:cxn>
                <a:cxn ang="0">
                  <a:pos x="0" y="9"/>
                </a:cxn>
                <a:cxn ang="0">
                  <a:pos x="8" y="0"/>
                </a:cxn>
                <a:cxn ang="0">
                  <a:pos x="15" y="16"/>
                </a:cxn>
                <a:cxn ang="0">
                  <a:pos x="24" y="16"/>
                </a:cxn>
                <a:cxn ang="0">
                  <a:pos x="31" y="16"/>
                </a:cxn>
                <a:cxn ang="0">
                  <a:pos x="48" y="9"/>
                </a:cxn>
                <a:cxn ang="0">
                  <a:pos x="56" y="9"/>
                </a:cxn>
                <a:cxn ang="0">
                  <a:pos x="48" y="16"/>
                </a:cxn>
                <a:cxn ang="0">
                  <a:pos x="65" y="25"/>
                </a:cxn>
                <a:cxn ang="0">
                  <a:pos x="65" y="41"/>
                </a:cxn>
                <a:cxn ang="0">
                  <a:pos x="96" y="58"/>
                </a:cxn>
                <a:cxn ang="0">
                  <a:pos x="130" y="58"/>
                </a:cxn>
                <a:cxn ang="0">
                  <a:pos x="130" y="41"/>
                </a:cxn>
                <a:cxn ang="0">
                  <a:pos x="145" y="33"/>
                </a:cxn>
                <a:cxn ang="0">
                  <a:pos x="170" y="33"/>
                </a:cxn>
                <a:cxn ang="0">
                  <a:pos x="219" y="58"/>
                </a:cxn>
                <a:cxn ang="0">
                  <a:pos x="219" y="65"/>
                </a:cxn>
                <a:cxn ang="0">
                  <a:pos x="219" y="73"/>
                </a:cxn>
                <a:cxn ang="0">
                  <a:pos x="219" y="81"/>
                </a:cxn>
                <a:cxn ang="0">
                  <a:pos x="210" y="98"/>
                </a:cxn>
                <a:cxn ang="0">
                  <a:pos x="210" y="130"/>
                </a:cxn>
                <a:cxn ang="0">
                  <a:pos x="227" y="139"/>
                </a:cxn>
                <a:cxn ang="0">
                  <a:pos x="227" y="146"/>
                </a:cxn>
                <a:cxn ang="0">
                  <a:pos x="219" y="162"/>
                </a:cxn>
                <a:cxn ang="0">
                  <a:pos x="227" y="178"/>
                </a:cxn>
                <a:cxn ang="0">
                  <a:pos x="235" y="186"/>
                </a:cxn>
                <a:cxn ang="0">
                  <a:pos x="242" y="202"/>
                </a:cxn>
                <a:cxn ang="0">
                  <a:pos x="227" y="211"/>
                </a:cxn>
                <a:cxn ang="0">
                  <a:pos x="227" y="227"/>
                </a:cxn>
              </a:cxnLst>
              <a:rect l="0" t="0" r="r" b="b"/>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3" name="Freeform 25"/>
            <p:cNvSpPr>
              <a:spLocks/>
            </p:cNvSpPr>
            <p:nvPr/>
          </p:nvSpPr>
          <p:spPr bwMode="auto">
            <a:xfrm>
              <a:off x="3582" y="2136"/>
              <a:ext cx="130" cy="52"/>
            </a:xfrm>
            <a:custGeom>
              <a:avLst/>
              <a:gdLst/>
              <a:ahLst/>
              <a:cxnLst>
                <a:cxn ang="0">
                  <a:pos x="137" y="15"/>
                </a:cxn>
                <a:cxn ang="0">
                  <a:pos x="137" y="24"/>
                </a:cxn>
                <a:cxn ang="0">
                  <a:pos x="112" y="40"/>
                </a:cxn>
                <a:cxn ang="0">
                  <a:pos x="95" y="40"/>
                </a:cxn>
                <a:cxn ang="0">
                  <a:pos x="87" y="49"/>
                </a:cxn>
                <a:cxn ang="0">
                  <a:pos x="71" y="49"/>
                </a:cxn>
                <a:cxn ang="0">
                  <a:pos x="55" y="56"/>
                </a:cxn>
                <a:cxn ang="0">
                  <a:pos x="55" y="65"/>
                </a:cxn>
                <a:cxn ang="0">
                  <a:pos x="31" y="65"/>
                </a:cxn>
                <a:cxn ang="0">
                  <a:pos x="22" y="65"/>
                </a:cxn>
                <a:cxn ang="0">
                  <a:pos x="0" y="65"/>
                </a:cxn>
                <a:cxn ang="0">
                  <a:pos x="0" y="56"/>
                </a:cxn>
                <a:cxn ang="0">
                  <a:pos x="15" y="56"/>
                </a:cxn>
                <a:cxn ang="0">
                  <a:pos x="15" y="49"/>
                </a:cxn>
                <a:cxn ang="0">
                  <a:pos x="31" y="49"/>
                </a:cxn>
                <a:cxn ang="0">
                  <a:pos x="46" y="40"/>
                </a:cxn>
                <a:cxn ang="0">
                  <a:pos x="31" y="32"/>
                </a:cxn>
                <a:cxn ang="0">
                  <a:pos x="22" y="32"/>
                </a:cxn>
                <a:cxn ang="0">
                  <a:pos x="6" y="32"/>
                </a:cxn>
                <a:cxn ang="0">
                  <a:pos x="22" y="15"/>
                </a:cxn>
                <a:cxn ang="0">
                  <a:pos x="15" y="15"/>
                </a:cxn>
                <a:cxn ang="0">
                  <a:pos x="22" y="9"/>
                </a:cxn>
                <a:cxn ang="0">
                  <a:pos x="46" y="15"/>
                </a:cxn>
                <a:cxn ang="0">
                  <a:pos x="46" y="9"/>
                </a:cxn>
                <a:cxn ang="0">
                  <a:pos x="55" y="0"/>
                </a:cxn>
                <a:cxn ang="0">
                  <a:pos x="71" y="9"/>
                </a:cxn>
                <a:cxn ang="0">
                  <a:pos x="120" y="9"/>
                </a:cxn>
                <a:cxn ang="0">
                  <a:pos x="137" y="15"/>
                </a:cxn>
              </a:cxnLst>
              <a:rect l="0" t="0" r="r" b="b"/>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4" name="Freeform 26"/>
            <p:cNvSpPr>
              <a:spLocks/>
            </p:cNvSpPr>
            <p:nvPr/>
          </p:nvSpPr>
          <p:spPr bwMode="auto">
            <a:xfrm>
              <a:off x="3373" y="2143"/>
              <a:ext cx="178" cy="96"/>
            </a:xfrm>
            <a:custGeom>
              <a:avLst/>
              <a:gdLst/>
              <a:ahLst/>
              <a:cxnLst>
                <a:cxn ang="0">
                  <a:pos x="179" y="96"/>
                </a:cxn>
                <a:cxn ang="0">
                  <a:pos x="171" y="88"/>
                </a:cxn>
                <a:cxn ang="0">
                  <a:pos x="171" y="96"/>
                </a:cxn>
                <a:cxn ang="0">
                  <a:pos x="162" y="96"/>
                </a:cxn>
                <a:cxn ang="0">
                  <a:pos x="155" y="112"/>
                </a:cxn>
                <a:cxn ang="0">
                  <a:pos x="137" y="112"/>
                </a:cxn>
                <a:cxn ang="0">
                  <a:pos x="137" y="120"/>
                </a:cxn>
                <a:cxn ang="0">
                  <a:pos x="114" y="120"/>
                </a:cxn>
                <a:cxn ang="0">
                  <a:pos x="114" y="112"/>
                </a:cxn>
                <a:cxn ang="0">
                  <a:pos x="114" y="105"/>
                </a:cxn>
                <a:cxn ang="0">
                  <a:pos x="65" y="80"/>
                </a:cxn>
                <a:cxn ang="0">
                  <a:pos x="40" y="80"/>
                </a:cxn>
                <a:cxn ang="0">
                  <a:pos x="25" y="88"/>
                </a:cxn>
                <a:cxn ang="0">
                  <a:pos x="25" y="63"/>
                </a:cxn>
                <a:cxn ang="0">
                  <a:pos x="16" y="63"/>
                </a:cxn>
                <a:cxn ang="0">
                  <a:pos x="16" y="47"/>
                </a:cxn>
                <a:cxn ang="0">
                  <a:pos x="9" y="47"/>
                </a:cxn>
                <a:cxn ang="0">
                  <a:pos x="9" y="40"/>
                </a:cxn>
                <a:cxn ang="0">
                  <a:pos x="25" y="40"/>
                </a:cxn>
                <a:cxn ang="0">
                  <a:pos x="32" y="31"/>
                </a:cxn>
                <a:cxn ang="0">
                  <a:pos x="16" y="15"/>
                </a:cxn>
                <a:cxn ang="0">
                  <a:pos x="9" y="15"/>
                </a:cxn>
                <a:cxn ang="0">
                  <a:pos x="9" y="31"/>
                </a:cxn>
                <a:cxn ang="0">
                  <a:pos x="0" y="15"/>
                </a:cxn>
                <a:cxn ang="0">
                  <a:pos x="25" y="6"/>
                </a:cxn>
                <a:cxn ang="0">
                  <a:pos x="40" y="23"/>
                </a:cxn>
                <a:cxn ang="0">
                  <a:pos x="49" y="23"/>
                </a:cxn>
                <a:cxn ang="0">
                  <a:pos x="57" y="23"/>
                </a:cxn>
                <a:cxn ang="0">
                  <a:pos x="57" y="15"/>
                </a:cxn>
                <a:cxn ang="0">
                  <a:pos x="74" y="6"/>
                </a:cxn>
                <a:cxn ang="0">
                  <a:pos x="81" y="6"/>
                </a:cxn>
                <a:cxn ang="0">
                  <a:pos x="74" y="0"/>
                </a:cxn>
                <a:cxn ang="0">
                  <a:pos x="81" y="0"/>
                </a:cxn>
                <a:cxn ang="0">
                  <a:pos x="97" y="6"/>
                </a:cxn>
                <a:cxn ang="0">
                  <a:pos x="97" y="23"/>
                </a:cxn>
                <a:cxn ang="0">
                  <a:pos x="122" y="23"/>
                </a:cxn>
                <a:cxn ang="0">
                  <a:pos x="130" y="47"/>
                </a:cxn>
                <a:cxn ang="0">
                  <a:pos x="171" y="72"/>
                </a:cxn>
                <a:cxn ang="0">
                  <a:pos x="187" y="80"/>
                </a:cxn>
                <a:cxn ang="0">
                  <a:pos x="179" y="96"/>
                </a:cxn>
              </a:cxnLst>
              <a:rect l="0" t="0" r="r" b="b"/>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5" name="Freeform 27"/>
            <p:cNvSpPr>
              <a:spLocks/>
            </p:cNvSpPr>
            <p:nvPr/>
          </p:nvSpPr>
          <p:spPr bwMode="auto">
            <a:xfrm>
              <a:off x="3420" y="2103"/>
              <a:ext cx="207" cy="117"/>
            </a:xfrm>
            <a:custGeom>
              <a:avLst/>
              <a:gdLst/>
              <a:ahLst/>
              <a:cxnLst>
                <a:cxn ang="0">
                  <a:pos x="130" y="146"/>
                </a:cxn>
                <a:cxn ang="0">
                  <a:pos x="147" y="146"/>
                </a:cxn>
                <a:cxn ang="0">
                  <a:pos x="153" y="130"/>
                </a:cxn>
                <a:cxn ang="0">
                  <a:pos x="153" y="113"/>
                </a:cxn>
                <a:cxn ang="0">
                  <a:pos x="147" y="106"/>
                </a:cxn>
                <a:cxn ang="0">
                  <a:pos x="162" y="106"/>
                </a:cxn>
                <a:cxn ang="0">
                  <a:pos x="172" y="90"/>
                </a:cxn>
                <a:cxn ang="0">
                  <a:pos x="172" y="81"/>
                </a:cxn>
                <a:cxn ang="0">
                  <a:pos x="187" y="81"/>
                </a:cxn>
                <a:cxn ang="0">
                  <a:pos x="187" y="90"/>
                </a:cxn>
                <a:cxn ang="0">
                  <a:pos x="203" y="90"/>
                </a:cxn>
                <a:cxn ang="0">
                  <a:pos x="218" y="81"/>
                </a:cxn>
                <a:cxn ang="0">
                  <a:pos x="203" y="73"/>
                </a:cxn>
                <a:cxn ang="0">
                  <a:pos x="194" y="73"/>
                </a:cxn>
                <a:cxn ang="0">
                  <a:pos x="178" y="73"/>
                </a:cxn>
                <a:cxn ang="0">
                  <a:pos x="194" y="56"/>
                </a:cxn>
                <a:cxn ang="0">
                  <a:pos x="187" y="56"/>
                </a:cxn>
                <a:cxn ang="0">
                  <a:pos x="162" y="81"/>
                </a:cxn>
                <a:cxn ang="0">
                  <a:pos x="153" y="73"/>
                </a:cxn>
                <a:cxn ang="0">
                  <a:pos x="138" y="73"/>
                </a:cxn>
                <a:cxn ang="0">
                  <a:pos x="138" y="65"/>
                </a:cxn>
                <a:cxn ang="0">
                  <a:pos x="130" y="65"/>
                </a:cxn>
                <a:cxn ang="0">
                  <a:pos x="130" y="50"/>
                </a:cxn>
                <a:cxn ang="0">
                  <a:pos x="113" y="31"/>
                </a:cxn>
                <a:cxn ang="0">
                  <a:pos x="73" y="31"/>
                </a:cxn>
                <a:cxn ang="0">
                  <a:pos x="48" y="9"/>
                </a:cxn>
                <a:cxn ang="0">
                  <a:pos x="32" y="0"/>
                </a:cxn>
                <a:cxn ang="0">
                  <a:pos x="0" y="9"/>
                </a:cxn>
                <a:cxn ang="0">
                  <a:pos x="0" y="73"/>
                </a:cxn>
                <a:cxn ang="0">
                  <a:pos x="8" y="73"/>
                </a:cxn>
                <a:cxn ang="0">
                  <a:pos x="8" y="65"/>
                </a:cxn>
                <a:cxn ang="0">
                  <a:pos x="25" y="56"/>
                </a:cxn>
                <a:cxn ang="0">
                  <a:pos x="32" y="56"/>
                </a:cxn>
                <a:cxn ang="0">
                  <a:pos x="25" y="50"/>
                </a:cxn>
                <a:cxn ang="0">
                  <a:pos x="32" y="50"/>
                </a:cxn>
                <a:cxn ang="0">
                  <a:pos x="48" y="56"/>
                </a:cxn>
                <a:cxn ang="0">
                  <a:pos x="48" y="73"/>
                </a:cxn>
                <a:cxn ang="0">
                  <a:pos x="73" y="73"/>
                </a:cxn>
                <a:cxn ang="0">
                  <a:pos x="81" y="97"/>
                </a:cxn>
                <a:cxn ang="0">
                  <a:pos x="122" y="122"/>
                </a:cxn>
                <a:cxn ang="0">
                  <a:pos x="138" y="130"/>
                </a:cxn>
                <a:cxn ang="0">
                  <a:pos x="130" y="146"/>
                </a:cxn>
              </a:cxnLst>
              <a:rect l="0" t="0" r="r" b="b"/>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6" name="Freeform 28"/>
            <p:cNvSpPr>
              <a:spLocks/>
            </p:cNvSpPr>
            <p:nvPr/>
          </p:nvSpPr>
          <p:spPr bwMode="auto">
            <a:xfrm>
              <a:off x="3304" y="1949"/>
              <a:ext cx="498" cy="219"/>
            </a:xfrm>
            <a:custGeom>
              <a:avLst/>
              <a:gdLst/>
              <a:ahLst/>
              <a:cxnLst>
                <a:cxn ang="0">
                  <a:pos x="504" y="144"/>
                </a:cxn>
                <a:cxn ang="0">
                  <a:pos x="487" y="169"/>
                </a:cxn>
                <a:cxn ang="0">
                  <a:pos x="456" y="202"/>
                </a:cxn>
                <a:cxn ang="0">
                  <a:pos x="432" y="209"/>
                </a:cxn>
                <a:cxn ang="0">
                  <a:pos x="432" y="249"/>
                </a:cxn>
                <a:cxn ang="0">
                  <a:pos x="366" y="243"/>
                </a:cxn>
                <a:cxn ang="0">
                  <a:pos x="341" y="243"/>
                </a:cxn>
                <a:cxn ang="0">
                  <a:pos x="317" y="243"/>
                </a:cxn>
                <a:cxn ang="0">
                  <a:pos x="285" y="274"/>
                </a:cxn>
                <a:cxn ang="0">
                  <a:pos x="261" y="266"/>
                </a:cxn>
                <a:cxn ang="0">
                  <a:pos x="253" y="258"/>
                </a:cxn>
                <a:cxn ang="0">
                  <a:pos x="236" y="224"/>
                </a:cxn>
                <a:cxn ang="0">
                  <a:pos x="171" y="202"/>
                </a:cxn>
                <a:cxn ang="0">
                  <a:pos x="123" y="202"/>
                </a:cxn>
                <a:cxn ang="0">
                  <a:pos x="114" y="266"/>
                </a:cxn>
                <a:cxn ang="0">
                  <a:pos x="74" y="258"/>
                </a:cxn>
                <a:cxn ang="0">
                  <a:pos x="65" y="243"/>
                </a:cxn>
                <a:cxn ang="0">
                  <a:pos x="49" y="218"/>
                </a:cxn>
                <a:cxn ang="0">
                  <a:pos x="59" y="209"/>
                </a:cxn>
                <a:cxn ang="0">
                  <a:pos x="99" y="202"/>
                </a:cxn>
                <a:cxn ang="0">
                  <a:pos x="74" y="169"/>
                </a:cxn>
                <a:cxn ang="0">
                  <a:pos x="34" y="177"/>
                </a:cxn>
                <a:cxn ang="0">
                  <a:pos x="34" y="169"/>
                </a:cxn>
                <a:cxn ang="0">
                  <a:pos x="9" y="153"/>
                </a:cxn>
                <a:cxn ang="0">
                  <a:pos x="9" y="96"/>
                </a:cxn>
                <a:cxn ang="0">
                  <a:pos x="34" y="112"/>
                </a:cxn>
                <a:cxn ang="0">
                  <a:pos x="49" y="72"/>
                </a:cxn>
                <a:cxn ang="0">
                  <a:pos x="74" y="72"/>
                </a:cxn>
                <a:cxn ang="0">
                  <a:pos x="114" y="96"/>
                </a:cxn>
                <a:cxn ang="0">
                  <a:pos x="148" y="87"/>
                </a:cxn>
                <a:cxn ang="0">
                  <a:pos x="188" y="96"/>
                </a:cxn>
                <a:cxn ang="0">
                  <a:pos x="171" y="72"/>
                </a:cxn>
                <a:cxn ang="0">
                  <a:pos x="179" y="56"/>
                </a:cxn>
                <a:cxn ang="0">
                  <a:pos x="188" y="22"/>
                </a:cxn>
                <a:cxn ang="0">
                  <a:pos x="276" y="7"/>
                </a:cxn>
                <a:cxn ang="0">
                  <a:pos x="285" y="0"/>
                </a:cxn>
                <a:cxn ang="0">
                  <a:pos x="317" y="16"/>
                </a:cxn>
                <a:cxn ang="0">
                  <a:pos x="326" y="22"/>
                </a:cxn>
                <a:cxn ang="0">
                  <a:pos x="341" y="40"/>
                </a:cxn>
                <a:cxn ang="0">
                  <a:pos x="375" y="22"/>
                </a:cxn>
                <a:cxn ang="0">
                  <a:pos x="398" y="40"/>
                </a:cxn>
                <a:cxn ang="0">
                  <a:pos x="438" y="81"/>
                </a:cxn>
                <a:cxn ang="0">
                  <a:pos x="472" y="87"/>
                </a:cxn>
                <a:cxn ang="0">
                  <a:pos x="512" y="121"/>
                </a:cxn>
                <a:cxn ang="0">
                  <a:pos x="528" y="129"/>
                </a:cxn>
              </a:cxnLst>
              <a:rect l="0" t="0" r="r" b="b"/>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7" name="Freeform 29"/>
            <p:cNvSpPr>
              <a:spLocks/>
            </p:cNvSpPr>
            <p:nvPr/>
          </p:nvSpPr>
          <p:spPr bwMode="auto">
            <a:xfrm>
              <a:off x="3035" y="2284"/>
              <a:ext cx="140" cy="117"/>
            </a:xfrm>
            <a:custGeom>
              <a:avLst/>
              <a:gdLst/>
              <a:ahLst/>
              <a:cxnLst>
                <a:cxn ang="0">
                  <a:pos x="147" y="130"/>
                </a:cxn>
                <a:cxn ang="0">
                  <a:pos x="122" y="146"/>
                </a:cxn>
                <a:cxn ang="0">
                  <a:pos x="115" y="137"/>
                </a:cxn>
                <a:cxn ang="0">
                  <a:pos x="10" y="137"/>
                </a:cxn>
                <a:cxn ang="0">
                  <a:pos x="10" y="48"/>
                </a:cxn>
                <a:cxn ang="0">
                  <a:pos x="0" y="32"/>
                </a:cxn>
                <a:cxn ang="0">
                  <a:pos x="10" y="0"/>
                </a:cxn>
                <a:cxn ang="0">
                  <a:pos x="10" y="9"/>
                </a:cxn>
                <a:cxn ang="0">
                  <a:pos x="34" y="9"/>
                </a:cxn>
                <a:cxn ang="0">
                  <a:pos x="57" y="16"/>
                </a:cxn>
                <a:cxn ang="0">
                  <a:pos x="91" y="9"/>
                </a:cxn>
                <a:cxn ang="0">
                  <a:pos x="97" y="9"/>
                </a:cxn>
                <a:cxn ang="0">
                  <a:pos x="97" y="16"/>
                </a:cxn>
                <a:cxn ang="0">
                  <a:pos x="107" y="9"/>
                </a:cxn>
                <a:cxn ang="0">
                  <a:pos x="107" y="16"/>
                </a:cxn>
                <a:cxn ang="0">
                  <a:pos x="122" y="9"/>
                </a:cxn>
                <a:cxn ang="0">
                  <a:pos x="131" y="40"/>
                </a:cxn>
                <a:cxn ang="0">
                  <a:pos x="122" y="65"/>
                </a:cxn>
                <a:cxn ang="0">
                  <a:pos x="115" y="48"/>
                </a:cxn>
                <a:cxn ang="0">
                  <a:pos x="107" y="25"/>
                </a:cxn>
                <a:cxn ang="0">
                  <a:pos x="107" y="32"/>
                </a:cxn>
                <a:cxn ang="0">
                  <a:pos x="107" y="40"/>
                </a:cxn>
                <a:cxn ang="0">
                  <a:pos x="147" y="130"/>
                </a:cxn>
              </a:cxnLst>
              <a:rect l="0" t="0" r="r" b="b"/>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8" name="Freeform 30"/>
            <p:cNvSpPr>
              <a:spLocks/>
            </p:cNvSpPr>
            <p:nvPr/>
          </p:nvSpPr>
          <p:spPr bwMode="auto">
            <a:xfrm>
              <a:off x="2855" y="2272"/>
              <a:ext cx="191" cy="154"/>
            </a:xfrm>
            <a:custGeom>
              <a:avLst/>
              <a:gdLst/>
              <a:ahLst/>
              <a:cxnLst>
                <a:cxn ang="0">
                  <a:pos x="31" y="137"/>
                </a:cxn>
                <a:cxn ang="0">
                  <a:pos x="22" y="120"/>
                </a:cxn>
                <a:cxn ang="0">
                  <a:pos x="15" y="120"/>
                </a:cxn>
                <a:cxn ang="0">
                  <a:pos x="0" y="96"/>
                </a:cxn>
                <a:cxn ang="0">
                  <a:pos x="6" y="87"/>
                </a:cxn>
                <a:cxn ang="0">
                  <a:pos x="6" y="71"/>
                </a:cxn>
                <a:cxn ang="0">
                  <a:pos x="6" y="55"/>
                </a:cxn>
                <a:cxn ang="0">
                  <a:pos x="0" y="47"/>
                </a:cxn>
                <a:cxn ang="0">
                  <a:pos x="0" y="40"/>
                </a:cxn>
                <a:cxn ang="0">
                  <a:pos x="6" y="31"/>
                </a:cxn>
                <a:cxn ang="0">
                  <a:pos x="6" y="24"/>
                </a:cxn>
                <a:cxn ang="0">
                  <a:pos x="22" y="6"/>
                </a:cxn>
                <a:cxn ang="0">
                  <a:pos x="22" y="0"/>
                </a:cxn>
                <a:cxn ang="0">
                  <a:pos x="40" y="0"/>
                </a:cxn>
                <a:cxn ang="0">
                  <a:pos x="63" y="6"/>
                </a:cxn>
                <a:cxn ang="0">
                  <a:pos x="80" y="6"/>
                </a:cxn>
                <a:cxn ang="0">
                  <a:pos x="80" y="24"/>
                </a:cxn>
                <a:cxn ang="0">
                  <a:pos x="128" y="40"/>
                </a:cxn>
                <a:cxn ang="0">
                  <a:pos x="137" y="31"/>
                </a:cxn>
                <a:cxn ang="0">
                  <a:pos x="137" y="15"/>
                </a:cxn>
                <a:cxn ang="0">
                  <a:pos x="161" y="0"/>
                </a:cxn>
                <a:cxn ang="0">
                  <a:pos x="177" y="6"/>
                </a:cxn>
                <a:cxn ang="0">
                  <a:pos x="177" y="15"/>
                </a:cxn>
                <a:cxn ang="0">
                  <a:pos x="202" y="15"/>
                </a:cxn>
                <a:cxn ang="0">
                  <a:pos x="192" y="47"/>
                </a:cxn>
                <a:cxn ang="0">
                  <a:pos x="202" y="63"/>
                </a:cxn>
                <a:cxn ang="0">
                  <a:pos x="202" y="152"/>
                </a:cxn>
                <a:cxn ang="0">
                  <a:pos x="202" y="177"/>
                </a:cxn>
                <a:cxn ang="0">
                  <a:pos x="192" y="186"/>
                </a:cxn>
                <a:cxn ang="0">
                  <a:pos x="184" y="192"/>
                </a:cxn>
                <a:cxn ang="0">
                  <a:pos x="87" y="137"/>
                </a:cxn>
                <a:cxn ang="0">
                  <a:pos x="72" y="145"/>
                </a:cxn>
                <a:cxn ang="0">
                  <a:pos x="63" y="137"/>
                </a:cxn>
                <a:cxn ang="0">
                  <a:pos x="31" y="137"/>
                </a:cxn>
              </a:cxnLst>
              <a:rect l="0" t="0" r="r" b="b"/>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9" name="Freeform 31"/>
            <p:cNvSpPr>
              <a:spLocks/>
            </p:cNvSpPr>
            <p:nvPr/>
          </p:nvSpPr>
          <p:spPr bwMode="auto">
            <a:xfrm>
              <a:off x="2639" y="2219"/>
              <a:ext cx="246" cy="207"/>
            </a:xfrm>
            <a:custGeom>
              <a:avLst/>
              <a:gdLst/>
              <a:ahLst/>
              <a:cxnLst>
                <a:cxn ang="0">
                  <a:pos x="82" y="32"/>
                </a:cxn>
                <a:cxn ang="0">
                  <a:pos x="90" y="32"/>
                </a:cxn>
                <a:cxn ang="0">
                  <a:pos x="98" y="72"/>
                </a:cxn>
                <a:cxn ang="0">
                  <a:pos x="65" y="81"/>
                </a:cxn>
                <a:cxn ang="0">
                  <a:pos x="65" y="90"/>
                </a:cxn>
                <a:cxn ang="0">
                  <a:pos x="42" y="106"/>
                </a:cxn>
                <a:cxn ang="0">
                  <a:pos x="8" y="121"/>
                </a:cxn>
                <a:cxn ang="0">
                  <a:pos x="0" y="129"/>
                </a:cxn>
                <a:cxn ang="0">
                  <a:pos x="0" y="146"/>
                </a:cxn>
                <a:cxn ang="0">
                  <a:pos x="48" y="178"/>
                </a:cxn>
                <a:cxn ang="0">
                  <a:pos x="122" y="234"/>
                </a:cxn>
                <a:cxn ang="0">
                  <a:pos x="130" y="243"/>
                </a:cxn>
                <a:cxn ang="0">
                  <a:pos x="145" y="252"/>
                </a:cxn>
                <a:cxn ang="0">
                  <a:pos x="154" y="258"/>
                </a:cxn>
                <a:cxn ang="0">
                  <a:pos x="163" y="258"/>
                </a:cxn>
                <a:cxn ang="0">
                  <a:pos x="179" y="258"/>
                </a:cxn>
                <a:cxn ang="0">
                  <a:pos x="260" y="203"/>
                </a:cxn>
                <a:cxn ang="0">
                  <a:pos x="251" y="186"/>
                </a:cxn>
                <a:cxn ang="0">
                  <a:pos x="244" y="186"/>
                </a:cxn>
                <a:cxn ang="0">
                  <a:pos x="229" y="162"/>
                </a:cxn>
                <a:cxn ang="0">
                  <a:pos x="235" y="153"/>
                </a:cxn>
                <a:cxn ang="0">
                  <a:pos x="235" y="137"/>
                </a:cxn>
                <a:cxn ang="0">
                  <a:pos x="235" y="121"/>
                </a:cxn>
                <a:cxn ang="0">
                  <a:pos x="229" y="113"/>
                </a:cxn>
                <a:cxn ang="0">
                  <a:pos x="229" y="106"/>
                </a:cxn>
                <a:cxn ang="0">
                  <a:pos x="229" y="81"/>
                </a:cxn>
                <a:cxn ang="0">
                  <a:pos x="210" y="72"/>
                </a:cxn>
                <a:cxn ang="0">
                  <a:pos x="204" y="56"/>
                </a:cxn>
                <a:cxn ang="0">
                  <a:pos x="219" y="41"/>
                </a:cxn>
                <a:cxn ang="0">
                  <a:pos x="210" y="9"/>
                </a:cxn>
                <a:cxn ang="0">
                  <a:pos x="219" y="0"/>
                </a:cxn>
                <a:cxn ang="0">
                  <a:pos x="210" y="9"/>
                </a:cxn>
                <a:cxn ang="0">
                  <a:pos x="187" y="0"/>
                </a:cxn>
                <a:cxn ang="0">
                  <a:pos x="179" y="9"/>
                </a:cxn>
                <a:cxn ang="0">
                  <a:pos x="163" y="0"/>
                </a:cxn>
                <a:cxn ang="0">
                  <a:pos x="145" y="9"/>
                </a:cxn>
                <a:cxn ang="0">
                  <a:pos x="122" y="9"/>
                </a:cxn>
                <a:cxn ang="0">
                  <a:pos x="82" y="32"/>
                </a:cxn>
              </a:cxnLst>
              <a:rect l="0" t="0" r="r" b="b"/>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0" name="Freeform 32"/>
            <p:cNvSpPr>
              <a:spLocks/>
            </p:cNvSpPr>
            <p:nvPr/>
          </p:nvSpPr>
          <p:spPr bwMode="auto">
            <a:xfrm>
              <a:off x="2594" y="2361"/>
              <a:ext cx="199" cy="162"/>
            </a:xfrm>
            <a:custGeom>
              <a:avLst/>
              <a:gdLst/>
              <a:ahLst/>
              <a:cxnLst>
                <a:cxn ang="0">
                  <a:pos x="96" y="0"/>
                </a:cxn>
                <a:cxn ang="0">
                  <a:pos x="170" y="56"/>
                </a:cxn>
                <a:cxn ang="0">
                  <a:pos x="178" y="65"/>
                </a:cxn>
                <a:cxn ang="0">
                  <a:pos x="193" y="74"/>
                </a:cxn>
                <a:cxn ang="0">
                  <a:pos x="202" y="80"/>
                </a:cxn>
                <a:cxn ang="0">
                  <a:pos x="211" y="80"/>
                </a:cxn>
                <a:cxn ang="0">
                  <a:pos x="211" y="121"/>
                </a:cxn>
                <a:cxn ang="0">
                  <a:pos x="202" y="130"/>
                </a:cxn>
                <a:cxn ang="0">
                  <a:pos x="162" y="137"/>
                </a:cxn>
                <a:cxn ang="0">
                  <a:pos x="146" y="137"/>
                </a:cxn>
                <a:cxn ang="0">
                  <a:pos x="130" y="155"/>
                </a:cxn>
                <a:cxn ang="0">
                  <a:pos x="113" y="162"/>
                </a:cxn>
                <a:cxn ang="0">
                  <a:pos x="96" y="187"/>
                </a:cxn>
                <a:cxn ang="0">
                  <a:pos x="90" y="195"/>
                </a:cxn>
                <a:cxn ang="0">
                  <a:pos x="81" y="202"/>
                </a:cxn>
                <a:cxn ang="0">
                  <a:pos x="72" y="195"/>
                </a:cxn>
                <a:cxn ang="0">
                  <a:pos x="65" y="202"/>
                </a:cxn>
                <a:cxn ang="0">
                  <a:pos x="56" y="202"/>
                </a:cxn>
                <a:cxn ang="0">
                  <a:pos x="41" y="170"/>
                </a:cxn>
                <a:cxn ang="0">
                  <a:pos x="23" y="177"/>
                </a:cxn>
                <a:cxn ang="0">
                  <a:pos x="7" y="177"/>
                </a:cxn>
                <a:cxn ang="0">
                  <a:pos x="16" y="170"/>
                </a:cxn>
                <a:cxn ang="0">
                  <a:pos x="0" y="137"/>
                </a:cxn>
                <a:cxn ang="0">
                  <a:pos x="16" y="130"/>
                </a:cxn>
                <a:cxn ang="0">
                  <a:pos x="23" y="137"/>
                </a:cxn>
                <a:cxn ang="0">
                  <a:pos x="31" y="130"/>
                </a:cxn>
                <a:cxn ang="0">
                  <a:pos x="90" y="130"/>
                </a:cxn>
                <a:cxn ang="0">
                  <a:pos x="72" y="0"/>
                </a:cxn>
                <a:cxn ang="0">
                  <a:pos x="96" y="0"/>
                </a:cxn>
              </a:cxnLst>
              <a:rect l="0" t="0" r="r" b="b"/>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1" name="Freeform 33"/>
            <p:cNvSpPr>
              <a:spLocks/>
            </p:cNvSpPr>
            <p:nvPr/>
          </p:nvSpPr>
          <p:spPr bwMode="auto">
            <a:xfrm>
              <a:off x="2639" y="2516"/>
              <a:ext cx="78" cy="66"/>
            </a:xfrm>
            <a:custGeom>
              <a:avLst/>
              <a:gdLst/>
              <a:ahLst/>
              <a:cxnLst>
                <a:cxn ang="0">
                  <a:pos x="73" y="72"/>
                </a:cxn>
                <a:cxn ang="0">
                  <a:pos x="73" y="47"/>
                </a:cxn>
                <a:cxn ang="0">
                  <a:pos x="82" y="32"/>
                </a:cxn>
                <a:cxn ang="0">
                  <a:pos x="73" y="16"/>
                </a:cxn>
                <a:cxn ang="0">
                  <a:pos x="65" y="7"/>
                </a:cxn>
                <a:cxn ang="0">
                  <a:pos x="48" y="7"/>
                </a:cxn>
                <a:cxn ang="0">
                  <a:pos x="42" y="0"/>
                </a:cxn>
                <a:cxn ang="0">
                  <a:pos x="33" y="7"/>
                </a:cxn>
                <a:cxn ang="0">
                  <a:pos x="24" y="0"/>
                </a:cxn>
                <a:cxn ang="0">
                  <a:pos x="17" y="7"/>
                </a:cxn>
                <a:cxn ang="0">
                  <a:pos x="8" y="7"/>
                </a:cxn>
                <a:cxn ang="0">
                  <a:pos x="8" y="16"/>
                </a:cxn>
                <a:cxn ang="0">
                  <a:pos x="8" y="23"/>
                </a:cxn>
                <a:cxn ang="0">
                  <a:pos x="8" y="32"/>
                </a:cxn>
                <a:cxn ang="0">
                  <a:pos x="8" y="41"/>
                </a:cxn>
                <a:cxn ang="0">
                  <a:pos x="0" y="41"/>
                </a:cxn>
                <a:cxn ang="0">
                  <a:pos x="0" y="56"/>
                </a:cxn>
                <a:cxn ang="0">
                  <a:pos x="17" y="65"/>
                </a:cxn>
                <a:cxn ang="0">
                  <a:pos x="17" y="81"/>
                </a:cxn>
                <a:cxn ang="0">
                  <a:pos x="33" y="72"/>
                </a:cxn>
                <a:cxn ang="0">
                  <a:pos x="57" y="72"/>
                </a:cxn>
                <a:cxn ang="0">
                  <a:pos x="73" y="72"/>
                </a:cxn>
              </a:cxnLst>
              <a:rect l="0" t="0" r="r" b="b"/>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2" name="Freeform 34"/>
            <p:cNvSpPr>
              <a:spLocks/>
            </p:cNvSpPr>
            <p:nvPr/>
          </p:nvSpPr>
          <p:spPr bwMode="auto">
            <a:xfrm>
              <a:off x="2707" y="2510"/>
              <a:ext cx="48" cy="65"/>
            </a:xfrm>
            <a:custGeom>
              <a:avLst/>
              <a:gdLst/>
              <a:ahLst/>
              <a:cxnLst>
                <a:cxn ang="0">
                  <a:pos x="0" y="24"/>
                </a:cxn>
                <a:cxn ang="0">
                  <a:pos x="0" y="8"/>
                </a:cxn>
                <a:cxn ang="0">
                  <a:pos x="0" y="0"/>
                </a:cxn>
                <a:cxn ang="0">
                  <a:pos x="32" y="0"/>
                </a:cxn>
                <a:cxn ang="0">
                  <a:pos x="41" y="31"/>
                </a:cxn>
                <a:cxn ang="0">
                  <a:pos x="49" y="55"/>
                </a:cxn>
                <a:cxn ang="0">
                  <a:pos x="49" y="64"/>
                </a:cxn>
                <a:cxn ang="0">
                  <a:pos x="9" y="80"/>
                </a:cxn>
                <a:cxn ang="0">
                  <a:pos x="0" y="80"/>
                </a:cxn>
                <a:cxn ang="0">
                  <a:pos x="0" y="55"/>
                </a:cxn>
                <a:cxn ang="0">
                  <a:pos x="9" y="40"/>
                </a:cxn>
                <a:cxn ang="0">
                  <a:pos x="0" y="24"/>
                </a:cxn>
              </a:cxnLst>
              <a:rect l="0" t="0" r="r" b="b"/>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 name="Freeform 35"/>
            <p:cNvSpPr>
              <a:spLocks/>
            </p:cNvSpPr>
            <p:nvPr/>
          </p:nvSpPr>
          <p:spPr bwMode="auto">
            <a:xfrm>
              <a:off x="2845" y="2601"/>
              <a:ext cx="70" cy="65"/>
            </a:xfrm>
            <a:custGeom>
              <a:avLst/>
              <a:gdLst/>
              <a:ahLst/>
              <a:cxnLst>
                <a:cxn ang="0">
                  <a:pos x="16" y="15"/>
                </a:cxn>
                <a:cxn ang="0">
                  <a:pos x="32" y="15"/>
                </a:cxn>
                <a:cxn ang="0">
                  <a:pos x="32" y="0"/>
                </a:cxn>
                <a:cxn ang="0">
                  <a:pos x="57" y="0"/>
                </a:cxn>
                <a:cxn ang="0">
                  <a:pos x="57" y="15"/>
                </a:cxn>
                <a:cxn ang="0">
                  <a:pos x="65" y="6"/>
                </a:cxn>
                <a:cxn ang="0">
                  <a:pos x="73" y="15"/>
                </a:cxn>
                <a:cxn ang="0">
                  <a:pos x="73" y="23"/>
                </a:cxn>
                <a:cxn ang="0">
                  <a:pos x="73" y="56"/>
                </a:cxn>
                <a:cxn ang="0">
                  <a:pos x="50" y="56"/>
                </a:cxn>
                <a:cxn ang="0">
                  <a:pos x="41" y="63"/>
                </a:cxn>
                <a:cxn ang="0">
                  <a:pos x="41" y="72"/>
                </a:cxn>
                <a:cxn ang="0">
                  <a:pos x="32" y="72"/>
                </a:cxn>
                <a:cxn ang="0">
                  <a:pos x="32" y="80"/>
                </a:cxn>
                <a:cxn ang="0">
                  <a:pos x="16" y="63"/>
                </a:cxn>
                <a:cxn ang="0">
                  <a:pos x="0" y="40"/>
                </a:cxn>
                <a:cxn ang="0">
                  <a:pos x="10" y="31"/>
                </a:cxn>
                <a:cxn ang="0">
                  <a:pos x="10" y="23"/>
                </a:cxn>
                <a:cxn ang="0">
                  <a:pos x="16" y="15"/>
                </a:cxn>
              </a:cxnLst>
              <a:rect l="0" t="0" r="r" b="b"/>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4" name="Freeform 36"/>
            <p:cNvSpPr>
              <a:spLocks/>
            </p:cNvSpPr>
            <p:nvPr/>
          </p:nvSpPr>
          <p:spPr bwMode="auto">
            <a:xfrm>
              <a:off x="2845" y="2490"/>
              <a:ext cx="93" cy="117"/>
            </a:xfrm>
            <a:custGeom>
              <a:avLst/>
              <a:gdLst/>
              <a:ahLst/>
              <a:cxnLst>
                <a:cxn ang="0">
                  <a:pos x="0" y="105"/>
                </a:cxn>
                <a:cxn ang="0">
                  <a:pos x="16" y="80"/>
                </a:cxn>
                <a:cxn ang="0">
                  <a:pos x="25" y="80"/>
                </a:cxn>
                <a:cxn ang="0">
                  <a:pos x="32" y="89"/>
                </a:cxn>
                <a:cxn ang="0">
                  <a:pos x="41" y="80"/>
                </a:cxn>
                <a:cxn ang="0">
                  <a:pos x="57" y="56"/>
                </a:cxn>
                <a:cxn ang="0">
                  <a:pos x="65" y="33"/>
                </a:cxn>
                <a:cxn ang="0">
                  <a:pos x="73" y="15"/>
                </a:cxn>
                <a:cxn ang="0">
                  <a:pos x="73" y="8"/>
                </a:cxn>
                <a:cxn ang="0">
                  <a:pos x="73" y="0"/>
                </a:cxn>
                <a:cxn ang="0">
                  <a:pos x="73" y="8"/>
                </a:cxn>
                <a:cxn ang="0">
                  <a:pos x="90" y="40"/>
                </a:cxn>
                <a:cxn ang="0">
                  <a:pos x="73" y="40"/>
                </a:cxn>
                <a:cxn ang="0">
                  <a:pos x="73" y="49"/>
                </a:cxn>
                <a:cxn ang="0">
                  <a:pos x="82" y="56"/>
                </a:cxn>
                <a:cxn ang="0">
                  <a:pos x="90" y="74"/>
                </a:cxn>
                <a:cxn ang="0">
                  <a:pos x="73" y="98"/>
                </a:cxn>
                <a:cxn ang="0">
                  <a:pos x="82" y="105"/>
                </a:cxn>
                <a:cxn ang="0">
                  <a:pos x="97" y="130"/>
                </a:cxn>
                <a:cxn ang="0">
                  <a:pos x="97" y="145"/>
                </a:cxn>
                <a:cxn ang="0">
                  <a:pos x="57" y="139"/>
                </a:cxn>
                <a:cxn ang="0">
                  <a:pos x="32" y="139"/>
                </a:cxn>
                <a:cxn ang="0">
                  <a:pos x="16" y="139"/>
                </a:cxn>
                <a:cxn ang="0">
                  <a:pos x="16" y="130"/>
                </a:cxn>
                <a:cxn ang="0">
                  <a:pos x="10" y="121"/>
                </a:cxn>
                <a:cxn ang="0">
                  <a:pos x="0" y="114"/>
                </a:cxn>
                <a:cxn ang="0">
                  <a:pos x="0" y="105"/>
                </a:cxn>
              </a:cxnLst>
              <a:rect l="0" t="0" r="r" b="b"/>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5" name="Freeform 37"/>
            <p:cNvSpPr>
              <a:spLocks/>
            </p:cNvSpPr>
            <p:nvPr/>
          </p:nvSpPr>
          <p:spPr bwMode="auto">
            <a:xfrm>
              <a:off x="2775" y="2485"/>
              <a:ext cx="140" cy="97"/>
            </a:xfrm>
            <a:custGeom>
              <a:avLst/>
              <a:gdLst/>
              <a:ahLst/>
              <a:cxnLst>
                <a:cxn ang="0">
                  <a:pos x="74" y="112"/>
                </a:cxn>
                <a:cxn ang="0">
                  <a:pos x="90" y="87"/>
                </a:cxn>
                <a:cxn ang="0">
                  <a:pos x="99" y="87"/>
                </a:cxn>
                <a:cxn ang="0">
                  <a:pos x="106" y="96"/>
                </a:cxn>
                <a:cxn ang="0">
                  <a:pos x="115" y="87"/>
                </a:cxn>
                <a:cxn ang="0">
                  <a:pos x="131" y="63"/>
                </a:cxn>
                <a:cxn ang="0">
                  <a:pos x="139" y="40"/>
                </a:cxn>
                <a:cxn ang="0">
                  <a:pos x="147" y="22"/>
                </a:cxn>
                <a:cxn ang="0">
                  <a:pos x="147" y="15"/>
                </a:cxn>
                <a:cxn ang="0">
                  <a:pos x="147" y="7"/>
                </a:cxn>
                <a:cxn ang="0">
                  <a:pos x="139" y="0"/>
                </a:cxn>
                <a:cxn ang="0">
                  <a:pos x="131" y="0"/>
                </a:cxn>
                <a:cxn ang="0">
                  <a:pos x="124" y="7"/>
                </a:cxn>
                <a:cxn ang="0">
                  <a:pos x="99" y="7"/>
                </a:cxn>
                <a:cxn ang="0">
                  <a:pos x="84" y="15"/>
                </a:cxn>
                <a:cxn ang="0">
                  <a:pos x="65" y="7"/>
                </a:cxn>
                <a:cxn ang="0">
                  <a:pos x="59" y="7"/>
                </a:cxn>
                <a:cxn ang="0">
                  <a:pos x="34" y="0"/>
                </a:cxn>
                <a:cxn ang="0">
                  <a:pos x="25" y="0"/>
                </a:cxn>
                <a:cxn ang="0">
                  <a:pos x="9" y="15"/>
                </a:cxn>
                <a:cxn ang="0">
                  <a:pos x="9" y="22"/>
                </a:cxn>
                <a:cxn ang="0">
                  <a:pos x="9" y="40"/>
                </a:cxn>
                <a:cxn ang="0">
                  <a:pos x="0" y="72"/>
                </a:cxn>
                <a:cxn ang="0">
                  <a:pos x="0" y="96"/>
                </a:cxn>
                <a:cxn ang="0">
                  <a:pos x="25" y="96"/>
                </a:cxn>
                <a:cxn ang="0">
                  <a:pos x="25" y="105"/>
                </a:cxn>
                <a:cxn ang="0">
                  <a:pos x="34" y="121"/>
                </a:cxn>
                <a:cxn ang="0">
                  <a:pos x="42" y="121"/>
                </a:cxn>
                <a:cxn ang="0">
                  <a:pos x="74" y="121"/>
                </a:cxn>
                <a:cxn ang="0">
                  <a:pos x="74" y="112"/>
                </a:cxn>
              </a:cxnLst>
              <a:rect l="0" t="0" r="r" b="b"/>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6" name="Freeform 38"/>
            <p:cNvSpPr>
              <a:spLocks/>
            </p:cNvSpPr>
            <p:nvPr/>
          </p:nvSpPr>
          <p:spPr bwMode="auto">
            <a:xfrm>
              <a:off x="2746" y="2381"/>
              <a:ext cx="192" cy="122"/>
            </a:xfrm>
            <a:custGeom>
              <a:avLst/>
              <a:gdLst/>
              <a:ahLst/>
              <a:cxnLst>
                <a:cxn ang="0">
                  <a:pos x="170" y="130"/>
                </a:cxn>
                <a:cxn ang="0">
                  <a:pos x="170" y="120"/>
                </a:cxn>
                <a:cxn ang="0">
                  <a:pos x="195" y="89"/>
                </a:cxn>
                <a:cxn ang="0">
                  <a:pos x="202" y="40"/>
                </a:cxn>
                <a:cxn ang="0">
                  <a:pos x="187" y="24"/>
                </a:cxn>
                <a:cxn ang="0">
                  <a:pos x="187" y="8"/>
                </a:cxn>
                <a:cxn ang="0">
                  <a:pos x="178" y="0"/>
                </a:cxn>
                <a:cxn ang="0">
                  <a:pos x="146" y="0"/>
                </a:cxn>
                <a:cxn ang="0">
                  <a:pos x="65" y="55"/>
                </a:cxn>
                <a:cxn ang="0">
                  <a:pos x="49" y="55"/>
                </a:cxn>
                <a:cxn ang="0">
                  <a:pos x="49" y="96"/>
                </a:cxn>
                <a:cxn ang="0">
                  <a:pos x="40" y="105"/>
                </a:cxn>
                <a:cxn ang="0">
                  <a:pos x="0" y="112"/>
                </a:cxn>
                <a:cxn ang="0">
                  <a:pos x="0" y="130"/>
                </a:cxn>
                <a:cxn ang="0">
                  <a:pos x="16" y="145"/>
                </a:cxn>
                <a:cxn ang="0">
                  <a:pos x="25" y="145"/>
                </a:cxn>
                <a:cxn ang="0">
                  <a:pos x="25" y="152"/>
                </a:cxn>
                <a:cxn ang="0">
                  <a:pos x="25" y="145"/>
                </a:cxn>
                <a:cxn ang="0">
                  <a:pos x="31" y="145"/>
                </a:cxn>
                <a:cxn ang="0">
                  <a:pos x="40" y="152"/>
                </a:cxn>
                <a:cxn ang="0">
                  <a:pos x="40" y="145"/>
                </a:cxn>
                <a:cxn ang="0">
                  <a:pos x="56" y="130"/>
                </a:cxn>
                <a:cxn ang="0">
                  <a:pos x="65" y="130"/>
                </a:cxn>
                <a:cxn ang="0">
                  <a:pos x="90" y="137"/>
                </a:cxn>
                <a:cxn ang="0">
                  <a:pos x="96" y="137"/>
                </a:cxn>
                <a:cxn ang="0">
                  <a:pos x="115" y="145"/>
                </a:cxn>
                <a:cxn ang="0">
                  <a:pos x="130" y="137"/>
                </a:cxn>
                <a:cxn ang="0">
                  <a:pos x="155" y="137"/>
                </a:cxn>
                <a:cxn ang="0">
                  <a:pos x="162" y="130"/>
                </a:cxn>
                <a:cxn ang="0">
                  <a:pos x="170" y="130"/>
                </a:cxn>
              </a:cxnLst>
              <a:rect l="0" t="0" r="r" b="b"/>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7" name="Freeform 39"/>
            <p:cNvSpPr>
              <a:spLocks/>
            </p:cNvSpPr>
            <p:nvPr/>
          </p:nvSpPr>
          <p:spPr bwMode="auto">
            <a:xfrm>
              <a:off x="3006" y="2388"/>
              <a:ext cx="201" cy="200"/>
            </a:xfrm>
            <a:custGeom>
              <a:avLst/>
              <a:gdLst/>
              <a:ahLst/>
              <a:cxnLst>
                <a:cxn ang="0">
                  <a:pos x="7" y="154"/>
                </a:cxn>
                <a:cxn ang="0">
                  <a:pos x="23" y="169"/>
                </a:cxn>
                <a:cxn ang="0">
                  <a:pos x="23" y="185"/>
                </a:cxn>
                <a:cxn ang="0">
                  <a:pos x="41" y="194"/>
                </a:cxn>
                <a:cxn ang="0">
                  <a:pos x="73" y="234"/>
                </a:cxn>
                <a:cxn ang="0">
                  <a:pos x="81" y="243"/>
                </a:cxn>
                <a:cxn ang="0">
                  <a:pos x="106" y="243"/>
                </a:cxn>
                <a:cxn ang="0">
                  <a:pos x="113" y="250"/>
                </a:cxn>
                <a:cxn ang="0">
                  <a:pos x="128" y="250"/>
                </a:cxn>
                <a:cxn ang="0">
                  <a:pos x="153" y="243"/>
                </a:cxn>
                <a:cxn ang="0">
                  <a:pos x="162" y="243"/>
                </a:cxn>
                <a:cxn ang="0">
                  <a:pos x="178" y="243"/>
                </a:cxn>
                <a:cxn ang="0">
                  <a:pos x="178" y="227"/>
                </a:cxn>
                <a:cxn ang="0">
                  <a:pos x="170" y="227"/>
                </a:cxn>
                <a:cxn ang="0">
                  <a:pos x="153" y="203"/>
                </a:cxn>
                <a:cxn ang="0">
                  <a:pos x="146" y="194"/>
                </a:cxn>
                <a:cxn ang="0">
                  <a:pos x="153" y="185"/>
                </a:cxn>
                <a:cxn ang="0">
                  <a:pos x="162" y="162"/>
                </a:cxn>
                <a:cxn ang="0">
                  <a:pos x="187" y="129"/>
                </a:cxn>
                <a:cxn ang="0">
                  <a:pos x="193" y="81"/>
                </a:cxn>
                <a:cxn ang="0">
                  <a:pos x="212" y="72"/>
                </a:cxn>
                <a:cxn ang="0">
                  <a:pos x="212" y="64"/>
                </a:cxn>
                <a:cxn ang="0">
                  <a:pos x="203" y="57"/>
                </a:cxn>
                <a:cxn ang="0">
                  <a:pos x="193" y="7"/>
                </a:cxn>
                <a:cxn ang="0">
                  <a:pos x="178" y="0"/>
                </a:cxn>
                <a:cxn ang="0">
                  <a:pos x="153" y="16"/>
                </a:cxn>
                <a:cxn ang="0">
                  <a:pos x="146" y="7"/>
                </a:cxn>
                <a:cxn ang="0">
                  <a:pos x="41" y="7"/>
                </a:cxn>
                <a:cxn ang="0">
                  <a:pos x="41" y="32"/>
                </a:cxn>
                <a:cxn ang="0">
                  <a:pos x="31" y="41"/>
                </a:cxn>
                <a:cxn ang="0">
                  <a:pos x="23" y="47"/>
                </a:cxn>
                <a:cxn ang="0">
                  <a:pos x="23" y="88"/>
                </a:cxn>
                <a:cxn ang="0">
                  <a:pos x="23" y="97"/>
                </a:cxn>
                <a:cxn ang="0">
                  <a:pos x="16" y="97"/>
                </a:cxn>
                <a:cxn ang="0">
                  <a:pos x="0" y="129"/>
                </a:cxn>
                <a:cxn ang="0">
                  <a:pos x="16" y="154"/>
                </a:cxn>
                <a:cxn ang="0">
                  <a:pos x="7" y="154"/>
                </a:cxn>
              </a:cxnLst>
              <a:rect l="0" t="0" r="r" b="b"/>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8" name="Freeform 40"/>
            <p:cNvSpPr>
              <a:spLocks/>
            </p:cNvSpPr>
            <p:nvPr/>
          </p:nvSpPr>
          <p:spPr bwMode="auto">
            <a:xfrm>
              <a:off x="2914" y="2510"/>
              <a:ext cx="162" cy="85"/>
            </a:xfrm>
            <a:custGeom>
              <a:avLst/>
              <a:gdLst/>
              <a:ahLst/>
              <a:cxnLst>
                <a:cxn ang="0">
                  <a:pos x="105" y="0"/>
                </a:cxn>
                <a:cxn ang="0">
                  <a:pos x="121" y="15"/>
                </a:cxn>
                <a:cxn ang="0">
                  <a:pos x="121" y="31"/>
                </a:cxn>
                <a:cxn ang="0">
                  <a:pos x="139" y="40"/>
                </a:cxn>
                <a:cxn ang="0">
                  <a:pos x="171" y="80"/>
                </a:cxn>
                <a:cxn ang="0">
                  <a:pos x="114" y="80"/>
                </a:cxn>
                <a:cxn ang="0">
                  <a:pos x="105" y="89"/>
                </a:cxn>
                <a:cxn ang="0">
                  <a:pos x="80" y="89"/>
                </a:cxn>
                <a:cxn ang="0">
                  <a:pos x="74" y="80"/>
                </a:cxn>
                <a:cxn ang="0">
                  <a:pos x="65" y="80"/>
                </a:cxn>
                <a:cxn ang="0">
                  <a:pos x="57" y="96"/>
                </a:cxn>
                <a:cxn ang="0">
                  <a:pos x="34" y="105"/>
                </a:cxn>
                <a:cxn ang="0">
                  <a:pos x="24" y="105"/>
                </a:cxn>
                <a:cxn ang="0">
                  <a:pos x="9" y="80"/>
                </a:cxn>
                <a:cxn ang="0">
                  <a:pos x="0" y="73"/>
                </a:cxn>
                <a:cxn ang="0">
                  <a:pos x="17" y="49"/>
                </a:cxn>
                <a:cxn ang="0">
                  <a:pos x="57" y="40"/>
                </a:cxn>
                <a:cxn ang="0">
                  <a:pos x="65" y="31"/>
                </a:cxn>
                <a:cxn ang="0">
                  <a:pos x="57" y="31"/>
                </a:cxn>
                <a:cxn ang="0">
                  <a:pos x="80" y="24"/>
                </a:cxn>
                <a:cxn ang="0">
                  <a:pos x="98" y="8"/>
                </a:cxn>
                <a:cxn ang="0">
                  <a:pos x="105" y="0"/>
                </a:cxn>
              </a:cxnLst>
              <a:rect l="0" t="0" r="r" b="b"/>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9" name="Freeform 41"/>
            <p:cNvSpPr>
              <a:spLocks/>
            </p:cNvSpPr>
            <p:nvPr/>
          </p:nvSpPr>
          <p:spPr bwMode="auto">
            <a:xfrm>
              <a:off x="3151" y="2581"/>
              <a:ext cx="101" cy="91"/>
            </a:xfrm>
            <a:custGeom>
              <a:avLst/>
              <a:gdLst/>
              <a:ahLst/>
              <a:cxnLst>
                <a:cxn ang="0">
                  <a:pos x="106" y="7"/>
                </a:cxn>
                <a:cxn ang="0">
                  <a:pos x="90" y="0"/>
                </a:cxn>
                <a:cxn ang="0">
                  <a:pos x="65" y="7"/>
                </a:cxn>
                <a:cxn ang="0">
                  <a:pos x="25" y="0"/>
                </a:cxn>
                <a:cxn ang="0">
                  <a:pos x="9" y="0"/>
                </a:cxn>
                <a:cxn ang="0">
                  <a:pos x="0" y="0"/>
                </a:cxn>
                <a:cxn ang="0">
                  <a:pos x="9" y="7"/>
                </a:cxn>
                <a:cxn ang="0">
                  <a:pos x="17" y="31"/>
                </a:cxn>
                <a:cxn ang="0">
                  <a:pos x="0" y="56"/>
                </a:cxn>
                <a:cxn ang="0">
                  <a:pos x="0" y="65"/>
                </a:cxn>
                <a:cxn ang="0">
                  <a:pos x="9" y="65"/>
                </a:cxn>
                <a:cxn ang="0">
                  <a:pos x="50" y="88"/>
                </a:cxn>
                <a:cxn ang="0">
                  <a:pos x="50" y="105"/>
                </a:cxn>
                <a:cxn ang="0">
                  <a:pos x="74" y="113"/>
                </a:cxn>
                <a:cxn ang="0">
                  <a:pos x="82" y="88"/>
                </a:cxn>
                <a:cxn ang="0">
                  <a:pos x="90" y="88"/>
                </a:cxn>
                <a:cxn ang="0">
                  <a:pos x="99" y="72"/>
                </a:cxn>
                <a:cxn ang="0">
                  <a:pos x="90" y="65"/>
                </a:cxn>
                <a:cxn ang="0">
                  <a:pos x="90" y="25"/>
                </a:cxn>
                <a:cxn ang="0">
                  <a:pos x="106" y="7"/>
                </a:cxn>
              </a:cxnLst>
              <a:rect l="0" t="0" r="r" b="b"/>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0" name="Freeform 42"/>
            <p:cNvSpPr>
              <a:spLocks/>
            </p:cNvSpPr>
            <p:nvPr/>
          </p:nvSpPr>
          <p:spPr bwMode="auto">
            <a:xfrm>
              <a:off x="3098" y="2581"/>
              <a:ext cx="70" cy="58"/>
            </a:xfrm>
            <a:custGeom>
              <a:avLst/>
              <a:gdLst/>
              <a:ahLst/>
              <a:cxnLst>
                <a:cxn ang="0">
                  <a:pos x="56" y="0"/>
                </a:cxn>
                <a:cxn ang="0">
                  <a:pos x="65" y="7"/>
                </a:cxn>
                <a:cxn ang="0">
                  <a:pos x="73" y="31"/>
                </a:cxn>
                <a:cxn ang="0">
                  <a:pos x="56" y="56"/>
                </a:cxn>
                <a:cxn ang="0">
                  <a:pos x="56" y="65"/>
                </a:cxn>
                <a:cxn ang="0">
                  <a:pos x="31" y="65"/>
                </a:cxn>
                <a:cxn ang="0">
                  <a:pos x="16" y="65"/>
                </a:cxn>
                <a:cxn ang="0">
                  <a:pos x="0" y="72"/>
                </a:cxn>
                <a:cxn ang="0">
                  <a:pos x="9" y="48"/>
                </a:cxn>
                <a:cxn ang="0">
                  <a:pos x="16" y="40"/>
                </a:cxn>
                <a:cxn ang="0">
                  <a:pos x="25" y="25"/>
                </a:cxn>
                <a:cxn ang="0">
                  <a:pos x="16" y="25"/>
                </a:cxn>
                <a:cxn ang="0">
                  <a:pos x="16" y="7"/>
                </a:cxn>
                <a:cxn ang="0">
                  <a:pos x="31" y="7"/>
                </a:cxn>
                <a:cxn ang="0">
                  <a:pos x="56" y="0"/>
                </a:cxn>
              </a:cxnLst>
              <a:rect l="0" t="0" r="r" b="b"/>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1" name="Freeform 43"/>
            <p:cNvSpPr>
              <a:spLocks/>
            </p:cNvSpPr>
            <p:nvPr/>
          </p:nvSpPr>
          <p:spPr bwMode="auto">
            <a:xfrm>
              <a:off x="3098" y="2633"/>
              <a:ext cx="131" cy="110"/>
            </a:xfrm>
            <a:custGeom>
              <a:avLst/>
              <a:gdLst/>
              <a:ahLst/>
              <a:cxnLst>
                <a:cxn ang="0">
                  <a:pos x="49" y="113"/>
                </a:cxn>
                <a:cxn ang="0">
                  <a:pos x="25" y="97"/>
                </a:cxn>
                <a:cxn ang="0">
                  <a:pos x="16" y="97"/>
                </a:cxn>
                <a:cxn ang="0">
                  <a:pos x="0" y="72"/>
                </a:cxn>
                <a:cxn ang="0">
                  <a:pos x="0" y="48"/>
                </a:cxn>
                <a:cxn ang="0">
                  <a:pos x="16" y="32"/>
                </a:cxn>
                <a:cxn ang="0">
                  <a:pos x="16" y="23"/>
                </a:cxn>
                <a:cxn ang="0">
                  <a:pos x="16" y="16"/>
                </a:cxn>
                <a:cxn ang="0">
                  <a:pos x="16" y="0"/>
                </a:cxn>
                <a:cxn ang="0">
                  <a:pos x="31" y="0"/>
                </a:cxn>
                <a:cxn ang="0">
                  <a:pos x="56" y="0"/>
                </a:cxn>
                <a:cxn ang="0">
                  <a:pos x="65" y="0"/>
                </a:cxn>
                <a:cxn ang="0">
                  <a:pos x="106" y="23"/>
                </a:cxn>
                <a:cxn ang="0">
                  <a:pos x="106" y="40"/>
                </a:cxn>
                <a:cxn ang="0">
                  <a:pos x="130" y="48"/>
                </a:cxn>
                <a:cxn ang="0">
                  <a:pos x="121" y="63"/>
                </a:cxn>
                <a:cxn ang="0">
                  <a:pos x="130" y="80"/>
                </a:cxn>
                <a:cxn ang="0">
                  <a:pos x="130" y="103"/>
                </a:cxn>
                <a:cxn ang="0">
                  <a:pos x="130" y="113"/>
                </a:cxn>
                <a:cxn ang="0">
                  <a:pos x="138" y="122"/>
                </a:cxn>
                <a:cxn ang="0">
                  <a:pos x="121" y="137"/>
                </a:cxn>
                <a:cxn ang="0">
                  <a:pos x="90" y="137"/>
                </a:cxn>
                <a:cxn ang="0">
                  <a:pos x="73" y="137"/>
                </a:cxn>
                <a:cxn ang="0">
                  <a:pos x="65" y="113"/>
                </a:cxn>
                <a:cxn ang="0">
                  <a:pos x="56" y="113"/>
                </a:cxn>
                <a:cxn ang="0">
                  <a:pos x="49" y="113"/>
                </a:cxn>
              </a:cxnLst>
              <a:rect l="0" t="0" r="r" b="b"/>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2" name="Freeform 44"/>
            <p:cNvSpPr>
              <a:spLocks/>
            </p:cNvSpPr>
            <p:nvPr/>
          </p:nvSpPr>
          <p:spPr bwMode="auto">
            <a:xfrm>
              <a:off x="2893" y="2574"/>
              <a:ext cx="229" cy="189"/>
            </a:xfrm>
            <a:custGeom>
              <a:avLst/>
              <a:gdLst/>
              <a:ahLst/>
              <a:cxnLst>
                <a:cxn ang="0">
                  <a:pos x="194" y="0"/>
                </a:cxn>
                <a:cxn ang="0">
                  <a:pos x="137" y="0"/>
                </a:cxn>
                <a:cxn ang="0">
                  <a:pos x="128" y="9"/>
                </a:cxn>
                <a:cxn ang="0">
                  <a:pos x="103" y="9"/>
                </a:cxn>
                <a:cxn ang="0">
                  <a:pos x="97" y="0"/>
                </a:cxn>
                <a:cxn ang="0">
                  <a:pos x="88" y="0"/>
                </a:cxn>
                <a:cxn ang="0">
                  <a:pos x="80" y="16"/>
                </a:cxn>
                <a:cxn ang="0">
                  <a:pos x="63" y="74"/>
                </a:cxn>
                <a:cxn ang="0">
                  <a:pos x="47" y="90"/>
                </a:cxn>
                <a:cxn ang="0">
                  <a:pos x="40" y="114"/>
                </a:cxn>
                <a:cxn ang="0">
                  <a:pos x="23" y="122"/>
                </a:cxn>
                <a:cxn ang="0">
                  <a:pos x="7" y="122"/>
                </a:cxn>
                <a:cxn ang="0">
                  <a:pos x="0" y="137"/>
                </a:cxn>
                <a:cxn ang="0">
                  <a:pos x="0" y="146"/>
                </a:cxn>
                <a:cxn ang="0">
                  <a:pos x="15" y="137"/>
                </a:cxn>
                <a:cxn ang="0">
                  <a:pos x="47" y="137"/>
                </a:cxn>
                <a:cxn ang="0">
                  <a:pos x="57" y="137"/>
                </a:cxn>
                <a:cxn ang="0">
                  <a:pos x="57" y="154"/>
                </a:cxn>
                <a:cxn ang="0">
                  <a:pos x="72" y="171"/>
                </a:cxn>
                <a:cxn ang="0">
                  <a:pos x="88" y="162"/>
                </a:cxn>
                <a:cxn ang="0">
                  <a:pos x="88" y="154"/>
                </a:cxn>
                <a:cxn ang="0">
                  <a:pos x="103" y="154"/>
                </a:cxn>
                <a:cxn ang="0">
                  <a:pos x="121" y="162"/>
                </a:cxn>
                <a:cxn ang="0">
                  <a:pos x="121" y="187"/>
                </a:cxn>
                <a:cxn ang="0">
                  <a:pos x="128" y="196"/>
                </a:cxn>
                <a:cxn ang="0">
                  <a:pos x="121" y="202"/>
                </a:cxn>
                <a:cxn ang="0">
                  <a:pos x="121" y="211"/>
                </a:cxn>
                <a:cxn ang="0">
                  <a:pos x="144" y="202"/>
                </a:cxn>
                <a:cxn ang="0">
                  <a:pos x="177" y="219"/>
                </a:cxn>
                <a:cxn ang="0">
                  <a:pos x="186" y="211"/>
                </a:cxn>
                <a:cxn ang="0">
                  <a:pos x="209" y="227"/>
                </a:cxn>
                <a:cxn ang="0">
                  <a:pos x="218" y="236"/>
                </a:cxn>
                <a:cxn ang="0">
                  <a:pos x="218" y="219"/>
                </a:cxn>
                <a:cxn ang="0">
                  <a:pos x="209" y="219"/>
                </a:cxn>
                <a:cxn ang="0">
                  <a:pos x="209" y="211"/>
                </a:cxn>
                <a:cxn ang="0">
                  <a:pos x="209" y="177"/>
                </a:cxn>
                <a:cxn ang="0">
                  <a:pos x="209" y="171"/>
                </a:cxn>
                <a:cxn ang="0">
                  <a:pos x="234" y="171"/>
                </a:cxn>
                <a:cxn ang="0">
                  <a:pos x="218" y="146"/>
                </a:cxn>
                <a:cxn ang="0">
                  <a:pos x="218" y="122"/>
                </a:cxn>
                <a:cxn ang="0">
                  <a:pos x="218" y="106"/>
                </a:cxn>
                <a:cxn ang="0">
                  <a:pos x="218" y="97"/>
                </a:cxn>
                <a:cxn ang="0">
                  <a:pos x="209" y="97"/>
                </a:cxn>
                <a:cxn ang="0">
                  <a:pos x="218" y="81"/>
                </a:cxn>
                <a:cxn ang="0">
                  <a:pos x="227" y="57"/>
                </a:cxn>
                <a:cxn ang="0">
                  <a:pos x="234" y="49"/>
                </a:cxn>
                <a:cxn ang="0">
                  <a:pos x="243" y="34"/>
                </a:cxn>
                <a:cxn ang="0">
                  <a:pos x="234" y="34"/>
                </a:cxn>
                <a:cxn ang="0">
                  <a:pos x="234" y="16"/>
                </a:cxn>
                <a:cxn ang="0">
                  <a:pos x="227" y="9"/>
                </a:cxn>
                <a:cxn ang="0">
                  <a:pos x="202" y="9"/>
                </a:cxn>
                <a:cxn ang="0">
                  <a:pos x="194" y="0"/>
                </a:cxn>
              </a:cxnLst>
              <a:rect l="0" t="0" r="r" b="b"/>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3" name="Freeform 45"/>
            <p:cNvSpPr>
              <a:spLocks/>
            </p:cNvSpPr>
            <p:nvPr/>
          </p:nvSpPr>
          <p:spPr bwMode="auto">
            <a:xfrm>
              <a:off x="3006" y="2711"/>
              <a:ext cx="145" cy="97"/>
            </a:xfrm>
            <a:custGeom>
              <a:avLst/>
              <a:gdLst/>
              <a:ahLst/>
              <a:cxnLst>
                <a:cxn ang="0">
                  <a:pos x="23" y="31"/>
                </a:cxn>
                <a:cxn ang="0">
                  <a:pos x="56" y="48"/>
                </a:cxn>
                <a:cxn ang="0">
                  <a:pos x="65" y="40"/>
                </a:cxn>
                <a:cxn ang="0">
                  <a:pos x="88" y="56"/>
                </a:cxn>
                <a:cxn ang="0">
                  <a:pos x="97" y="65"/>
                </a:cxn>
                <a:cxn ang="0">
                  <a:pos x="97" y="48"/>
                </a:cxn>
                <a:cxn ang="0">
                  <a:pos x="88" y="48"/>
                </a:cxn>
                <a:cxn ang="0">
                  <a:pos x="88" y="40"/>
                </a:cxn>
                <a:cxn ang="0">
                  <a:pos x="88" y="6"/>
                </a:cxn>
                <a:cxn ang="0">
                  <a:pos x="88" y="0"/>
                </a:cxn>
                <a:cxn ang="0">
                  <a:pos x="113" y="0"/>
                </a:cxn>
                <a:cxn ang="0">
                  <a:pos x="122" y="0"/>
                </a:cxn>
                <a:cxn ang="0">
                  <a:pos x="146" y="16"/>
                </a:cxn>
                <a:cxn ang="0">
                  <a:pos x="153" y="31"/>
                </a:cxn>
                <a:cxn ang="0">
                  <a:pos x="146" y="40"/>
                </a:cxn>
                <a:cxn ang="0">
                  <a:pos x="146" y="48"/>
                </a:cxn>
                <a:cxn ang="0">
                  <a:pos x="138" y="65"/>
                </a:cxn>
                <a:cxn ang="0">
                  <a:pos x="146" y="72"/>
                </a:cxn>
                <a:cxn ang="0">
                  <a:pos x="106" y="88"/>
                </a:cxn>
                <a:cxn ang="0">
                  <a:pos x="106" y="97"/>
                </a:cxn>
                <a:cxn ang="0">
                  <a:pos x="88" y="97"/>
                </a:cxn>
                <a:cxn ang="0">
                  <a:pos x="88" y="105"/>
                </a:cxn>
                <a:cxn ang="0">
                  <a:pos x="65" y="121"/>
                </a:cxn>
                <a:cxn ang="0">
                  <a:pos x="41" y="121"/>
                </a:cxn>
                <a:cxn ang="0">
                  <a:pos x="23" y="112"/>
                </a:cxn>
                <a:cxn ang="0">
                  <a:pos x="16" y="121"/>
                </a:cxn>
                <a:cxn ang="0">
                  <a:pos x="0" y="105"/>
                </a:cxn>
                <a:cxn ang="0">
                  <a:pos x="0" y="65"/>
                </a:cxn>
                <a:cxn ang="0">
                  <a:pos x="31" y="56"/>
                </a:cxn>
                <a:cxn ang="0">
                  <a:pos x="23" y="31"/>
                </a:cxn>
              </a:cxnLst>
              <a:rect l="0" t="0" r="r" b="b"/>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4" name="Freeform 46"/>
            <p:cNvSpPr>
              <a:spLocks/>
            </p:cNvSpPr>
            <p:nvPr/>
          </p:nvSpPr>
          <p:spPr bwMode="auto">
            <a:xfrm>
              <a:off x="3136" y="2723"/>
              <a:ext cx="39" cy="78"/>
            </a:xfrm>
            <a:custGeom>
              <a:avLst/>
              <a:gdLst/>
              <a:ahLst/>
              <a:cxnLst>
                <a:cxn ang="0">
                  <a:pos x="8" y="56"/>
                </a:cxn>
                <a:cxn ang="0">
                  <a:pos x="0" y="49"/>
                </a:cxn>
                <a:cxn ang="0">
                  <a:pos x="8" y="32"/>
                </a:cxn>
                <a:cxn ang="0">
                  <a:pos x="8" y="24"/>
                </a:cxn>
                <a:cxn ang="0">
                  <a:pos x="15" y="15"/>
                </a:cxn>
                <a:cxn ang="0">
                  <a:pos x="8" y="0"/>
                </a:cxn>
                <a:cxn ang="0">
                  <a:pos x="15" y="0"/>
                </a:cxn>
                <a:cxn ang="0">
                  <a:pos x="24" y="0"/>
                </a:cxn>
                <a:cxn ang="0">
                  <a:pos x="32" y="24"/>
                </a:cxn>
                <a:cxn ang="0">
                  <a:pos x="24" y="32"/>
                </a:cxn>
                <a:cxn ang="0">
                  <a:pos x="32" y="49"/>
                </a:cxn>
                <a:cxn ang="0">
                  <a:pos x="40" y="64"/>
                </a:cxn>
                <a:cxn ang="0">
                  <a:pos x="40" y="81"/>
                </a:cxn>
                <a:cxn ang="0">
                  <a:pos x="32" y="96"/>
                </a:cxn>
                <a:cxn ang="0">
                  <a:pos x="24" y="81"/>
                </a:cxn>
                <a:cxn ang="0">
                  <a:pos x="24" y="64"/>
                </a:cxn>
                <a:cxn ang="0">
                  <a:pos x="15" y="64"/>
                </a:cxn>
                <a:cxn ang="0">
                  <a:pos x="8" y="56"/>
                </a:cxn>
              </a:cxnLst>
              <a:rect l="0" t="0" r="r" b="b"/>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5" name="Freeform 47"/>
            <p:cNvSpPr>
              <a:spLocks/>
            </p:cNvSpPr>
            <p:nvPr/>
          </p:nvSpPr>
          <p:spPr bwMode="auto">
            <a:xfrm>
              <a:off x="2899" y="2477"/>
              <a:ext cx="32" cy="21"/>
            </a:xfrm>
            <a:custGeom>
              <a:avLst/>
              <a:gdLst/>
              <a:ahLst/>
              <a:cxnLst>
                <a:cxn ang="0">
                  <a:pos x="0" y="10"/>
                </a:cxn>
                <a:cxn ang="0">
                  <a:pos x="16" y="25"/>
                </a:cxn>
                <a:cxn ang="0">
                  <a:pos x="25" y="17"/>
                </a:cxn>
                <a:cxn ang="0">
                  <a:pos x="33" y="17"/>
                </a:cxn>
                <a:cxn ang="0">
                  <a:pos x="16" y="10"/>
                </a:cxn>
                <a:cxn ang="0">
                  <a:pos x="8" y="0"/>
                </a:cxn>
                <a:cxn ang="0">
                  <a:pos x="0" y="10"/>
                </a:cxn>
              </a:cxnLst>
              <a:rect l="0" t="0" r="r" b="b"/>
              <a:pathLst>
                <a:path w="34" h="26">
                  <a:moveTo>
                    <a:pt x="0" y="10"/>
                  </a:moveTo>
                  <a:lnTo>
                    <a:pt x="16" y="25"/>
                  </a:lnTo>
                  <a:lnTo>
                    <a:pt x="25" y="17"/>
                  </a:lnTo>
                  <a:lnTo>
                    <a:pt x="33" y="17"/>
                  </a:lnTo>
                  <a:lnTo>
                    <a:pt x="16" y="10"/>
                  </a:lnTo>
                  <a:lnTo>
                    <a:pt x="8" y="0"/>
                  </a:lnTo>
                  <a:lnTo>
                    <a:pt x="0" y="1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6" name="Freeform 48"/>
            <p:cNvSpPr>
              <a:spLocks/>
            </p:cNvSpPr>
            <p:nvPr/>
          </p:nvSpPr>
          <p:spPr bwMode="auto">
            <a:xfrm>
              <a:off x="2899" y="2477"/>
              <a:ext cx="32" cy="21"/>
            </a:xfrm>
            <a:custGeom>
              <a:avLst/>
              <a:gdLst/>
              <a:ahLst/>
              <a:cxnLst>
                <a:cxn ang="0">
                  <a:pos x="0" y="10"/>
                </a:cxn>
                <a:cxn ang="0">
                  <a:pos x="16" y="25"/>
                </a:cxn>
                <a:cxn ang="0">
                  <a:pos x="25" y="17"/>
                </a:cxn>
                <a:cxn ang="0">
                  <a:pos x="33" y="17"/>
                </a:cxn>
                <a:cxn ang="0">
                  <a:pos x="16" y="10"/>
                </a:cxn>
                <a:cxn ang="0">
                  <a:pos x="8" y="0"/>
                </a:cxn>
                <a:cxn ang="0">
                  <a:pos x="0" y="10"/>
                </a:cxn>
              </a:cxnLst>
              <a:rect l="0" t="0" r="r" b="b"/>
              <a:pathLst>
                <a:path w="34" h="26">
                  <a:moveTo>
                    <a:pt x="0" y="10"/>
                  </a:moveTo>
                  <a:lnTo>
                    <a:pt x="16" y="25"/>
                  </a:lnTo>
                  <a:lnTo>
                    <a:pt x="25" y="17"/>
                  </a:lnTo>
                  <a:lnTo>
                    <a:pt x="33" y="17"/>
                  </a:lnTo>
                  <a:lnTo>
                    <a:pt x="16" y="10"/>
                  </a:lnTo>
                  <a:lnTo>
                    <a:pt x="8" y="0"/>
                  </a:lnTo>
                  <a:lnTo>
                    <a:pt x="0" y="1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7" name="Line 49"/>
            <p:cNvSpPr>
              <a:spLocks noChangeShapeType="1"/>
            </p:cNvSpPr>
            <p:nvPr/>
          </p:nvSpPr>
          <p:spPr bwMode="auto">
            <a:xfrm>
              <a:off x="841" y="2406"/>
              <a:ext cx="7" cy="0"/>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38" name="Line 50"/>
            <p:cNvSpPr>
              <a:spLocks noChangeShapeType="1"/>
            </p:cNvSpPr>
            <p:nvPr/>
          </p:nvSpPr>
          <p:spPr bwMode="auto">
            <a:xfrm>
              <a:off x="3059" y="2200"/>
              <a:ext cx="0" cy="6"/>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39" name="Line 51"/>
            <p:cNvSpPr>
              <a:spLocks noChangeShapeType="1"/>
            </p:cNvSpPr>
            <p:nvPr/>
          </p:nvSpPr>
          <p:spPr bwMode="auto">
            <a:xfrm flipV="1">
              <a:off x="1827" y="2238"/>
              <a:ext cx="8" cy="7"/>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40" name="Freeform 52"/>
            <p:cNvSpPr>
              <a:spLocks/>
            </p:cNvSpPr>
            <p:nvPr/>
          </p:nvSpPr>
          <p:spPr bwMode="auto">
            <a:xfrm>
              <a:off x="3075" y="2077"/>
              <a:ext cx="170" cy="91"/>
            </a:xfrm>
            <a:custGeom>
              <a:avLst/>
              <a:gdLst/>
              <a:ahLst/>
              <a:cxnLst>
                <a:cxn ang="0">
                  <a:pos x="114" y="41"/>
                </a:cxn>
                <a:cxn ang="0">
                  <a:pos x="105" y="41"/>
                </a:cxn>
                <a:cxn ang="0">
                  <a:pos x="89" y="32"/>
                </a:cxn>
                <a:cxn ang="0">
                  <a:pos x="130" y="8"/>
                </a:cxn>
                <a:cxn ang="0">
                  <a:pos x="145" y="0"/>
                </a:cxn>
                <a:cxn ang="0">
                  <a:pos x="154" y="8"/>
                </a:cxn>
                <a:cxn ang="0">
                  <a:pos x="130" y="16"/>
                </a:cxn>
                <a:cxn ang="0">
                  <a:pos x="139" y="23"/>
                </a:cxn>
                <a:cxn ang="0">
                  <a:pos x="120" y="41"/>
                </a:cxn>
                <a:cxn ang="0">
                  <a:pos x="114" y="41"/>
                </a:cxn>
                <a:cxn ang="0">
                  <a:pos x="120" y="41"/>
                </a:cxn>
                <a:cxn ang="0">
                  <a:pos x="179" y="88"/>
                </a:cxn>
                <a:cxn ang="0">
                  <a:pos x="179" y="97"/>
                </a:cxn>
                <a:cxn ang="0">
                  <a:pos x="179" y="105"/>
                </a:cxn>
                <a:cxn ang="0">
                  <a:pos x="154" y="113"/>
                </a:cxn>
                <a:cxn ang="0">
                  <a:pos x="120" y="113"/>
                </a:cxn>
                <a:cxn ang="0">
                  <a:pos x="97" y="97"/>
                </a:cxn>
                <a:cxn ang="0">
                  <a:pos x="73" y="97"/>
                </a:cxn>
                <a:cxn ang="0">
                  <a:pos x="49" y="113"/>
                </a:cxn>
                <a:cxn ang="0">
                  <a:pos x="33" y="113"/>
                </a:cxn>
                <a:cxn ang="0">
                  <a:pos x="15" y="113"/>
                </a:cxn>
                <a:cxn ang="0">
                  <a:pos x="8" y="97"/>
                </a:cxn>
                <a:cxn ang="0">
                  <a:pos x="0" y="88"/>
                </a:cxn>
                <a:cxn ang="0">
                  <a:pos x="8" y="73"/>
                </a:cxn>
                <a:cxn ang="0">
                  <a:pos x="15" y="73"/>
                </a:cxn>
                <a:cxn ang="0">
                  <a:pos x="15" y="63"/>
                </a:cxn>
                <a:cxn ang="0">
                  <a:pos x="15" y="57"/>
                </a:cxn>
                <a:cxn ang="0">
                  <a:pos x="24" y="48"/>
                </a:cxn>
                <a:cxn ang="0">
                  <a:pos x="24" y="41"/>
                </a:cxn>
                <a:cxn ang="0">
                  <a:pos x="24" y="32"/>
                </a:cxn>
                <a:cxn ang="0">
                  <a:pos x="33" y="32"/>
                </a:cxn>
                <a:cxn ang="0">
                  <a:pos x="40" y="16"/>
                </a:cxn>
                <a:cxn ang="0">
                  <a:pos x="55" y="16"/>
                </a:cxn>
                <a:cxn ang="0">
                  <a:pos x="55" y="23"/>
                </a:cxn>
                <a:cxn ang="0">
                  <a:pos x="80" y="32"/>
                </a:cxn>
                <a:cxn ang="0">
                  <a:pos x="65" y="41"/>
                </a:cxn>
                <a:cxn ang="0">
                  <a:pos x="73" y="48"/>
                </a:cxn>
                <a:cxn ang="0">
                  <a:pos x="73" y="57"/>
                </a:cxn>
                <a:cxn ang="0">
                  <a:pos x="80" y="57"/>
                </a:cxn>
                <a:cxn ang="0">
                  <a:pos x="105" y="41"/>
                </a:cxn>
                <a:cxn ang="0">
                  <a:pos x="114" y="41"/>
                </a:cxn>
              </a:cxnLst>
              <a:rect l="0" t="0" r="r" b="b"/>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41" name="Freeform 54"/>
            <p:cNvSpPr>
              <a:spLocks/>
            </p:cNvSpPr>
            <p:nvPr/>
          </p:nvSpPr>
          <p:spPr bwMode="auto">
            <a:xfrm>
              <a:off x="3995" y="1941"/>
              <a:ext cx="77" cy="78"/>
            </a:xfrm>
            <a:custGeom>
              <a:avLst/>
              <a:gdLst/>
              <a:ahLst/>
              <a:cxnLst>
                <a:cxn ang="0">
                  <a:pos x="0" y="90"/>
                </a:cxn>
                <a:cxn ang="0">
                  <a:pos x="6" y="96"/>
                </a:cxn>
                <a:cxn ang="0">
                  <a:pos x="31" y="90"/>
                </a:cxn>
                <a:cxn ang="0">
                  <a:pos x="31" y="81"/>
                </a:cxn>
                <a:cxn ang="0">
                  <a:pos x="55" y="65"/>
                </a:cxn>
                <a:cxn ang="0">
                  <a:pos x="72" y="41"/>
                </a:cxn>
                <a:cxn ang="0">
                  <a:pos x="80" y="0"/>
                </a:cxn>
                <a:cxn ang="0">
                  <a:pos x="72" y="0"/>
                </a:cxn>
                <a:cxn ang="0">
                  <a:pos x="55" y="41"/>
                </a:cxn>
                <a:cxn ang="0">
                  <a:pos x="22" y="81"/>
                </a:cxn>
                <a:cxn ang="0">
                  <a:pos x="0" y="90"/>
                </a:cxn>
              </a:cxnLst>
              <a:rect l="0" t="0" r="r" b="b"/>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42" name="Freeform 55"/>
            <p:cNvSpPr>
              <a:spLocks/>
            </p:cNvSpPr>
            <p:nvPr/>
          </p:nvSpPr>
          <p:spPr bwMode="auto">
            <a:xfrm>
              <a:off x="3995" y="1941"/>
              <a:ext cx="77" cy="78"/>
            </a:xfrm>
            <a:custGeom>
              <a:avLst/>
              <a:gdLst/>
              <a:ahLst/>
              <a:cxnLst>
                <a:cxn ang="0">
                  <a:pos x="0" y="90"/>
                </a:cxn>
                <a:cxn ang="0">
                  <a:pos x="6" y="96"/>
                </a:cxn>
                <a:cxn ang="0">
                  <a:pos x="31" y="90"/>
                </a:cxn>
                <a:cxn ang="0">
                  <a:pos x="31" y="81"/>
                </a:cxn>
                <a:cxn ang="0">
                  <a:pos x="55" y="65"/>
                </a:cxn>
                <a:cxn ang="0">
                  <a:pos x="72" y="41"/>
                </a:cxn>
                <a:cxn ang="0">
                  <a:pos x="80" y="0"/>
                </a:cxn>
                <a:cxn ang="0">
                  <a:pos x="72" y="0"/>
                </a:cxn>
                <a:cxn ang="0">
                  <a:pos x="55" y="41"/>
                </a:cxn>
                <a:cxn ang="0">
                  <a:pos x="22" y="81"/>
                </a:cxn>
                <a:cxn ang="0">
                  <a:pos x="0" y="90"/>
                </a:cxn>
              </a:cxnLst>
              <a:rect l="0" t="0" r="r" b="b"/>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43" name="Freeform 56"/>
            <p:cNvSpPr>
              <a:spLocks/>
            </p:cNvSpPr>
            <p:nvPr/>
          </p:nvSpPr>
          <p:spPr bwMode="auto">
            <a:xfrm>
              <a:off x="3106" y="1825"/>
              <a:ext cx="31" cy="40"/>
            </a:xfrm>
            <a:custGeom>
              <a:avLst/>
              <a:gdLst/>
              <a:ahLst/>
              <a:cxnLst>
                <a:cxn ang="0">
                  <a:pos x="0" y="16"/>
                </a:cxn>
                <a:cxn ang="0">
                  <a:pos x="7" y="25"/>
                </a:cxn>
                <a:cxn ang="0">
                  <a:pos x="16" y="49"/>
                </a:cxn>
                <a:cxn ang="0">
                  <a:pos x="22" y="40"/>
                </a:cxn>
                <a:cxn ang="0">
                  <a:pos x="32" y="40"/>
                </a:cxn>
                <a:cxn ang="0">
                  <a:pos x="32" y="25"/>
                </a:cxn>
                <a:cxn ang="0">
                  <a:pos x="16" y="0"/>
                </a:cxn>
                <a:cxn ang="0">
                  <a:pos x="7" y="0"/>
                </a:cxn>
                <a:cxn ang="0">
                  <a:pos x="0" y="16"/>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44" name="Freeform 57"/>
            <p:cNvSpPr>
              <a:spLocks/>
            </p:cNvSpPr>
            <p:nvPr/>
          </p:nvSpPr>
          <p:spPr bwMode="auto">
            <a:xfrm>
              <a:off x="3106" y="1825"/>
              <a:ext cx="31" cy="40"/>
            </a:xfrm>
            <a:custGeom>
              <a:avLst/>
              <a:gdLst/>
              <a:ahLst/>
              <a:cxnLst>
                <a:cxn ang="0">
                  <a:pos x="0" y="16"/>
                </a:cxn>
                <a:cxn ang="0">
                  <a:pos x="7" y="25"/>
                </a:cxn>
                <a:cxn ang="0">
                  <a:pos x="16" y="49"/>
                </a:cxn>
                <a:cxn ang="0">
                  <a:pos x="22" y="40"/>
                </a:cxn>
                <a:cxn ang="0">
                  <a:pos x="32" y="40"/>
                </a:cxn>
                <a:cxn ang="0">
                  <a:pos x="32" y="25"/>
                </a:cxn>
                <a:cxn ang="0">
                  <a:pos x="16" y="0"/>
                </a:cxn>
                <a:cxn ang="0">
                  <a:pos x="7" y="0"/>
                </a:cxn>
                <a:cxn ang="0">
                  <a:pos x="0" y="16"/>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45" name="Freeform 58"/>
            <p:cNvSpPr>
              <a:spLocks/>
            </p:cNvSpPr>
            <p:nvPr/>
          </p:nvSpPr>
          <p:spPr bwMode="auto">
            <a:xfrm>
              <a:off x="3159" y="1800"/>
              <a:ext cx="25" cy="39"/>
            </a:xfrm>
            <a:custGeom>
              <a:avLst/>
              <a:gdLst/>
              <a:ahLst/>
              <a:cxnLst>
                <a:cxn ang="0">
                  <a:pos x="0" y="32"/>
                </a:cxn>
                <a:cxn ang="0">
                  <a:pos x="16" y="41"/>
                </a:cxn>
                <a:cxn ang="0">
                  <a:pos x="16" y="48"/>
                </a:cxn>
                <a:cxn ang="0">
                  <a:pos x="25" y="48"/>
                </a:cxn>
                <a:cxn ang="0">
                  <a:pos x="16" y="23"/>
                </a:cxn>
                <a:cxn ang="0">
                  <a:pos x="16" y="7"/>
                </a:cxn>
                <a:cxn ang="0">
                  <a:pos x="8" y="7"/>
                </a:cxn>
                <a:cxn ang="0">
                  <a:pos x="0" y="0"/>
                </a:cxn>
                <a:cxn ang="0">
                  <a:pos x="8" y="7"/>
                </a:cxn>
                <a:cxn ang="0">
                  <a:pos x="8" y="17"/>
                </a:cxn>
                <a:cxn ang="0">
                  <a:pos x="0" y="17"/>
                </a:cxn>
                <a:cxn ang="0">
                  <a:pos x="0" y="32"/>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46" name="Freeform 59"/>
            <p:cNvSpPr>
              <a:spLocks/>
            </p:cNvSpPr>
            <p:nvPr/>
          </p:nvSpPr>
          <p:spPr bwMode="auto">
            <a:xfrm>
              <a:off x="3159" y="1800"/>
              <a:ext cx="25" cy="39"/>
            </a:xfrm>
            <a:custGeom>
              <a:avLst/>
              <a:gdLst/>
              <a:ahLst/>
              <a:cxnLst>
                <a:cxn ang="0">
                  <a:pos x="0" y="32"/>
                </a:cxn>
                <a:cxn ang="0">
                  <a:pos x="16" y="41"/>
                </a:cxn>
                <a:cxn ang="0">
                  <a:pos x="16" y="48"/>
                </a:cxn>
                <a:cxn ang="0">
                  <a:pos x="25" y="48"/>
                </a:cxn>
                <a:cxn ang="0">
                  <a:pos x="16" y="23"/>
                </a:cxn>
                <a:cxn ang="0">
                  <a:pos x="16" y="7"/>
                </a:cxn>
                <a:cxn ang="0">
                  <a:pos x="8" y="7"/>
                </a:cxn>
                <a:cxn ang="0">
                  <a:pos x="0" y="0"/>
                </a:cxn>
                <a:cxn ang="0">
                  <a:pos x="8" y="7"/>
                </a:cxn>
                <a:cxn ang="0">
                  <a:pos x="8" y="17"/>
                </a:cxn>
                <a:cxn ang="0">
                  <a:pos x="0" y="17"/>
                </a:cxn>
                <a:cxn ang="0">
                  <a:pos x="0" y="32"/>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47" name="Freeform 60"/>
            <p:cNvSpPr>
              <a:spLocks/>
            </p:cNvSpPr>
            <p:nvPr/>
          </p:nvSpPr>
          <p:spPr bwMode="auto">
            <a:xfrm>
              <a:off x="1682" y="2095"/>
              <a:ext cx="101" cy="67"/>
            </a:xfrm>
            <a:custGeom>
              <a:avLst/>
              <a:gdLst/>
              <a:ahLst/>
              <a:cxnLst>
                <a:cxn ang="0">
                  <a:pos x="49" y="0"/>
                </a:cxn>
                <a:cxn ang="0">
                  <a:pos x="49" y="9"/>
                </a:cxn>
                <a:cxn ang="0">
                  <a:pos x="9" y="9"/>
                </a:cxn>
                <a:cxn ang="0">
                  <a:pos x="0" y="34"/>
                </a:cxn>
                <a:cxn ang="0">
                  <a:pos x="9" y="25"/>
                </a:cxn>
                <a:cxn ang="0">
                  <a:pos x="0" y="59"/>
                </a:cxn>
                <a:cxn ang="0">
                  <a:pos x="0" y="74"/>
                </a:cxn>
                <a:cxn ang="0">
                  <a:pos x="0" y="82"/>
                </a:cxn>
                <a:cxn ang="0">
                  <a:pos x="9" y="82"/>
                </a:cxn>
                <a:cxn ang="0">
                  <a:pos x="15" y="74"/>
                </a:cxn>
                <a:cxn ang="0">
                  <a:pos x="15" y="40"/>
                </a:cxn>
                <a:cxn ang="0">
                  <a:pos x="24" y="25"/>
                </a:cxn>
                <a:cxn ang="0">
                  <a:pos x="34" y="18"/>
                </a:cxn>
                <a:cxn ang="0">
                  <a:pos x="34" y="9"/>
                </a:cxn>
                <a:cxn ang="0">
                  <a:pos x="56" y="18"/>
                </a:cxn>
                <a:cxn ang="0">
                  <a:pos x="56" y="34"/>
                </a:cxn>
                <a:cxn ang="0">
                  <a:pos x="49" y="50"/>
                </a:cxn>
                <a:cxn ang="0">
                  <a:pos x="65" y="40"/>
                </a:cxn>
                <a:cxn ang="0">
                  <a:pos x="65" y="59"/>
                </a:cxn>
                <a:cxn ang="0">
                  <a:pos x="81" y="50"/>
                </a:cxn>
                <a:cxn ang="0">
                  <a:pos x="81" y="18"/>
                </a:cxn>
                <a:cxn ang="0">
                  <a:pos x="97" y="34"/>
                </a:cxn>
                <a:cxn ang="0">
                  <a:pos x="106" y="25"/>
                </a:cxn>
                <a:cxn ang="0">
                  <a:pos x="89" y="9"/>
                </a:cxn>
                <a:cxn ang="0">
                  <a:pos x="49" y="0"/>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48" name="Freeform 61"/>
            <p:cNvSpPr>
              <a:spLocks/>
            </p:cNvSpPr>
            <p:nvPr/>
          </p:nvSpPr>
          <p:spPr bwMode="auto">
            <a:xfrm>
              <a:off x="1682" y="2095"/>
              <a:ext cx="101" cy="67"/>
            </a:xfrm>
            <a:custGeom>
              <a:avLst/>
              <a:gdLst/>
              <a:ahLst/>
              <a:cxnLst>
                <a:cxn ang="0">
                  <a:pos x="49" y="0"/>
                </a:cxn>
                <a:cxn ang="0">
                  <a:pos x="49" y="9"/>
                </a:cxn>
                <a:cxn ang="0">
                  <a:pos x="9" y="9"/>
                </a:cxn>
                <a:cxn ang="0">
                  <a:pos x="0" y="34"/>
                </a:cxn>
                <a:cxn ang="0">
                  <a:pos x="9" y="25"/>
                </a:cxn>
                <a:cxn ang="0">
                  <a:pos x="0" y="59"/>
                </a:cxn>
                <a:cxn ang="0">
                  <a:pos x="0" y="74"/>
                </a:cxn>
                <a:cxn ang="0">
                  <a:pos x="0" y="82"/>
                </a:cxn>
                <a:cxn ang="0">
                  <a:pos x="9" y="82"/>
                </a:cxn>
                <a:cxn ang="0">
                  <a:pos x="15" y="74"/>
                </a:cxn>
                <a:cxn ang="0">
                  <a:pos x="15" y="40"/>
                </a:cxn>
                <a:cxn ang="0">
                  <a:pos x="24" y="25"/>
                </a:cxn>
                <a:cxn ang="0">
                  <a:pos x="34" y="18"/>
                </a:cxn>
                <a:cxn ang="0">
                  <a:pos x="34" y="9"/>
                </a:cxn>
                <a:cxn ang="0">
                  <a:pos x="56" y="18"/>
                </a:cxn>
                <a:cxn ang="0">
                  <a:pos x="56" y="34"/>
                </a:cxn>
                <a:cxn ang="0">
                  <a:pos x="49" y="50"/>
                </a:cxn>
                <a:cxn ang="0">
                  <a:pos x="65" y="40"/>
                </a:cxn>
                <a:cxn ang="0">
                  <a:pos x="65" y="59"/>
                </a:cxn>
                <a:cxn ang="0">
                  <a:pos x="81" y="50"/>
                </a:cxn>
                <a:cxn ang="0">
                  <a:pos x="81" y="18"/>
                </a:cxn>
                <a:cxn ang="0">
                  <a:pos x="97" y="34"/>
                </a:cxn>
                <a:cxn ang="0">
                  <a:pos x="106" y="25"/>
                </a:cxn>
                <a:cxn ang="0">
                  <a:pos x="89" y="9"/>
                </a:cxn>
                <a:cxn ang="0">
                  <a:pos x="49" y="0"/>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49" name="Freeform 62"/>
            <p:cNvSpPr>
              <a:spLocks/>
            </p:cNvSpPr>
            <p:nvPr/>
          </p:nvSpPr>
          <p:spPr bwMode="auto">
            <a:xfrm>
              <a:off x="1629" y="2051"/>
              <a:ext cx="92" cy="40"/>
            </a:xfrm>
            <a:custGeom>
              <a:avLst/>
              <a:gdLst/>
              <a:ahLst/>
              <a:cxnLst>
                <a:cxn ang="0">
                  <a:pos x="96" y="48"/>
                </a:cxn>
                <a:cxn ang="0">
                  <a:pos x="90" y="48"/>
                </a:cxn>
                <a:cxn ang="0">
                  <a:pos x="65" y="48"/>
                </a:cxn>
                <a:cxn ang="0">
                  <a:pos x="56" y="40"/>
                </a:cxn>
                <a:cxn ang="0">
                  <a:pos x="47" y="48"/>
                </a:cxn>
                <a:cxn ang="0">
                  <a:pos x="47" y="40"/>
                </a:cxn>
                <a:cxn ang="0">
                  <a:pos x="24" y="48"/>
                </a:cxn>
                <a:cxn ang="0">
                  <a:pos x="15" y="40"/>
                </a:cxn>
                <a:cxn ang="0">
                  <a:pos x="0" y="48"/>
                </a:cxn>
                <a:cxn ang="0">
                  <a:pos x="31" y="24"/>
                </a:cxn>
                <a:cxn ang="0">
                  <a:pos x="56" y="0"/>
                </a:cxn>
                <a:cxn ang="0">
                  <a:pos x="71" y="8"/>
                </a:cxn>
                <a:cxn ang="0">
                  <a:pos x="80" y="24"/>
                </a:cxn>
                <a:cxn ang="0">
                  <a:pos x="90" y="24"/>
                </a:cxn>
                <a:cxn ang="0">
                  <a:pos x="96" y="48"/>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50" name="Freeform 63"/>
            <p:cNvSpPr>
              <a:spLocks/>
            </p:cNvSpPr>
            <p:nvPr/>
          </p:nvSpPr>
          <p:spPr bwMode="auto">
            <a:xfrm>
              <a:off x="1629" y="2051"/>
              <a:ext cx="92" cy="40"/>
            </a:xfrm>
            <a:custGeom>
              <a:avLst/>
              <a:gdLst/>
              <a:ahLst/>
              <a:cxnLst>
                <a:cxn ang="0">
                  <a:pos x="96" y="48"/>
                </a:cxn>
                <a:cxn ang="0">
                  <a:pos x="90" y="48"/>
                </a:cxn>
                <a:cxn ang="0">
                  <a:pos x="65" y="48"/>
                </a:cxn>
                <a:cxn ang="0">
                  <a:pos x="56" y="40"/>
                </a:cxn>
                <a:cxn ang="0">
                  <a:pos x="47" y="48"/>
                </a:cxn>
                <a:cxn ang="0">
                  <a:pos x="47" y="40"/>
                </a:cxn>
                <a:cxn ang="0">
                  <a:pos x="24" y="48"/>
                </a:cxn>
                <a:cxn ang="0">
                  <a:pos x="15" y="40"/>
                </a:cxn>
                <a:cxn ang="0">
                  <a:pos x="0" y="48"/>
                </a:cxn>
                <a:cxn ang="0">
                  <a:pos x="31" y="24"/>
                </a:cxn>
                <a:cxn ang="0">
                  <a:pos x="56" y="0"/>
                </a:cxn>
                <a:cxn ang="0">
                  <a:pos x="71" y="8"/>
                </a:cxn>
                <a:cxn ang="0">
                  <a:pos x="80" y="24"/>
                </a:cxn>
                <a:cxn ang="0">
                  <a:pos x="90" y="24"/>
                </a:cxn>
                <a:cxn ang="0">
                  <a:pos x="96" y="48"/>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1" name="Freeform 64"/>
            <p:cNvSpPr>
              <a:spLocks/>
            </p:cNvSpPr>
            <p:nvPr/>
          </p:nvSpPr>
          <p:spPr bwMode="auto">
            <a:xfrm>
              <a:off x="1735" y="2143"/>
              <a:ext cx="55" cy="19"/>
            </a:xfrm>
            <a:custGeom>
              <a:avLst/>
              <a:gdLst/>
              <a:ahLst/>
              <a:cxnLst>
                <a:cxn ang="0">
                  <a:pos x="0" y="23"/>
                </a:cxn>
                <a:cxn ang="0">
                  <a:pos x="18" y="15"/>
                </a:cxn>
                <a:cxn ang="0">
                  <a:pos x="25" y="6"/>
                </a:cxn>
                <a:cxn ang="0">
                  <a:pos x="58" y="0"/>
                </a:cxn>
                <a:cxn ang="0">
                  <a:pos x="25" y="23"/>
                </a:cxn>
                <a:cxn ang="0">
                  <a:pos x="9" y="23"/>
                </a:cxn>
                <a:cxn ang="0">
                  <a:pos x="0" y="23"/>
                </a:cxn>
              </a:cxnLst>
              <a:rect l="0" t="0" r="r" b="b"/>
              <a:pathLst>
                <a:path w="59" h="24">
                  <a:moveTo>
                    <a:pt x="0" y="23"/>
                  </a:moveTo>
                  <a:lnTo>
                    <a:pt x="18" y="15"/>
                  </a:lnTo>
                  <a:lnTo>
                    <a:pt x="25" y="6"/>
                  </a:lnTo>
                  <a:lnTo>
                    <a:pt x="58" y="0"/>
                  </a:lnTo>
                  <a:lnTo>
                    <a:pt x="25" y="23"/>
                  </a:lnTo>
                  <a:lnTo>
                    <a:pt x="9" y="23"/>
                  </a:lnTo>
                  <a:lnTo>
                    <a:pt x="0" y="2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52" name="Freeform 65"/>
            <p:cNvSpPr>
              <a:spLocks/>
            </p:cNvSpPr>
            <p:nvPr/>
          </p:nvSpPr>
          <p:spPr bwMode="auto">
            <a:xfrm>
              <a:off x="1735" y="2143"/>
              <a:ext cx="55" cy="19"/>
            </a:xfrm>
            <a:custGeom>
              <a:avLst/>
              <a:gdLst/>
              <a:ahLst/>
              <a:cxnLst>
                <a:cxn ang="0">
                  <a:pos x="0" y="23"/>
                </a:cxn>
                <a:cxn ang="0">
                  <a:pos x="18" y="15"/>
                </a:cxn>
                <a:cxn ang="0">
                  <a:pos x="25" y="6"/>
                </a:cxn>
                <a:cxn ang="0">
                  <a:pos x="58" y="0"/>
                </a:cxn>
                <a:cxn ang="0">
                  <a:pos x="25" y="23"/>
                </a:cxn>
                <a:cxn ang="0">
                  <a:pos x="9" y="23"/>
                </a:cxn>
                <a:cxn ang="0">
                  <a:pos x="0" y="23"/>
                </a:cxn>
              </a:cxnLst>
              <a:rect l="0" t="0" r="r" b="b"/>
              <a:pathLst>
                <a:path w="59" h="24">
                  <a:moveTo>
                    <a:pt x="0" y="23"/>
                  </a:moveTo>
                  <a:lnTo>
                    <a:pt x="18" y="15"/>
                  </a:lnTo>
                  <a:lnTo>
                    <a:pt x="25" y="6"/>
                  </a:lnTo>
                  <a:lnTo>
                    <a:pt x="58" y="0"/>
                  </a:lnTo>
                  <a:lnTo>
                    <a:pt x="25" y="23"/>
                  </a:lnTo>
                  <a:lnTo>
                    <a:pt x="9" y="23"/>
                  </a:lnTo>
                  <a:lnTo>
                    <a:pt x="0" y="2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3" name="Freeform 66"/>
            <p:cNvSpPr>
              <a:spLocks/>
            </p:cNvSpPr>
            <p:nvPr/>
          </p:nvSpPr>
          <p:spPr bwMode="auto">
            <a:xfrm>
              <a:off x="1789" y="2123"/>
              <a:ext cx="32" cy="13"/>
            </a:xfrm>
            <a:custGeom>
              <a:avLst/>
              <a:gdLst/>
              <a:ahLst/>
              <a:cxnLst>
                <a:cxn ang="0">
                  <a:pos x="0" y="16"/>
                </a:cxn>
                <a:cxn ang="0">
                  <a:pos x="0" y="6"/>
                </a:cxn>
                <a:cxn ang="0">
                  <a:pos x="23" y="6"/>
                </a:cxn>
                <a:cxn ang="0">
                  <a:pos x="32" y="0"/>
                </a:cxn>
                <a:cxn ang="0">
                  <a:pos x="32" y="16"/>
                </a:cxn>
                <a:cxn ang="0">
                  <a:pos x="0" y="16"/>
                </a:cxn>
              </a:cxnLst>
              <a:rect l="0" t="0" r="r" b="b"/>
              <a:pathLst>
                <a:path w="33" h="17">
                  <a:moveTo>
                    <a:pt x="0" y="16"/>
                  </a:moveTo>
                  <a:lnTo>
                    <a:pt x="0" y="6"/>
                  </a:lnTo>
                  <a:lnTo>
                    <a:pt x="23" y="6"/>
                  </a:lnTo>
                  <a:lnTo>
                    <a:pt x="32" y="0"/>
                  </a:lnTo>
                  <a:lnTo>
                    <a:pt x="32" y="16"/>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54" name="Freeform 67"/>
            <p:cNvSpPr>
              <a:spLocks/>
            </p:cNvSpPr>
            <p:nvPr/>
          </p:nvSpPr>
          <p:spPr bwMode="auto">
            <a:xfrm>
              <a:off x="1789" y="2123"/>
              <a:ext cx="32" cy="13"/>
            </a:xfrm>
            <a:custGeom>
              <a:avLst/>
              <a:gdLst/>
              <a:ahLst/>
              <a:cxnLst>
                <a:cxn ang="0">
                  <a:pos x="0" y="16"/>
                </a:cxn>
                <a:cxn ang="0">
                  <a:pos x="0" y="6"/>
                </a:cxn>
                <a:cxn ang="0">
                  <a:pos x="23" y="6"/>
                </a:cxn>
                <a:cxn ang="0">
                  <a:pos x="32" y="0"/>
                </a:cxn>
                <a:cxn ang="0">
                  <a:pos x="32" y="16"/>
                </a:cxn>
                <a:cxn ang="0">
                  <a:pos x="0" y="16"/>
                </a:cxn>
              </a:cxnLst>
              <a:rect l="0" t="0" r="r" b="b"/>
              <a:pathLst>
                <a:path w="33" h="17">
                  <a:moveTo>
                    <a:pt x="0" y="16"/>
                  </a:moveTo>
                  <a:lnTo>
                    <a:pt x="0" y="6"/>
                  </a:lnTo>
                  <a:lnTo>
                    <a:pt x="23" y="6"/>
                  </a:lnTo>
                  <a:lnTo>
                    <a:pt x="32" y="0"/>
                  </a:lnTo>
                  <a:lnTo>
                    <a:pt x="32" y="16"/>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5" name="Freeform 68"/>
            <p:cNvSpPr>
              <a:spLocks/>
            </p:cNvSpPr>
            <p:nvPr/>
          </p:nvSpPr>
          <p:spPr bwMode="auto">
            <a:xfrm>
              <a:off x="2946" y="2045"/>
              <a:ext cx="68" cy="26"/>
            </a:xfrm>
            <a:custGeom>
              <a:avLst/>
              <a:gdLst/>
              <a:ahLst/>
              <a:cxnLst>
                <a:cxn ang="0">
                  <a:pos x="71" y="8"/>
                </a:cxn>
                <a:cxn ang="0">
                  <a:pos x="55" y="0"/>
                </a:cxn>
                <a:cxn ang="0">
                  <a:pos x="40" y="8"/>
                </a:cxn>
                <a:cxn ang="0">
                  <a:pos x="31" y="0"/>
                </a:cxn>
                <a:cxn ang="0">
                  <a:pos x="23" y="0"/>
                </a:cxn>
                <a:cxn ang="0">
                  <a:pos x="0" y="16"/>
                </a:cxn>
                <a:cxn ang="0">
                  <a:pos x="0" y="32"/>
                </a:cxn>
                <a:cxn ang="0">
                  <a:pos x="15" y="32"/>
                </a:cxn>
                <a:cxn ang="0">
                  <a:pos x="46" y="16"/>
                </a:cxn>
                <a:cxn ang="0">
                  <a:pos x="64" y="23"/>
                </a:cxn>
                <a:cxn ang="0">
                  <a:pos x="71" y="8"/>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56" name="Freeform 69"/>
            <p:cNvSpPr>
              <a:spLocks/>
            </p:cNvSpPr>
            <p:nvPr/>
          </p:nvSpPr>
          <p:spPr bwMode="auto">
            <a:xfrm>
              <a:off x="2946" y="2045"/>
              <a:ext cx="68" cy="26"/>
            </a:xfrm>
            <a:custGeom>
              <a:avLst/>
              <a:gdLst/>
              <a:ahLst/>
              <a:cxnLst>
                <a:cxn ang="0">
                  <a:pos x="71" y="8"/>
                </a:cxn>
                <a:cxn ang="0">
                  <a:pos x="55" y="0"/>
                </a:cxn>
                <a:cxn ang="0">
                  <a:pos x="40" y="8"/>
                </a:cxn>
                <a:cxn ang="0">
                  <a:pos x="31" y="0"/>
                </a:cxn>
                <a:cxn ang="0">
                  <a:pos x="23" y="0"/>
                </a:cxn>
                <a:cxn ang="0">
                  <a:pos x="0" y="16"/>
                </a:cxn>
                <a:cxn ang="0">
                  <a:pos x="0" y="32"/>
                </a:cxn>
                <a:cxn ang="0">
                  <a:pos x="15" y="32"/>
                </a:cxn>
                <a:cxn ang="0">
                  <a:pos x="46" y="16"/>
                </a:cxn>
                <a:cxn ang="0">
                  <a:pos x="64" y="23"/>
                </a:cxn>
                <a:cxn ang="0">
                  <a:pos x="71" y="8"/>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7" name="Freeform 70"/>
            <p:cNvSpPr>
              <a:spLocks/>
            </p:cNvSpPr>
            <p:nvPr/>
          </p:nvSpPr>
          <p:spPr bwMode="auto">
            <a:xfrm>
              <a:off x="3068" y="1328"/>
              <a:ext cx="1974" cy="833"/>
            </a:xfrm>
            <a:custGeom>
              <a:avLst/>
              <a:gdLst/>
              <a:ahLst/>
              <a:cxnLst>
                <a:cxn ang="0">
                  <a:pos x="1030" y="210"/>
                </a:cxn>
                <a:cxn ang="0">
                  <a:pos x="1014" y="73"/>
                </a:cxn>
                <a:cxn ang="0">
                  <a:pos x="949" y="73"/>
                </a:cxn>
                <a:cxn ang="0">
                  <a:pos x="682" y="218"/>
                </a:cxn>
                <a:cxn ang="0">
                  <a:pos x="640" y="266"/>
                </a:cxn>
                <a:cxn ang="0">
                  <a:pos x="608" y="340"/>
                </a:cxn>
                <a:cxn ang="0">
                  <a:pos x="560" y="477"/>
                </a:cxn>
                <a:cxn ang="0">
                  <a:pos x="585" y="250"/>
                </a:cxn>
                <a:cxn ang="0">
                  <a:pos x="511" y="372"/>
                </a:cxn>
                <a:cxn ang="0">
                  <a:pos x="438" y="396"/>
                </a:cxn>
                <a:cxn ang="0">
                  <a:pos x="349" y="396"/>
                </a:cxn>
                <a:cxn ang="0">
                  <a:pos x="243" y="412"/>
                </a:cxn>
                <a:cxn ang="0">
                  <a:pos x="194" y="486"/>
                </a:cxn>
                <a:cxn ang="0">
                  <a:pos x="122" y="558"/>
                </a:cxn>
                <a:cxn ang="0">
                  <a:pos x="147" y="493"/>
                </a:cxn>
                <a:cxn ang="0">
                  <a:pos x="63" y="364"/>
                </a:cxn>
                <a:cxn ang="0">
                  <a:pos x="41" y="501"/>
                </a:cxn>
                <a:cxn ang="0">
                  <a:pos x="32" y="632"/>
                </a:cxn>
                <a:cxn ang="0">
                  <a:pos x="0" y="688"/>
                </a:cxn>
                <a:cxn ang="0">
                  <a:pos x="48" y="769"/>
                </a:cxn>
                <a:cxn ang="0">
                  <a:pos x="57" y="825"/>
                </a:cxn>
                <a:cxn ang="0">
                  <a:pos x="105" y="859"/>
                </a:cxn>
                <a:cxn ang="0">
                  <a:pos x="153" y="922"/>
                </a:cxn>
                <a:cxn ang="0">
                  <a:pos x="147" y="962"/>
                </a:cxn>
                <a:cxn ang="0">
                  <a:pos x="234" y="1021"/>
                </a:cxn>
                <a:cxn ang="0">
                  <a:pos x="259" y="1002"/>
                </a:cxn>
                <a:cxn ang="0">
                  <a:pos x="275" y="955"/>
                </a:cxn>
                <a:cxn ang="0">
                  <a:pos x="275" y="890"/>
                </a:cxn>
                <a:cxn ang="0">
                  <a:pos x="340" y="859"/>
                </a:cxn>
                <a:cxn ang="0">
                  <a:pos x="446" y="859"/>
                </a:cxn>
                <a:cxn ang="0">
                  <a:pos x="454" y="810"/>
                </a:cxn>
                <a:cxn ang="0">
                  <a:pos x="567" y="800"/>
                </a:cxn>
                <a:cxn ang="0">
                  <a:pos x="640" y="794"/>
                </a:cxn>
                <a:cxn ang="0">
                  <a:pos x="747" y="890"/>
                </a:cxn>
                <a:cxn ang="0">
                  <a:pos x="859" y="882"/>
                </a:cxn>
                <a:cxn ang="0">
                  <a:pos x="973" y="882"/>
                </a:cxn>
                <a:cxn ang="0">
                  <a:pos x="1120" y="882"/>
                </a:cxn>
                <a:cxn ang="0">
                  <a:pos x="1200" y="841"/>
                </a:cxn>
                <a:cxn ang="0">
                  <a:pos x="1290" y="899"/>
                </a:cxn>
                <a:cxn ang="0">
                  <a:pos x="1379" y="939"/>
                </a:cxn>
                <a:cxn ang="0">
                  <a:pos x="1347" y="1012"/>
                </a:cxn>
                <a:cxn ang="0">
                  <a:pos x="1461" y="850"/>
                </a:cxn>
                <a:cxn ang="0">
                  <a:pos x="1419" y="800"/>
                </a:cxn>
                <a:cxn ang="0">
                  <a:pos x="1518" y="679"/>
                </a:cxn>
                <a:cxn ang="0">
                  <a:pos x="1598" y="679"/>
                </a:cxn>
                <a:cxn ang="0">
                  <a:pos x="1704" y="614"/>
                </a:cxn>
                <a:cxn ang="0">
                  <a:pos x="1754" y="608"/>
                </a:cxn>
                <a:cxn ang="0">
                  <a:pos x="1663" y="874"/>
                </a:cxn>
                <a:cxn ang="0">
                  <a:pos x="1729" y="769"/>
                </a:cxn>
                <a:cxn ang="0">
                  <a:pos x="1744" y="688"/>
                </a:cxn>
                <a:cxn ang="0">
                  <a:pos x="1817" y="655"/>
                </a:cxn>
                <a:cxn ang="0">
                  <a:pos x="1938" y="551"/>
                </a:cxn>
                <a:cxn ang="0">
                  <a:pos x="1963" y="493"/>
                </a:cxn>
                <a:cxn ang="0">
                  <a:pos x="2061" y="526"/>
                </a:cxn>
                <a:cxn ang="0">
                  <a:pos x="1956" y="396"/>
                </a:cxn>
                <a:cxn ang="0">
                  <a:pos x="1809" y="372"/>
                </a:cxn>
                <a:cxn ang="0">
                  <a:pos x="1711" y="372"/>
                </a:cxn>
                <a:cxn ang="0">
                  <a:pos x="1598" y="307"/>
                </a:cxn>
                <a:cxn ang="0">
                  <a:pos x="1436" y="275"/>
                </a:cxn>
                <a:cxn ang="0">
                  <a:pos x="1322" y="324"/>
                </a:cxn>
                <a:cxn ang="0">
                  <a:pos x="1225" y="225"/>
                </a:cxn>
                <a:cxn ang="0">
                  <a:pos x="1063" y="194"/>
                </a:cxn>
              </a:cxnLst>
              <a:rect l="0" t="0" r="r" b="b"/>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8" name="Freeform 71"/>
            <p:cNvSpPr>
              <a:spLocks/>
            </p:cNvSpPr>
            <p:nvPr/>
          </p:nvSpPr>
          <p:spPr bwMode="auto">
            <a:xfrm>
              <a:off x="2799" y="1580"/>
              <a:ext cx="323" cy="318"/>
            </a:xfrm>
            <a:custGeom>
              <a:avLst/>
              <a:gdLst/>
              <a:ahLst/>
              <a:cxnLst>
                <a:cxn ang="0">
                  <a:pos x="81" y="373"/>
                </a:cxn>
                <a:cxn ang="0">
                  <a:pos x="74" y="373"/>
                </a:cxn>
                <a:cxn ang="0">
                  <a:pos x="40" y="398"/>
                </a:cxn>
                <a:cxn ang="0">
                  <a:pos x="9" y="388"/>
                </a:cxn>
                <a:cxn ang="0">
                  <a:pos x="0" y="324"/>
                </a:cxn>
                <a:cxn ang="0">
                  <a:pos x="0" y="299"/>
                </a:cxn>
                <a:cxn ang="0">
                  <a:pos x="40" y="268"/>
                </a:cxn>
                <a:cxn ang="0">
                  <a:pos x="81" y="218"/>
                </a:cxn>
                <a:cxn ang="0">
                  <a:pos x="114" y="162"/>
                </a:cxn>
                <a:cxn ang="0">
                  <a:pos x="146" y="106"/>
                </a:cxn>
                <a:cxn ang="0">
                  <a:pos x="106" y="122"/>
                </a:cxn>
                <a:cxn ang="0">
                  <a:pos x="122" y="90"/>
                </a:cxn>
                <a:cxn ang="0">
                  <a:pos x="146" y="90"/>
                </a:cxn>
                <a:cxn ang="0">
                  <a:pos x="156" y="65"/>
                </a:cxn>
                <a:cxn ang="0">
                  <a:pos x="179" y="41"/>
                </a:cxn>
                <a:cxn ang="0">
                  <a:pos x="211" y="34"/>
                </a:cxn>
                <a:cxn ang="0">
                  <a:pos x="251" y="16"/>
                </a:cxn>
                <a:cxn ang="0">
                  <a:pos x="293" y="0"/>
                </a:cxn>
                <a:cxn ang="0">
                  <a:pos x="342" y="34"/>
                </a:cxn>
                <a:cxn ang="0">
                  <a:pos x="308" y="41"/>
                </a:cxn>
                <a:cxn ang="0">
                  <a:pos x="333" y="57"/>
                </a:cxn>
                <a:cxn ang="0">
                  <a:pos x="317" y="57"/>
                </a:cxn>
                <a:cxn ang="0">
                  <a:pos x="276" y="49"/>
                </a:cxn>
                <a:cxn ang="0">
                  <a:pos x="261" y="90"/>
                </a:cxn>
                <a:cxn ang="0">
                  <a:pos x="211" y="72"/>
                </a:cxn>
                <a:cxn ang="0">
                  <a:pos x="196" y="81"/>
                </a:cxn>
                <a:cxn ang="0">
                  <a:pos x="179" y="97"/>
                </a:cxn>
                <a:cxn ang="0">
                  <a:pos x="171" y="112"/>
                </a:cxn>
                <a:cxn ang="0">
                  <a:pos x="156" y="122"/>
                </a:cxn>
                <a:cxn ang="0">
                  <a:pos x="146" y="154"/>
                </a:cxn>
                <a:cxn ang="0">
                  <a:pos x="122" y="203"/>
                </a:cxn>
                <a:cxn ang="0">
                  <a:pos x="122" y="236"/>
                </a:cxn>
                <a:cxn ang="0">
                  <a:pos x="99" y="251"/>
                </a:cxn>
                <a:cxn ang="0">
                  <a:pos x="99" y="317"/>
                </a:cxn>
                <a:cxn ang="0">
                  <a:pos x="90" y="357"/>
                </a:cxn>
                <a:cxn ang="0">
                  <a:pos x="81" y="380"/>
                </a:cxn>
              </a:cxnLst>
              <a:rect l="0" t="0" r="r" b="b"/>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59" name="Freeform 72"/>
            <p:cNvSpPr>
              <a:spLocks/>
            </p:cNvSpPr>
            <p:nvPr/>
          </p:nvSpPr>
          <p:spPr bwMode="auto">
            <a:xfrm>
              <a:off x="3052" y="2155"/>
              <a:ext cx="230" cy="78"/>
            </a:xfrm>
            <a:custGeom>
              <a:avLst/>
              <a:gdLst/>
              <a:ahLst/>
              <a:cxnLst>
                <a:cxn ang="0">
                  <a:pos x="244" y="32"/>
                </a:cxn>
                <a:cxn ang="0">
                  <a:pos x="236" y="32"/>
                </a:cxn>
                <a:cxn ang="0">
                  <a:pos x="227" y="8"/>
                </a:cxn>
                <a:cxn ang="0">
                  <a:pos x="204" y="8"/>
                </a:cxn>
                <a:cxn ang="0">
                  <a:pos x="179" y="16"/>
                </a:cxn>
                <a:cxn ang="0">
                  <a:pos x="145" y="16"/>
                </a:cxn>
                <a:cxn ang="0">
                  <a:pos x="122" y="0"/>
                </a:cxn>
                <a:cxn ang="0">
                  <a:pos x="98" y="0"/>
                </a:cxn>
                <a:cxn ang="0">
                  <a:pos x="74" y="16"/>
                </a:cxn>
                <a:cxn ang="0">
                  <a:pos x="58" y="16"/>
                </a:cxn>
                <a:cxn ang="0">
                  <a:pos x="40" y="16"/>
                </a:cxn>
                <a:cxn ang="0">
                  <a:pos x="33" y="0"/>
                </a:cxn>
                <a:cxn ang="0">
                  <a:pos x="17" y="0"/>
                </a:cxn>
                <a:cxn ang="0">
                  <a:pos x="8" y="8"/>
                </a:cxn>
                <a:cxn ang="0">
                  <a:pos x="0" y="25"/>
                </a:cxn>
                <a:cxn ang="0">
                  <a:pos x="8" y="25"/>
                </a:cxn>
                <a:cxn ang="0">
                  <a:pos x="8" y="32"/>
                </a:cxn>
                <a:cxn ang="0">
                  <a:pos x="25" y="16"/>
                </a:cxn>
                <a:cxn ang="0">
                  <a:pos x="40" y="16"/>
                </a:cxn>
                <a:cxn ang="0">
                  <a:pos x="49" y="25"/>
                </a:cxn>
                <a:cxn ang="0">
                  <a:pos x="40" y="25"/>
                </a:cxn>
                <a:cxn ang="0">
                  <a:pos x="40" y="32"/>
                </a:cxn>
                <a:cxn ang="0">
                  <a:pos x="17" y="32"/>
                </a:cxn>
                <a:cxn ang="0">
                  <a:pos x="8" y="41"/>
                </a:cxn>
                <a:cxn ang="0">
                  <a:pos x="8" y="48"/>
                </a:cxn>
                <a:cxn ang="0">
                  <a:pos x="17" y="41"/>
                </a:cxn>
                <a:cxn ang="0">
                  <a:pos x="17" y="48"/>
                </a:cxn>
                <a:cxn ang="0">
                  <a:pos x="8" y="57"/>
                </a:cxn>
                <a:cxn ang="0">
                  <a:pos x="8" y="65"/>
                </a:cxn>
                <a:cxn ang="0">
                  <a:pos x="17" y="73"/>
                </a:cxn>
                <a:cxn ang="0">
                  <a:pos x="25" y="81"/>
                </a:cxn>
                <a:cxn ang="0">
                  <a:pos x="33" y="81"/>
                </a:cxn>
                <a:cxn ang="0">
                  <a:pos x="33" y="90"/>
                </a:cxn>
                <a:cxn ang="0">
                  <a:pos x="49" y="97"/>
                </a:cxn>
                <a:cxn ang="0">
                  <a:pos x="65" y="90"/>
                </a:cxn>
                <a:cxn ang="0">
                  <a:pos x="74" y="90"/>
                </a:cxn>
                <a:cxn ang="0">
                  <a:pos x="90" y="97"/>
                </a:cxn>
                <a:cxn ang="0">
                  <a:pos x="98" y="97"/>
                </a:cxn>
                <a:cxn ang="0">
                  <a:pos x="114" y="90"/>
                </a:cxn>
                <a:cxn ang="0">
                  <a:pos x="130" y="90"/>
                </a:cxn>
                <a:cxn ang="0">
                  <a:pos x="130" y="97"/>
                </a:cxn>
                <a:cxn ang="0">
                  <a:pos x="139" y="97"/>
                </a:cxn>
                <a:cxn ang="0">
                  <a:pos x="139" y="90"/>
                </a:cxn>
                <a:cxn ang="0">
                  <a:pos x="164" y="81"/>
                </a:cxn>
                <a:cxn ang="0">
                  <a:pos x="170" y="90"/>
                </a:cxn>
                <a:cxn ang="0">
                  <a:pos x="195" y="81"/>
                </a:cxn>
                <a:cxn ang="0">
                  <a:pos x="219" y="81"/>
                </a:cxn>
                <a:cxn ang="0">
                  <a:pos x="219" y="73"/>
                </a:cxn>
                <a:cxn ang="0">
                  <a:pos x="244" y="81"/>
                </a:cxn>
                <a:cxn ang="0">
                  <a:pos x="236" y="41"/>
                </a:cxn>
                <a:cxn ang="0">
                  <a:pos x="244" y="32"/>
                </a:cxn>
              </a:cxnLst>
              <a:rect l="0" t="0" r="r" b="b"/>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0" name="Freeform 73"/>
            <p:cNvSpPr>
              <a:spLocks/>
            </p:cNvSpPr>
            <p:nvPr/>
          </p:nvSpPr>
          <p:spPr bwMode="auto">
            <a:xfrm>
              <a:off x="1827" y="2807"/>
              <a:ext cx="101" cy="465"/>
            </a:xfrm>
            <a:custGeom>
              <a:avLst/>
              <a:gdLst/>
              <a:ahLst/>
              <a:cxnLst>
                <a:cxn ang="0">
                  <a:pos x="82" y="0"/>
                </a:cxn>
                <a:cxn ang="0">
                  <a:pos x="89" y="32"/>
                </a:cxn>
                <a:cxn ang="0">
                  <a:pos x="106" y="72"/>
                </a:cxn>
                <a:cxn ang="0">
                  <a:pos x="89" y="97"/>
                </a:cxn>
                <a:cxn ang="0">
                  <a:pos x="82" y="146"/>
                </a:cxn>
                <a:cxn ang="0">
                  <a:pos x="72" y="227"/>
                </a:cxn>
                <a:cxn ang="0">
                  <a:pos x="66" y="268"/>
                </a:cxn>
                <a:cxn ang="0">
                  <a:pos x="57" y="308"/>
                </a:cxn>
                <a:cxn ang="0">
                  <a:pos x="48" y="357"/>
                </a:cxn>
                <a:cxn ang="0">
                  <a:pos x="48" y="405"/>
                </a:cxn>
                <a:cxn ang="0">
                  <a:pos x="57" y="414"/>
                </a:cxn>
                <a:cxn ang="0">
                  <a:pos x="41" y="460"/>
                </a:cxn>
                <a:cxn ang="0">
                  <a:pos x="32" y="502"/>
                </a:cxn>
                <a:cxn ang="0">
                  <a:pos x="32" y="526"/>
                </a:cxn>
                <a:cxn ang="0">
                  <a:pos x="41" y="542"/>
                </a:cxn>
                <a:cxn ang="0">
                  <a:pos x="72" y="551"/>
                </a:cxn>
                <a:cxn ang="0">
                  <a:pos x="89" y="559"/>
                </a:cxn>
                <a:cxn ang="0">
                  <a:pos x="66" y="566"/>
                </a:cxn>
                <a:cxn ang="0">
                  <a:pos x="57" y="582"/>
                </a:cxn>
                <a:cxn ang="0">
                  <a:pos x="57" y="575"/>
                </a:cxn>
                <a:cxn ang="0">
                  <a:pos x="41" y="575"/>
                </a:cxn>
                <a:cxn ang="0">
                  <a:pos x="32" y="559"/>
                </a:cxn>
                <a:cxn ang="0">
                  <a:pos x="17" y="551"/>
                </a:cxn>
                <a:cxn ang="0">
                  <a:pos x="8" y="551"/>
                </a:cxn>
                <a:cxn ang="0">
                  <a:pos x="17" y="534"/>
                </a:cxn>
                <a:cxn ang="0">
                  <a:pos x="17" y="534"/>
                </a:cxn>
                <a:cxn ang="0">
                  <a:pos x="17" y="534"/>
                </a:cxn>
                <a:cxn ang="0">
                  <a:pos x="17" y="510"/>
                </a:cxn>
                <a:cxn ang="0">
                  <a:pos x="0" y="502"/>
                </a:cxn>
                <a:cxn ang="0">
                  <a:pos x="8" y="470"/>
                </a:cxn>
                <a:cxn ang="0">
                  <a:pos x="17" y="477"/>
                </a:cxn>
                <a:cxn ang="0">
                  <a:pos x="8" y="445"/>
                </a:cxn>
                <a:cxn ang="0">
                  <a:pos x="8" y="429"/>
                </a:cxn>
                <a:cxn ang="0">
                  <a:pos x="17" y="405"/>
                </a:cxn>
                <a:cxn ang="0">
                  <a:pos x="23" y="414"/>
                </a:cxn>
                <a:cxn ang="0">
                  <a:pos x="41" y="357"/>
                </a:cxn>
                <a:cxn ang="0">
                  <a:pos x="23" y="348"/>
                </a:cxn>
                <a:cxn ang="0">
                  <a:pos x="32" y="315"/>
                </a:cxn>
                <a:cxn ang="0">
                  <a:pos x="32" y="283"/>
                </a:cxn>
                <a:cxn ang="0">
                  <a:pos x="48" y="186"/>
                </a:cxn>
                <a:cxn ang="0">
                  <a:pos x="57" y="153"/>
                </a:cxn>
                <a:cxn ang="0">
                  <a:pos x="66" y="72"/>
                </a:cxn>
                <a:cxn ang="0">
                  <a:pos x="66" y="7"/>
                </a:cxn>
              </a:cxnLst>
              <a:rect l="0" t="0" r="r" b="b"/>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1" name="Freeform 74"/>
            <p:cNvSpPr>
              <a:spLocks/>
            </p:cNvSpPr>
            <p:nvPr/>
          </p:nvSpPr>
          <p:spPr bwMode="auto">
            <a:xfrm>
              <a:off x="1849" y="3253"/>
              <a:ext cx="64" cy="51"/>
            </a:xfrm>
            <a:custGeom>
              <a:avLst/>
              <a:gdLst/>
              <a:ahLst/>
              <a:cxnLst>
                <a:cxn ang="0">
                  <a:pos x="66" y="48"/>
                </a:cxn>
                <a:cxn ang="0">
                  <a:pos x="66" y="0"/>
                </a:cxn>
                <a:cxn ang="0">
                  <a:pos x="49" y="7"/>
                </a:cxn>
                <a:cxn ang="0">
                  <a:pos x="49" y="23"/>
                </a:cxn>
                <a:cxn ang="0">
                  <a:pos x="43" y="32"/>
                </a:cxn>
                <a:cxn ang="0">
                  <a:pos x="34" y="32"/>
                </a:cxn>
                <a:cxn ang="0">
                  <a:pos x="9" y="16"/>
                </a:cxn>
                <a:cxn ang="0">
                  <a:pos x="0" y="23"/>
                </a:cxn>
                <a:cxn ang="0">
                  <a:pos x="9" y="32"/>
                </a:cxn>
                <a:cxn ang="0">
                  <a:pos x="18" y="32"/>
                </a:cxn>
                <a:cxn ang="0">
                  <a:pos x="18" y="40"/>
                </a:cxn>
                <a:cxn ang="0">
                  <a:pos x="25" y="40"/>
                </a:cxn>
                <a:cxn ang="0">
                  <a:pos x="25" y="48"/>
                </a:cxn>
                <a:cxn ang="0">
                  <a:pos x="43" y="57"/>
                </a:cxn>
                <a:cxn ang="0">
                  <a:pos x="49" y="57"/>
                </a:cxn>
                <a:cxn ang="0">
                  <a:pos x="59" y="63"/>
                </a:cxn>
                <a:cxn ang="0">
                  <a:pos x="66" y="48"/>
                </a:cxn>
              </a:cxnLst>
              <a:rect l="0" t="0" r="r" b="b"/>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2" name="Freeform 75"/>
            <p:cNvSpPr>
              <a:spLocks/>
            </p:cNvSpPr>
            <p:nvPr/>
          </p:nvSpPr>
          <p:spPr bwMode="auto">
            <a:xfrm>
              <a:off x="1911" y="3253"/>
              <a:ext cx="47" cy="58"/>
            </a:xfrm>
            <a:custGeom>
              <a:avLst/>
              <a:gdLst/>
              <a:ahLst/>
              <a:cxnLst>
                <a:cxn ang="0">
                  <a:pos x="0" y="48"/>
                </a:cxn>
                <a:cxn ang="0">
                  <a:pos x="0" y="0"/>
                </a:cxn>
                <a:cxn ang="0">
                  <a:pos x="8" y="23"/>
                </a:cxn>
                <a:cxn ang="0">
                  <a:pos x="33" y="40"/>
                </a:cxn>
                <a:cxn ang="0">
                  <a:pos x="49" y="48"/>
                </a:cxn>
                <a:cxn ang="0">
                  <a:pos x="42" y="57"/>
                </a:cxn>
                <a:cxn ang="0">
                  <a:pos x="17" y="63"/>
                </a:cxn>
                <a:cxn ang="0">
                  <a:pos x="8" y="72"/>
                </a:cxn>
                <a:cxn ang="0">
                  <a:pos x="0" y="48"/>
                </a:cxn>
              </a:cxnLst>
              <a:rect l="0" t="0" r="r" b="b"/>
              <a:pathLst>
                <a:path w="50" h="73">
                  <a:moveTo>
                    <a:pt x="0" y="48"/>
                  </a:moveTo>
                  <a:lnTo>
                    <a:pt x="0" y="0"/>
                  </a:lnTo>
                  <a:lnTo>
                    <a:pt x="8" y="23"/>
                  </a:lnTo>
                  <a:lnTo>
                    <a:pt x="33" y="40"/>
                  </a:lnTo>
                  <a:lnTo>
                    <a:pt x="49" y="48"/>
                  </a:lnTo>
                  <a:lnTo>
                    <a:pt x="42" y="57"/>
                  </a:lnTo>
                  <a:lnTo>
                    <a:pt x="17" y="63"/>
                  </a:lnTo>
                  <a:lnTo>
                    <a:pt x="8" y="72"/>
                  </a:lnTo>
                  <a:lnTo>
                    <a:pt x="0" y="4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3" name="Freeform 76"/>
            <p:cNvSpPr>
              <a:spLocks/>
            </p:cNvSpPr>
            <p:nvPr/>
          </p:nvSpPr>
          <p:spPr bwMode="auto">
            <a:xfrm>
              <a:off x="1857" y="2851"/>
              <a:ext cx="239" cy="396"/>
            </a:xfrm>
            <a:custGeom>
              <a:avLst/>
              <a:gdLst/>
              <a:ahLst/>
              <a:cxnLst>
                <a:cxn ang="0">
                  <a:pos x="202" y="122"/>
                </a:cxn>
                <a:cxn ang="0">
                  <a:pos x="252" y="74"/>
                </a:cxn>
                <a:cxn ang="0">
                  <a:pos x="236" y="50"/>
                </a:cxn>
                <a:cxn ang="0">
                  <a:pos x="221" y="74"/>
                </a:cxn>
                <a:cxn ang="0">
                  <a:pos x="187" y="74"/>
                </a:cxn>
                <a:cxn ang="0">
                  <a:pos x="196" y="50"/>
                </a:cxn>
                <a:cxn ang="0">
                  <a:pos x="155" y="34"/>
                </a:cxn>
                <a:cxn ang="0">
                  <a:pos x="122" y="0"/>
                </a:cxn>
                <a:cxn ang="0">
                  <a:pos x="90" y="0"/>
                </a:cxn>
                <a:cxn ang="0">
                  <a:pos x="74" y="34"/>
                </a:cxn>
                <a:cxn ang="0">
                  <a:pos x="65" y="65"/>
                </a:cxn>
                <a:cxn ang="0">
                  <a:pos x="34" y="137"/>
                </a:cxn>
                <a:cxn ang="0">
                  <a:pos x="34" y="196"/>
                </a:cxn>
                <a:cxn ang="0">
                  <a:pos x="25" y="219"/>
                </a:cxn>
                <a:cxn ang="0">
                  <a:pos x="16" y="267"/>
                </a:cxn>
                <a:cxn ang="0">
                  <a:pos x="16" y="317"/>
                </a:cxn>
                <a:cxn ang="0">
                  <a:pos x="25" y="349"/>
                </a:cxn>
                <a:cxn ang="0">
                  <a:pos x="16" y="389"/>
                </a:cxn>
                <a:cxn ang="0">
                  <a:pos x="9" y="421"/>
                </a:cxn>
                <a:cxn ang="0">
                  <a:pos x="0" y="463"/>
                </a:cxn>
                <a:cxn ang="0">
                  <a:pos x="9" y="463"/>
                </a:cxn>
                <a:cxn ang="0">
                  <a:pos x="16" y="495"/>
                </a:cxn>
                <a:cxn ang="0">
                  <a:pos x="57" y="495"/>
                </a:cxn>
                <a:cxn ang="0">
                  <a:pos x="57" y="463"/>
                </a:cxn>
                <a:cxn ang="0">
                  <a:pos x="74" y="429"/>
                </a:cxn>
                <a:cxn ang="0">
                  <a:pos x="99" y="398"/>
                </a:cxn>
                <a:cxn ang="0">
                  <a:pos x="74" y="381"/>
                </a:cxn>
                <a:cxn ang="0">
                  <a:pos x="82" y="364"/>
                </a:cxn>
                <a:cxn ang="0">
                  <a:pos x="99" y="349"/>
                </a:cxn>
                <a:cxn ang="0">
                  <a:pos x="106" y="333"/>
                </a:cxn>
                <a:cxn ang="0">
                  <a:pos x="115" y="317"/>
                </a:cxn>
                <a:cxn ang="0">
                  <a:pos x="122" y="308"/>
                </a:cxn>
                <a:cxn ang="0">
                  <a:pos x="106" y="284"/>
                </a:cxn>
                <a:cxn ang="0">
                  <a:pos x="139" y="284"/>
                </a:cxn>
                <a:cxn ang="0">
                  <a:pos x="139" y="252"/>
                </a:cxn>
                <a:cxn ang="0">
                  <a:pos x="162" y="252"/>
                </a:cxn>
                <a:cxn ang="0">
                  <a:pos x="211" y="219"/>
                </a:cxn>
                <a:cxn ang="0">
                  <a:pos x="202" y="202"/>
                </a:cxn>
                <a:cxn ang="0">
                  <a:pos x="187" y="187"/>
                </a:cxn>
              </a:cxnLst>
              <a:rect l="0" t="0" r="r" b="b"/>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64" name="Freeform 77"/>
            <p:cNvSpPr>
              <a:spLocks/>
            </p:cNvSpPr>
            <p:nvPr/>
          </p:nvSpPr>
          <p:spPr bwMode="auto">
            <a:xfrm>
              <a:off x="2003" y="3233"/>
              <a:ext cx="41" cy="21"/>
            </a:xfrm>
            <a:custGeom>
              <a:avLst/>
              <a:gdLst/>
              <a:ahLst/>
              <a:cxnLst>
                <a:cxn ang="0">
                  <a:pos x="0" y="8"/>
                </a:cxn>
                <a:cxn ang="0">
                  <a:pos x="16" y="17"/>
                </a:cxn>
                <a:cxn ang="0">
                  <a:pos x="24" y="25"/>
                </a:cxn>
                <a:cxn ang="0">
                  <a:pos x="41" y="8"/>
                </a:cxn>
                <a:cxn ang="0">
                  <a:pos x="41" y="0"/>
                </a:cxn>
                <a:cxn ang="0">
                  <a:pos x="16" y="0"/>
                </a:cxn>
                <a:cxn ang="0">
                  <a:pos x="7" y="0"/>
                </a:cxn>
                <a:cxn ang="0">
                  <a:pos x="0" y="8"/>
                </a:cxn>
              </a:cxnLst>
              <a:rect l="0" t="0" r="r" b="b"/>
              <a:pathLst>
                <a:path w="42" h="26">
                  <a:moveTo>
                    <a:pt x="0" y="8"/>
                  </a:moveTo>
                  <a:lnTo>
                    <a:pt x="16" y="17"/>
                  </a:lnTo>
                  <a:lnTo>
                    <a:pt x="24" y="25"/>
                  </a:lnTo>
                  <a:lnTo>
                    <a:pt x="41" y="8"/>
                  </a:lnTo>
                  <a:lnTo>
                    <a:pt x="41" y="0"/>
                  </a:lnTo>
                  <a:lnTo>
                    <a:pt x="16" y="0"/>
                  </a:lnTo>
                  <a:lnTo>
                    <a:pt x="7" y="0"/>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5" name="Freeform 78"/>
            <p:cNvSpPr>
              <a:spLocks/>
            </p:cNvSpPr>
            <p:nvPr/>
          </p:nvSpPr>
          <p:spPr bwMode="auto">
            <a:xfrm>
              <a:off x="1857" y="2168"/>
              <a:ext cx="25" cy="13"/>
            </a:xfrm>
            <a:custGeom>
              <a:avLst/>
              <a:gdLst/>
              <a:ahLst/>
              <a:cxnLst>
                <a:cxn ang="0">
                  <a:pos x="0" y="16"/>
                </a:cxn>
                <a:cxn ang="0">
                  <a:pos x="9" y="16"/>
                </a:cxn>
                <a:cxn ang="0">
                  <a:pos x="25" y="0"/>
                </a:cxn>
                <a:cxn ang="0">
                  <a:pos x="16" y="0"/>
                </a:cxn>
                <a:cxn ang="0">
                  <a:pos x="0" y="16"/>
                </a:cxn>
              </a:cxnLst>
              <a:rect l="0" t="0" r="r" b="b"/>
              <a:pathLst>
                <a:path w="26" h="17">
                  <a:moveTo>
                    <a:pt x="0" y="16"/>
                  </a:moveTo>
                  <a:lnTo>
                    <a:pt x="9" y="16"/>
                  </a:lnTo>
                  <a:lnTo>
                    <a:pt x="25" y="0"/>
                  </a:lnTo>
                  <a:lnTo>
                    <a:pt x="16"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6" name="Freeform 79"/>
            <p:cNvSpPr>
              <a:spLocks/>
            </p:cNvSpPr>
            <p:nvPr/>
          </p:nvSpPr>
          <p:spPr bwMode="auto">
            <a:xfrm>
              <a:off x="1857" y="2168"/>
              <a:ext cx="25" cy="13"/>
            </a:xfrm>
            <a:custGeom>
              <a:avLst/>
              <a:gdLst/>
              <a:ahLst/>
              <a:cxnLst>
                <a:cxn ang="0">
                  <a:pos x="0" y="16"/>
                </a:cxn>
                <a:cxn ang="0">
                  <a:pos x="9" y="16"/>
                </a:cxn>
                <a:cxn ang="0">
                  <a:pos x="25" y="0"/>
                </a:cxn>
                <a:cxn ang="0">
                  <a:pos x="16" y="0"/>
                </a:cxn>
                <a:cxn ang="0">
                  <a:pos x="0" y="16"/>
                </a:cxn>
              </a:cxnLst>
              <a:rect l="0" t="0" r="r" b="b"/>
              <a:pathLst>
                <a:path w="26" h="17">
                  <a:moveTo>
                    <a:pt x="0" y="16"/>
                  </a:moveTo>
                  <a:lnTo>
                    <a:pt x="9" y="16"/>
                  </a:lnTo>
                  <a:lnTo>
                    <a:pt x="25" y="0"/>
                  </a:lnTo>
                  <a:lnTo>
                    <a:pt x="16"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67" name="Freeform 80"/>
            <p:cNvSpPr>
              <a:spLocks/>
            </p:cNvSpPr>
            <p:nvPr/>
          </p:nvSpPr>
          <p:spPr bwMode="auto">
            <a:xfrm>
              <a:off x="1966" y="2038"/>
              <a:ext cx="31" cy="15"/>
            </a:xfrm>
            <a:custGeom>
              <a:avLst/>
              <a:gdLst/>
              <a:ahLst/>
              <a:cxnLst>
                <a:cxn ang="0">
                  <a:pos x="0" y="0"/>
                </a:cxn>
                <a:cxn ang="0">
                  <a:pos x="16" y="17"/>
                </a:cxn>
                <a:cxn ang="0">
                  <a:pos x="32" y="17"/>
                </a:cxn>
                <a:cxn ang="0">
                  <a:pos x="16" y="9"/>
                </a:cxn>
                <a:cxn ang="0">
                  <a:pos x="0" y="0"/>
                </a:cxn>
              </a:cxnLst>
              <a:rect l="0" t="0" r="r" b="b"/>
              <a:pathLst>
                <a:path w="33" h="18">
                  <a:moveTo>
                    <a:pt x="0" y="0"/>
                  </a:moveTo>
                  <a:lnTo>
                    <a:pt x="16" y="17"/>
                  </a:lnTo>
                  <a:lnTo>
                    <a:pt x="32" y="17"/>
                  </a:lnTo>
                  <a:lnTo>
                    <a:pt x="16" y="9"/>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68" name="Freeform 81"/>
            <p:cNvSpPr>
              <a:spLocks/>
            </p:cNvSpPr>
            <p:nvPr/>
          </p:nvSpPr>
          <p:spPr bwMode="auto">
            <a:xfrm>
              <a:off x="1966" y="2038"/>
              <a:ext cx="31" cy="15"/>
            </a:xfrm>
            <a:custGeom>
              <a:avLst/>
              <a:gdLst/>
              <a:ahLst/>
              <a:cxnLst>
                <a:cxn ang="0">
                  <a:pos x="0" y="0"/>
                </a:cxn>
                <a:cxn ang="0">
                  <a:pos x="16" y="17"/>
                </a:cxn>
                <a:cxn ang="0">
                  <a:pos x="32" y="17"/>
                </a:cxn>
                <a:cxn ang="0">
                  <a:pos x="16" y="9"/>
                </a:cxn>
                <a:cxn ang="0">
                  <a:pos x="0" y="0"/>
                </a:cxn>
              </a:cxnLst>
              <a:rect l="0" t="0" r="r" b="b"/>
              <a:pathLst>
                <a:path w="33" h="18">
                  <a:moveTo>
                    <a:pt x="0" y="0"/>
                  </a:moveTo>
                  <a:lnTo>
                    <a:pt x="16" y="17"/>
                  </a:lnTo>
                  <a:lnTo>
                    <a:pt x="32" y="17"/>
                  </a:lnTo>
                  <a:lnTo>
                    <a:pt x="16" y="9"/>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69" name="Freeform 82"/>
            <p:cNvSpPr>
              <a:spLocks/>
            </p:cNvSpPr>
            <p:nvPr/>
          </p:nvSpPr>
          <p:spPr bwMode="auto">
            <a:xfrm>
              <a:off x="1966" y="2083"/>
              <a:ext cx="31" cy="20"/>
            </a:xfrm>
            <a:custGeom>
              <a:avLst/>
              <a:gdLst/>
              <a:ahLst/>
              <a:cxnLst>
                <a:cxn ang="0">
                  <a:pos x="0" y="8"/>
                </a:cxn>
                <a:cxn ang="0">
                  <a:pos x="24" y="24"/>
                </a:cxn>
                <a:cxn ang="0">
                  <a:pos x="24" y="15"/>
                </a:cxn>
                <a:cxn ang="0">
                  <a:pos x="32" y="8"/>
                </a:cxn>
                <a:cxn ang="0">
                  <a:pos x="16" y="8"/>
                </a:cxn>
                <a:cxn ang="0">
                  <a:pos x="7" y="0"/>
                </a:cxn>
                <a:cxn ang="0">
                  <a:pos x="0" y="8"/>
                </a:cxn>
              </a:cxnLst>
              <a:rect l="0" t="0" r="r" b="b"/>
              <a:pathLst>
                <a:path w="33" h="25">
                  <a:moveTo>
                    <a:pt x="0" y="8"/>
                  </a:moveTo>
                  <a:lnTo>
                    <a:pt x="24" y="24"/>
                  </a:lnTo>
                  <a:lnTo>
                    <a:pt x="24" y="15"/>
                  </a:lnTo>
                  <a:lnTo>
                    <a:pt x="32" y="8"/>
                  </a:lnTo>
                  <a:lnTo>
                    <a:pt x="16" y="8"/>
                  </a:lnTo>
                  <a:lnTo>
                    <a:pt x="7" y="0"/>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70" name="Freeform 83"/>
            <p:cNvSpPr>
              <a:spLocks/>
            </p:cNvSpPr>
            <p:nvPr/>
          </p:nvSpPr>
          <p:spPr bwMode="auto">
            <a:xfrm>
              <a:off x="1966" y="2083"/>
              <a:ext cx="31" cy="20"/>
            </a:xfrm>
            <a:custGeom>
              <a:avLst/>
              <a:gdLst/>
              <a:ahLst/>
              <a:cxnLst>
                <a:cxn ang="0">
                  <a:pos x="0" y="8"/>
                </a:cxn>
                <a:cxn ang="0">
                  <a:pos x="24" y="24"/>
                </a:cxn>
                <a:cxn ang="0">
                  <a:pos x="24" y="15"/>
                </a:cxn>
                <a:cxn ang="0">
                  <a:pos x="32" y="8"/>
                </a:cxn>
                <a:cxn ang="0">
                  <a:pos x="16" y="8"/>
                </a:cxn>
                <a:cxn ang="0">
                  <a:pos x="7" y="0"/>
                </a:cxn>
                <a:cxn ang="0">
                  <a:pos x="0" y="8"/>
                </a:cxn>
              </a:cxnLst>
              <a:rect l="0" t="0" r="r" b="b"/>
              <a:pathLst>
                <a:path w="33" h="25">
                  <a:moveTo>
                    <a:pt x="0" y="8"/>
                  </a:moveTo>
                  <a:lnTo>
                    <a:pt x="24" y="24"/>
                  </a:lnTo>
                  <a:lnTo>
                    <a:pt x="24" y="15"/>
                  </a:lnTo>
                  <a:lnTo>
                    <a:pt x="32" y="8"/>
                  </a:lnTo>
                  <a:lnTo>
                    <a:pt x="16" y="8"/>
                  </a:lnTo>
                  <a:lnTo>
                    <a:pt x="7" y="0"/>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1" name="Freeform 84"/>
            <p:cNvSpPr>
              <a:spLocks/>
            </p:cNvSpPr>
            <p:nvPr/>
          </p:nvSpPr>
          <p:spPr bwMode="auto">
            <a:xfrm>
              <a:off x="2026" y="2013"/>
              <a:ext cx="78" cy="78"/>
            </a:xfrm>
            <a:custGeom>
              <a:avLst/>
              <a:gdLst/>
              <a:ahLst/>
              <a:cxnLst>
                <a:cxn ang="0">
                  <a:pos x="0" y="72"/>
                </a:cxn>
                <a:cxn ang="0">
                  <a:pos x="0" y="80"/>
                </a:cxn>
                <a:cxn ang="0">
                  <a:pos x="48" y="80"/>
                </a:cxn>
                <a:cxn ang="0">
                  <a:pos x="48" y="88"/>
                </a:cxn>
                <a:cxn ang="0">
                  <a:pos x="57" y="80"/>
                </a:cxn>
                <a:cxn ang="0">
                  <a:pos x="73" y="88"/>
                </a:cxn>
                <a:cxn ang="0">
                  <a:pos x="73" y="96"/>
                </a:cxn>
                <a:cxn ang="0">
                  <a:pos x="82" y="96"/>
                </a:cxn>
                <a:cxn ang="0">
                  <a:pos x="82" y="80"/>
                </a:cxn>
                <a:cxn ang="0">
                  <a:pos x="65" y="72"/>
                </a:cxn>
                <a:cxn ang="0">
                  <a:pos x="73" y="63"/>
                </a:cxn>
                <a:cxn ang="0">
                  <a:pos x="65" y="56"/>
                </a:cxn>
                <a:cxn ang="0">
                  <a:pos x="73" y="48"/>
                </a:cxn>
                <a:cxn ang="0">
                  <a:pos x="48" y="48"/>
                </a:cxn>
                <a:cxn ang="0">
                  <a:pos x="42" y="40"/>
                </a:cxn>
                <a:cxn ang="0">
                  <a:pos x="48" y="31"/>
                </a:cxn>
                <a:cxn ang="0">
                  <a:pos x="42" y="31"/>
                </a:cxn>
                <a:cxn ang="0">
                  <a:pos x="48" y="0"/>
                </a:cxn>
                <a:cxn ang="0">
                  <a:pos x="32" y="6"/>
                </a:cxn>
                <a:cxn ang="0">
                  <a:pos x="8" y="56"/>
                </a:cxn>
                <a:cxn ang="0">
                  <a:pos x="8" y="63"/>
                </a:cxn>
                <a:cxn ang="0">
                  <a:pos x="0" y="72"/>
                </a:cxn>
              </a:cxnLst>
              <a:rect l="0" t="0" r="r" b="b"/>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72" name="Freeform 85"/>
            <p:cNvSpPr>
              <a:spLocks/>
            </p:cNvSpPr>
            <p:nvPr/>
          </p:nvSpPr>
          <p:spPr bwMode="auto">
            <a:xfrm>
              <a:off x="3817" y="2328"/>
              <a:ext cx="38" cy="14"/>
            </a:xfrm>
            <a:custGeom>
              <a:avLst/>
              <a:gdLst/>
              <a:ahLst/>
              <a:cxnLst>
                <a:cxn ang="0">
                  <a:pos x="33" y="0"/>
                </a:cxn>
                <a:cxn ang="0">
                  <a:pos x="8" y="0"/>
                </a:cxn>
                <a:cxn ang="0">
                  <a:pos x="0" y="9"/>
                </a:cxn>
                <a:cxn ang="0">
                  <a:pos x="0" y="16"/>
                </a:cxn>
                <a:cxn ang="0">
                  <a:pos x="33" y="16"/>
                </a:cxn>
                <a:cxn ang="0">
                  <a:pos x="40" y="16"/>
                </a:cxn>
                <a:cxn ang="0">
                  <a:pos x="33" y="0"/>
                </a:cxn>
              </a:cxnLst>
              <a:rect l="0" t="0" r="r" b="b"/>
              <a:pathLst>
                <a:path w="41" h="17">
                  <a:moveTo>
                    <a:pt x="33" y="0"/>
                  </a:moveTo>
                  <a:lnTo>
                    <a:pt x="8" y="0"/>
                  </a:lnTo>
                  <a:lnTo>
                    <a:pt x="0" y="9"/>
                  </a:lnTo>
                  <a:lnTo>
                    <a:pt x="0" y="16"/>
                  </a:lnTo>
                  <a:lnTo>
                    <a:pt x="33" y="16"/>
                  </a:lnTo>
                  <a:lnTo>
                    <a:pt x="40" y="16"/>
                  </a:lnTo>
                  <a:lnTo>
                    <a:pt x="33"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73" name="Freeform 86"/>
            <p:cNvSpPr>
              <a:spLocks/>
            </p:cNvSpPr>
            <p:nvPr/>
          </p:nvSpPr>
          <p:spPr bwMode="auto">
            <a:xfrm>
              <a:off x="3817" y="2328"/>
              <a:ext cx="38" cy="14"/>
            </a:xfrm>
            <a:custGeom>
              <a:avLst/>
              <a:gdLst/>
              <a:ahLst/>
              <a:cxnLst>
                <a:cxn ang="0">
                  <a:pos x="33" y="0"/>
                </a:cxn>
                <a:cxn ang="0">
                  <a:pos x="8" y="0"/>
                </a:cxn>
                <a:cxn ang="0">
                  <a:pos x="0" y="9"/>
                </a:cxn>
                <a:cxn ang="0">
                  <a:pos x="0" y="16"/>
                </a:cxn>
                <a:cxn ang="0">
                  <a:pos x="33" y="16"/>
                </a:cxn>
                <a:cxn ang="0">
                  <a:pos x="40" y="16"/>
                </a:cxn>
                <a:cxn ang="0">
                  <a:pos x="33" y="0"/>
                </a:cxn>
              </a:cxnLst>
              <a:rect l="0" t="0" r="r" b="b"/>
              <a:pathLst>
                <a:path w="41" h="17">
                  <a:moveTo>
                    <a:pt x="33" y="0"/>
                  </a:moveTo>
                  <a:lnTo>
                    <a:pt x="8" y="0"/>
                  </a:lnTo>
                  <a:lnTo>
                    <a:pt x="0" y="9"/>
                  </a:lnTo>
                  <a:lnTo>
                    <a:pt x="0" y="16"/>
                  </a:lnTo>
                  <a:lnTo>
                    <a:pt x="33" y="16"/>
                  </a:lnTo>
                  <a:lnTo>
                    <a:pt x="40" y="16"/>
                  </a:lnTo>
                  <a:lnTo>
                    <a:pt x="33"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4" name="Freeform 87"/>
            <p:cNvSpPr>
              <a:spLocks/>
            </p:cNvSpPr>
            <p:nvPr/>
          </p:nvSpPr>
          <p:spPr bwMode="auto">
            <a:xfrm>
              <a:off x="3564" y="2232"/>
              <a:ext cx="353" cy="311"/>
            </a:xfrm>
            <a:custGeom>
              <a:avLst/>
              <a:gdLst/>
              <a:ahLst/>
              <a:cxnLst>
                <a:cxn ang="0">
                  <a:pos x="358" y="105"/>
                </a:cxn>
                <a:cxn ang="0">
                  <a:pos x="373" y="137"/>
                </a:cxn>
                <a:cxn ang="0">
                  <a:pos x="349" y="146"/>
                </a:cxn>
                <a:cxn ang="0">
                  <a:pos x="326" y="187"/>
                </a:cxn>
                <a:cxn ang="0">
                  <a:pos x="318" y="211"/>
                </a:cxn>
                <a:cxn ang="0">
                  <a:pos x="308" y="178"/>
                </a:cxn>
                <a:cxn ang="0">
                  <a:pos x="293" y="187"/>
                </a:cxn>
                <a:cxn ang="0">
                  <a:pos x="308" y="162"/>
                </a:cxn>
                <a:cxn ang="0">
                  <a:pos x="276" y="146"/>
                </a:cxn>
                <a:cxn ang="0">
                  <a:pos x="261" y="146"/>
                </a:cxn>
                <a:cxn ang="0">
                  <a:pos x="252" y="170"/>
                </a:cxn>
                <a:cxn ang="0">
                  <a:pos x="268" y="211"/>
                </a:cxn>
                <a:cxn ang="0">
                  <a:pos x="261" y="202"/>
                </a:cxn>
                <a:cxn ang="0">
                  <a:pos x="236" y="236"/>
                </a:cxn>
                <a:cxn ang="0">
                  <a:pos x="180" y="276"/>
                </a:cxn>
                <a:cxn ang="0">
                  <a:pos x="171" y="283"/>
                </a:cxn>
                <a:cxn ang="0">
                  <a:pos x="156" y="292"/>
                </a:cxn>
                <a:cxn ang="0">
                  <a:pos x="156" y="324"/>
                </a:cxn>
                <a:cxn ang="0">
                  <a:pos x="147" y="364"/>
                </a:cxn>
                <a:cxn ang="0">
                  <a:pos x="131" y="380"/>
                </a:cxn>
                <a:cxn ang="0">
                  <a:pos x="106" y="380"/>
                </a:cxn>
                <a:cxn ang="0">
                  <a:pos x="65" y="283"/>
                </a:cxn>
                <a:cxn ang="0">
                  <a:pos x="59" y="202"/>
                </a:cxn>
                <a:cxn ang="0">
                  <a:pos x="34" y="227"/>
                </a:cxn>
                <a:cxn ang="0">
                  <a:pos x="25" y="202"/>
                </a:cxn>
                <a:cxn ang="0">
                  <a:pos x="19" y="195"/>
                </a:cxn>
                <a:cxn ang="0">
                  <a:pos x="9" y="178"/>
                </a:cxn>
                <a:cxn ang="0">
                  <a:pos x="34" y="170"/>
                </a:cxn>
                <a:cxn ang="0">
                  <a:pos x="25" y="153"/>
                </a:cxn>
                <a:cxn ang="0">
                  <a:pos x="19" y="146"/>
                </a:cxn>
                <a:cxn ang="0">
                  <a:pos x="25" y="121"/>
                </a:cxn>
                <a:cxn ang="0">
                  <a:pos x="50" y="121"/>
                </a:cxn>
                <a:cxn ang="0">
                  <a:pos x="82" y="65"/>
                </a:cxn>
                <a:cxn ang="0">
                  <a:pos x="90" y="56"/>
                </a:cxn>
                <a:cxn ang="0">
                  <a:pos x="82" y="33"/>
                </a:cxn>
                <a:cxn ang="0">
                  <a:pos x="82" y="16"/>
                </a:cxn>
                <a:cxn ang="0">
                  <a:pos x="114" y="16"/>
                </a:cxn>
                <a:cxn ang="0">
                  <a:pos x="147" y="0"/>
                </a:cxn>
                <a:cxn ang="0">
                  <a:pos x="156" y="25"/>
                </a:cxn>
                <a:cxn ang="0">
                  <a:pos x="147" y="56"/>
                </a:cxn>
                <a:cxn ang="0">
                  <a:pos x="139" y="81"/>
                </a:cxn>
                <a:cxn ang="0">
                  <a:pos x="156" y="113"/>
                </a:cxn>
                <a:cxn ang="0">
                  <a:pos x="243" y="146"/>
                </a:cxn>
                <a:cxn ang="0">
                  <a:pos x="252" y="137"/>
                </a:cxn>
                <a:cxn ang="0">
                  <a:pos x="261" y="121"/>
                </a:cxn>
                <a:cxn ang="0">
                  <a:pos x="268" y="137"/>
                </a:cxn>
                <a:cxn ang="0">
                  <a:pos x="308" y="137"/>
                </a:cxn>
                <a:cxn ang="0">
                  <a:pos x="342" y="105"/>
                </a:cxn>
              </a:cxnLst>
              <a:rect l="0" t="0" r="r" b="b"/>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5" name="Freeform 88"/>
            <p:cNvSpPr>
              <a:spLocks/>
            </p:cNvSpPr>
            <p:nvPr/>
          </p:nvSpPr>
          <p:spPr bwMode="auto">
            <a:xfrm>
              <a:off x="3802" y="2006"/>
              <a:ext cx="385" cy="156"/>
            </a:xfrm>
            <a:custGeom>
              <a:avLst/>
              <a:gdLst/>
              <a:ahLst/>
              <a:cxnLst>
                <a:cxn ang="0">
                  <a:pos x="268" y="49"/>
                </a:cxn>
                <a:cxn ang="0">
                  <a:pos x="220" y="24"/>
                </a:cxn>
                <a:cxn ang="0">
                  <a:pos x="205" y="32"/>
                </a:cxn>
                <a:cxn ang="0">
                  <a:pos x="195" y="32"/>
                </a:cxn>
                <a:cxn ang="0">
                  <a:pos x="180" y="9"/>
                </a:cxn>
                <a:cxn ang="0">
                  <a:pos x="146" y="0"/>
                </a:cxn>
                <a:cxn ang="0">
                  <a:pos x="130" y="9"/>
                </a:cxn>
                <a:cxn ang="0">
                  <a:pos x="130" y="24"/>
                </a:cxn>
                <a:cxn ang="0">
                  <a:pos x="130" y="40"/>
                </a:cxn>
                <a:cxn ang="0">
                  <a:pos x="97" y="40"/>
                </a:cxn>
                <a:cxn ang="0">
                  <a:pos x="81" y="32"/>
                </a:cxn>
                <a:cxn ang="0">
                  <a:pos x="49" y="24"/>
                </a:cxn>
                <a:cxn ang="0">
                  <a:pos x="9" y="49"/>
                </a:cxn>
                <a:cxn ang="0">
                  <a:pos x="0" y="57"/>
                </a:cxn>
                <a:cxn ang="0">
                  <a:pos x="16" y="81"/>
                </a:cxn>
                <a:cxn ang="0">
                  <a:pos x="34" y="81"/>
                </a:cxn>
                <a:cxn ang="0">
                  <a:pos x="41" y="97"/>
                </a:cxn>
                <a:cxn ang="0">
                  <a:pos x="41" y="130"/>
                </a:cxn>
                <a:cxn ang="0">
                  <a:pos x="90" y="146"/>
                </a:cxn>
                <a:cxn ang="0">
                  <a:pos x="115" y="171"/>
                </a:cxn>
                <a:cxn ang="0">
                  <a:pos x="162" y="171"/>
                </a:cxn>
                <a:cxn ang="0">
                  <a:pos x="186" y="186"/>
                </a:cxn>
                <a:cxn ang="0">
                  <a:pos x="220" y="194"/>
                </a:cxn>
                <a:cxn ang="0">
                  <a:pos x="252" y="177"/>
                </a:cxn>
                <a:cxn ang="0">
                  <a:pos x="285" y="177"/>
                </a:cxn>
                <a:cxn ang="0">
                  <a:pos x="308" y="152"/>
                </a:cxn>
                <a:cxn ang="0">
                  <a:pos x="302" y="146"/>
                </a:cxn>
                <a:cxn ang="0">
                  <a:pos x="317" y="130"/>
                </a:cxn>
                <a:cxn ang="0">
                  <a:pos x="333" y="137"/>
                </a:cxn>
                <a:cxn ang="0">
                  <a:pos x="357" y="121"/>
                </a:cxn>
                <a:cxn ang="0">
                  <a:pos x="373" y="105"/>
                </a:cxn>
                <a:cxn ang="0">
                  <a:pos x="407" y="105"/>
                </a:cxn>
                <a:cxn ang="0">
                  <a:pos x="397" y="89"/>
                </a:cxn>
                <a:cxn ang="0">
                  <a:pos x="389" y="81"/>
                </a:cxn>
                <a:cxn ang="0">
                  <a:pos x="373" y="89"/>
                </a:cxn>
                <a:cxn ang="0">
                  <a:pos x="357" y="89"/>
                </a:cxn>
                <a:cxn ang="0">
                  <a:pos x="357" y="57"/>
                </a:cxn>
                <a:cxn ang="0">
                  <a:pos x="366" y="40"/>
                </a:cxn>
                <a:cxn ang="0">
                  <a:pos x="342" y="32"/>
                </a:cxn>
                <a:cxn ang="0">
                  <a:pos x="325" y="49"/>
                </a:cxn>
                <a:cxn ang="0">
                  <a:pos x="292" y="57"/>
                </a:cxn>
                <a:cxn ang="0">
                  <a:pos x="268" y="49"/>
                </a:cxn>
              </a:cxnLst>
              <a:rect l="0" t="0" r="r" b="b"/>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6" name="Freeform 89"/>
            <p:cNvSpPr>
              <a:spLocks/>
            </p:cNvSpPr>
            <p:nvPr/>
          </p:nvSpPr>
          <p:spPr bwMode="auto">
            <a:xfrm>
              <a:off x="2990" y="1612"/>
              <a:ext cx="132" cy="246"/>
            </a:xfrm>
            <a:custGeom>
              <a:avLst/>
              <a:gdLst/>
              <a:ahLst/>
              <a:cxnLst>
                <a:cxn ang="0">
                  <a:pos x="106" y="40"/>
                </a:cxn>
                <a:cxn ang="0">
                  <a:pos x="106" y="65"/>
                </a:cxn>
                <a:cxn ang="0">
                  <a:pos x="124" y="81"/>
                </a:cxn>
                <a:cxn ang="0">
                  <a:pos x="115" y="105"/>
                </a:cxn>
                <a:cxn ang="0">
                  <a:pos x="124" y="145"/>
                </a:cxn>
                <a:cxn ang="0">
                  <a:pos x="115" y="170"/>
                </a:cxn>
                <a:cxn ang="0">
                  <a:pos x="131" y="195"/>
                </a:cxn>
                <a:cxn ang="0">
                  <a:pos x="124" y="210"/>
                </a:cxn>
                <a:cxn ang="0">
                  <a:pos x="140" y="227"/>
                </a:cxn>
                <a:cxn ang="0">
                  <a:pos x="140" y="235"/>
                </a:cxn>
                <a:cxn ang="0">
                  <a:pos x="115" y="276"/>
                </a:cxn>
                <a:cxn ang="0">
                  <a:pos x="91" y="292"/>
                </a:cxn>
                <a:cxn ang="0">
                  <a:pos x="83" y="292"/>
                </a:cxn>
                <a:cxn ang="0">
                  <a:pos x="41" y="307"/>
                </a:cxn>
                <a:cxn ang="0">
                  <a:pos x="9" y="292"/>
                </a:cxn>
                <a:cxn ang="0">
                  <a:pos x="18" y="267"/>
                </a:cxn>
                <a:cxn ang="0">
                  <a:pos x="9" y="242"/>
                </a:cxn>
                <a:cxn ang="0">
                  <a:pos x="18" y="227"/>
                </a:cxn>
                <a:cxn ang="0">
                  <a:pos x="49" y="177"/>
                </a:cxn>
                <a:cxn ang="0">
                  <a:pos x="59" y="170"/>
                </a:cxn>
                <a:cxn ang="0">
                  <a:pos x="59" y="153"/>
                </a:cxn>
                <a:cxn ang="0">
                  <a:pos x="49" y="145"/>
                </a:cxn>
                <a:cxn ang="0">
                  <a:pos x="41" y="145"/>
                </a:cxn>
                <a:cxn ang="0">
                  <a:pos x="34" y="71"/>
                </a:cxn>
                <a:cxn ang="0">
                  <a:pos x="0" y="40"/>
                </a:cxn>
                <a:cxn ang="0">
                  <a:pos x="9" y="31"/>
                </a:cxn>
                <a:cxn ang="0">
                  <a:pos x="25" y="49"/>
                </a:cxn>
                <a:cxn ang="0">
                  <a:pos x="59" y="49"/>
                </a:cxn>
                <a:cxn ang="0">
                  <a:pos x="66" y="40"/>
                </a:cxn>
                <a:cxn ang="0">
                  <a:pos x="74" y="8"/>
                </a:cxn>
                <a:cxn ang="0">
                  <a:pos x="91" y="0"/>
                </a:cxn>
                <a:cxn ang="0">
                  <a:pos x="115" y="16"/>
                </a:cxn>
                <a:cxn ang="0">
                  <a:pos x="106" y="40"/>
                </a:cxn>
              </a:cxnLst>
              <a:rect l="0" t="0" r="r" b="b"/>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7" name="Freeform 90"/>
            <p:cNvSpPr>
              <a:spLocks/>
            </p:cNvSpPr>
            <p:nvPr/>
          </p:nvSpPr>
          <p:spPr bwMode="auto">
            <a:xfrm>
              <a:off x="1330" y="2277"/>
              <a:ext cx="362" cy="201"/>
            </a:xfrm>
            <a:custGeom>
              <a:avLst/>
              <a:gdLst/>
              <a:ahLst/>
              <a:cxnLst>
                <a:cxn ang="0">
                  <a:pos x="243" y="114"/>
                </a:cxn>
                <a:cxn ang="0">
                  <a:pos x="251" y="155"/>
                </a:cxn>
                <a:cxn ang="0">
                  <a:pos x="268" y="196"/>
                </a:cxn>
                <a:cxn ang="0">
                  <a:pos x="317" y="196"/>
                </a:cxn>
                <a:cxn ang="0">
                  <a:pos x="323" y="196"/>
                </a:cxn>
                <a:cxn ang="0">
                  <a:pos x="341" y="162"/>
                </a:cxn>
                <a:cxn ang="0">
                  <a:pos x="373" y="155"/>
                </a:cxn>
                <a:cxn ang="0">
                  <a:pos x="373" y="196"/>
                </a:cxn>
                <a:cxn ang="0">
                  <a:pos x="364" y="196"/>
                </a:cxn>
                <a:cxn ang="0">
                  <a:pos x="332" y="203"/>
                </a:cxn>
                <a:cxn ang="0">
                  <a:pos x="341" y="227"/>
                </a:cxn>
                <a:cxn ang="0">
                  <a:pos x="317" y="251"/>
                </a:cxn>
                <a:cxn ang="0">
                  <a:pos x="276" y="227"/>
                </a:cxn>
                <a:cxn ang="0">
                  <a:pos x="243" y="227"/>
                </a:cxn>
                <a:cxn ang="0">
                  <a:pos x="195" y="203"/>
                </a:cxn>
                <a:cxn ang="0">
                  <a:pos x="155" y="186"/>
                </a:cxn>
                <a:cxn ang="0">
                  <a:pos x="155" y="162"/>
                </a:cxn>
                <a:cxn ang="0">
                  <a:pos x="114" y="106"/>
                </a:cxn>
                <a:cxn ang="0">
                  <a:pos x="96" y="90"/>
                </a:cxn>
                <a:cxn ang="0">
                  <a:pos x="81" y="65"/>
                </a:cxn>
                <a:cxn ang="0">
                  <a:pos x="64" y="49"/>
                </a:cxn>
                <a:cxn ang="0">
                  <a:pos x="40" y="18"/>
                </a:cxn>
                <a:cxn ang="0">
                  <a:pos x="32" y="34"/>
                </a:cxn>
                <a:cxn ang="0">
                  <a:pos x="81" y="122"/>
                </a:cxn>
                <a:cxn ang="0">
                  <a:pos x="96" y="131"/>
                </a:cxn>
                <a:cxn ang="0">
                  <a:pos x="81" y="131"/>
                </a:cxn>
                <a:cxn ang="0">
                  <a:pos x="64" y="106"/>
                </a:cxn>
                <a:cxn ang="0">
                  <a:pos x="32" y="81"/>
                </a:cxn>
                <a:cxn ang="0">
                  <a:pos x="32" y="74"/>
                </a:cxn>
                <a:cxn ang="0">
                  <a:pos x="16" y="41"/>
                </a:cxn>
                <a:cxn ang="0">
                  <a:pos x="24" y="0"/>
                </a:cxn>
                <a:cxn ang="0">
                  <a:pos x="137" y="9"/>
                </a:cxn>
                <a:cxn ang="0">
                  <a:pos x="155" y="41"/>
                </a:cxn>
                <a:cxn ang="0">
                  <a:pos x="179" y="49"/>
                </a:cxn>
                <a:cxn ang="0">
                  <a:pos x="195" y="41"/>
                </a:cxn>
                <a:cxn ang="0">
                  <a:pos x="251" y="97"/>
                </a:cxn>
              </a:cxnLst>
              <a:rect l="0" t="0" r="r" b="b"/>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78" name="Freeform 91"/>
            <p:cNvSpPr>
              <a:spLocks/>
            </p:cNvSpPr>
            <p:nvPr/>
          </p:nvSpPr>
          <p:spPr bwMode="auto">
            <a:xfrm>
              <a:off x="1667" y="2433"/>
              <a:ext cx="16" cy="25"/>
            </a:xfrm>
            <a:custGeom>
              <a:avLst/>
              <a:gdLst/>
              <a:ahLst/>
              <a:cxnLst>
                <a:cxn ang="0">
                  <a:pos x="0" y="31"/>
                </a:cxn>
                <a:cxn ang="0">
                  <a:pos x="16" y="31"/>
                </a:cxn>
                <a:cxn ang="0">
                  <a:pos x="16" y="0"/>
                </a:cxn>
                <a:cxn ang="0">
                  <a:pos x="0" y="7"/>
                </a:cxn>
                <a:cxn ang="0">
                  <a:pos x="0" y="31"/>
                </a:cxn>
              </a:cxnLst>
              <a:rect l="0" t="0" r="r" b="b"/>
              <a:pathLst>
                <a:path w="17" h="32">
                  <a:moveTo>
                    <a:pt x="0" y="31"/>
                  </a:moveTo>
                  <a:lnTo>
                    <a:pt x="16" y="31"/>
                  </a:lnTo>
                  <a:lnTo>
                    <a:pt x="16" y="0"/>
                  </a:lnTo>
                  <a:lnTo>
                    <a:pt x="0" y="7"/>
                  </a:lnTo>
                  <a:lnTo>
                    <a:pt x="0" y="3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79" name="Freeform 92"/>
            <p:cNvSpPr>
              <a:spLocks/>
            </p:cNvSpPr>
            <p:nvPr/>
          </p:nvSpPr>
          <p:spPr bwMode="auto">
            <a:xfrm>
              <a:off x="1629" y="2438"/>
              <a:ext cx="45" cy="48"/>
            </a:xfrm>
            <a:custGeom>
              <a:avLst/>
              <a:gdLst/>
              <a:ahLst/>
              <a:cxnLst>
                <a:cxn ang="0">
                  <a:pos x="40" y="24"/>
                </a:cxn>
                <a:cxn ang="0">
                  <a:pos x="47" y="33"/>
                </a:cxn>
                <a:cxn ang="0">
                  <a:pos x="31" y="48"/>
                </a:cxn>
                <a:cxn ang="0">
                  <a:pos x="24" y="58"/>
                </a:cxn>
                <a:cxn ang="0">
                  <a:pos x="0" y="48"/>
                </a:cxn>
                <a:cxn ang="0">
                  <a:pos x="6" y="24"/>
                </a:cxn>
                <a:cxn ang="0">
                  <a:pos x="24" y="24"/>
                </a:cxn>
                <a:cxn ang="0">
                  <a:pos x="6" y="8"/>
                </a:cxn>
                <a:cxn ang="0">
                  <a:pos x="15" y="0"/>
                </a:cxn>
                <a:cxn ang="0">
                  <a:pos x="40" y="0"/>
                </a:cxn>
                <a:cxn ang="0">
                  <a:pos x="40" y="24"/>
                </a:cxn>
              </a:cxnLst>
              <a:rect l="0" t="0" r="r" b="b"/>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0" name="Freeform 93"/>
            <p:cNvSpPr>
              <a:spLocks/>
            </p:cNvSpPr>
            <p:nvPr/>
          </p:nvSpPr>
          <p:spPr bwMode="auto">
            <a:xfrm>
              <a:off x="1658" y="2465"/>
              <a:ext cx="78" cy="26"/>
            </a:xfrm>
            <a:custGeom>
              <a:avLst/>
              <a:gdLst/>
              <a:ahLst/>
              <a:cxnLst>
                <a:cxn ang="0">
                  <a:pos x="16" y="0"/>
                </a:cxn>
                <a:cxn ang="0">
                  <a:pos x="59" y="0"/>
                </a:cxn>
                <a:cxn ang="0">
                  <a:pos x="81" y="7"/>
                </a:cxn>
                <a:cxn ang="0">
                  <a:pos x="65" y="15"/>
                </a:cxn>
                <a:cxn ang="0">
                  <a:pos x="34" y="32"/>
                </a:cxn>
                <a:cxn ang="0">
                  <a:pos x="25" y="32"/>
                </a:cxn>
                <a:cxn ang="0">
                  <a:pos x="25" y="25"/>
                </a:cxn>
                <a:cxn ang="0">
                  <a:pos x="0" y="15"/>
                </a:cxn>
                <a:cxn ang="0">
                  <a:pos x="16" y="0"/>
                </a:cxn>
              </a:cxnLst>
              <a:rect l="0" t="0" r="r" b="b"/>
              <a:pathLst>
                <a:path w="82" h="33">
                  <a:moveTo>
                    <a:pt x="16" y="0"/>
                  </a:moveTo>
                  <a:lnTo>
                    <a:pt x="59" y="0"/>
                  </a:lnTo>
                  <a:lnTo>
                    <a:pt x="81" y="7"/>
                  </a:lnTo>
                  <a:lnTo>
                    <a:pt x="65" y="15"/>
                  </a:lnTo>
                  <a:lnTo>
                    <a:pt x="34" y="32"/>
                  </a:lnTo>
                  <a:lnTo>
                    <a:pt x="25" y="32"/>
                  </a:lnTo>
                  <a:lnTo>
                    <a:pt x="25" y="25"/>
                  </a:lnTo>
                  <a:lnTo>
                    <a:pt x="0" y="15"/>
                  </a:lnTo>
                  <a:lnTo>
                    <a:pt x="16"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1" name="Freeform 94"/>
            <p:cNvSpPr>
              <a:spLocks/>
            </p:cNvSpPr>
            <p:nvPr/>
          </p:nvSpPr>
          <p:spPr bwMode="auto">
            <a:xfrm>
              <a:off x="1652" y="2477"/>
              <a:ext cx="31" cy="14"/>
            </a:xfrm>
            <a:custGeom>
              <a:avLst/>
              <a:gdLst/>
              <a:ahLst/>
              <a:cxnLst>
                <a:cxn ang="0">
                  <a:pos x="7" y="0"/>
                </a:cxn>
                <a:cxn ang="0">
                  <a:pos x="0" y="10"/>
                </a:cxn>
                <a:cxn ang="0">
                  <a:pos x="7" y="17"/>
                </a:cxn>
                <a:cxn ang="0">
                  <a:pos x="32" y="17"/>
                </a:cxn>
                <a:cxn ang="0">
                  <a:pos x="32" y="10"/>
                </a:cxn>
                <a:cxn ang="0">
                  <a:pos x="7" y="0"/>
                </a:cxn>
              </a:cxnLst>
              <a:rect l="0" t="0" r="r" b="b"/>
              <a:pathLst>
                <a:path w="33" h="18">
                  <a:moveTo>
                    <a:pt x="7" y="0"/>
                  </a:moveTo>
                  <a:lnTo>
                    <a:pt x="0" y="10"/>
                  </a:lnTo>
                  <a:lnTo>
                    <a:pt x="7" y="17"/>
                  </a:lnTo>
                  <a:lnTo>
                    <a:pt x="32" y="17"/>
                  </a:lnTo>
                  <a:lnTo>
                    <a:pt x="32" y="10"/>
                  </a:lnTo>
                  <a:lnTo>
                    <a:pt x="7"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2" name="Freeform 95"/>
            <p:cNvSpPr>
              <a:spLocks/>
            </p:cNvSpPr>
            <p:nvPr/>
          </p:nvSpPr>
          <p:spPr bwMode="auto">
            <a:xfrm>
              <a:off x="1691" y="2470"/>
              <a:ext cx="45" cy="48"/>
            </a:xfrm>
            <a:custGeom>
              <a:avLst/>
              <a:gdLst/>
              <a:ahLst/>
              <a:cxnLst>
                <a:cxn ang="0">
                  <a:pos x="47" y="0"/>
                </a:cxn>
                <a:cxn ang="0">
                  <a:pos x="47" y="8"/>
                </a:cxn>
                <a:cxn ang="0">
                  <a:pos x="40" y="50"/>
                </a:cxn>
                <a:cxn ang="0">
                  <a:pos x="47" y="58"/>
                </a:cxn>
                <a:cxn ang="0">
                  <a:pos x="40" y="58"/>
                </a:cxn>
                <a:cxn ang="0">
                  <a:pos x="15" y="50"/>
                </a:cxn>
                <a:cxn ang="0">
                  <a:pos x="0" y="33"/>
                </a:cxn>
                <a:cxn ang="0">
                  <a:pos x="0" y="25"/>
                </a:cxn>
                <a:cxn ang="0">
                  <a:pos x="31" y="8"/>
                </a:cxn>
                <a:cxn ang="0">
                  <a:pos x="47" y="0"/>
                </a:cxn>
              </a:cxnLst>
              <a:rect l="0" t="0" r="r" b="b"/>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3" name="Freeform 96"/>
            <p:cNvSpPr>
              <a:spLocks/>
            </p:cNvSpPr>
            <p:nvPr/>
          </p:nvSpPr>
          <p:spPr bwMode="auto">
            <a:xfrm>
              <a:off x="1705" y="2510"/>
              <a:ext cx="39" cy="33"/>
            </a:xfrm>
            <a:custGeom>
              <a:avLst/>
              <a:gdLst/>
              <a:ahLst/>
              <a:cxnLst>
                <a:cxn ang="0">
                  <a:pos x="41" y="40"/>
                </a:cxn>
                <a:cxn ang="0">
                  <a:pos x="41" y="24"/>
                </a:cxn>
                <a:cxn ang="0">
                  <a:pos x="32" y="15"/>
                </a:cxn>
                <a:cxn ang="0">
                  <a:pos x="32" y="8"/>
                </a:cxn>
                <a:cxn ang="0">
                  <a:pos x="25" y="8"/>
                </a:cxn>
                <a:cxn ang="0">
                  <a:pos x="0" y="0"/>
                </a:cxn>
                <a:cxn ang="0">
                  <a:pos x="0" y="15"/>
                </a:cxn>
                <a:cxn ang="0">
                  <a:pos x="10" y="24"/>
                </a:cxn>
                <a:cxn ang="0">
                  <a:pos x="16" y="15"/>
                </a:cxn>
                <a:cxn ang="0">
                  <a:pos x="25" y="31"/>
                </a:cxn>
                <a:cxn ang="0">
                  <a:pos x="41" y="40"/>
                </a:cxn>
              </a:cxnLst>
              <a:rect l="0" t="0" r="r" b="b"/>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4" name="Freeform 97"/>
            <p:cNvSpPr>
              <a:spLocks/>
            </p:cNvSpPr>
            <p:nvPr/>
          </p:nvSpPr>
          <p:spPr bwMode="auto">
            <a:xfrm>
              <a:off x="1744" y="2529"/>
              <a:ext cx="39" cy="26"/>
            </a:xfrm>
            <a:custGeom>
              <a:avLst/>
              <a:gdLst/>
              <a:ahLst/>
              <a:cxnLst>
                <a:cxn ang="0">
                  <a:pos x="0" y="16"/>
                </a:cxn>
                <a:cxn ang="0">
                  <a:pos x="24" y="25"/>
                </a:cxn>
                <a:cxn ang="0">
                  <a:pos x="24" y="31"/>
                </a:cxn>
                <a:cxn ang="0">
                  <a:pos x="32" y="25"/>
                </a:cxn>
                <a:cxn ang="0">
                  <a:pos x="24" y="16"/>
                </a:cxn>
                <a:cxn ang="0">
                  <a:pos x="41" y="7"/>
                </a:cxn>
                <a:cxn ang="0">
                  <a:pos x="32" y="0"/>
                </a:cxn>
                <a:cxn ang="0">
                  <a:pos x="16" y="7"/>
                </a:cxn>
                <a:cxn ang="0">
                  <a:pos x="9" y="7"/>
                </a:cxn>
                <a:cxn ang="0">
                  <a:pos x="0" y="0"/>
                </a:cxn>
                <a:cxn ang="0">
                  <a:pos x="0" y="16"/>
                </a:cxn>
              </a:cxnLst>
              <a:rect l="0" t="0" r="r" b="b"/>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5" name="Freeform 98"/>
            <p:cNvSpPr>
              <a:spLocks/>
            </p:cNvSpPr>
            <p:nvPr/>
          </p:nvSpPr>
          <p:spPr bwMode="auto">
            <a:xfrm>
              <a:off x="1782" y="2529"/>
              <a:ext cx="30" cy="26"/>
            </a:xfrm>
            <a:custGeom>
              <a:avLst/>
              <a:gdLst/>
              <a:ahLst/>
              <a:cxnLst>
                <a:cxn ang="0">
                  <a:pos x="24" y="7"/>
                </a:cxn>
                <a:cxn ang="0">
                  <a:pos x="31" y="16"/>
                </a:cxn>
                <a:cxn ang="0">
                  <a:pos x="24" y="25"/>
                </a:cxn>
                <a:cxn ang="0">
                  <a:pos x="24" y="31"/>
                </a:cxn>
                <a:cxn ang="0">
                  <a:pos x="15" y="16"/>
                </a:cxn>
                <a:cxn ang="0">
                  <a:pos x="0" y="7"/>
                </a:cxn>
                <a:cxn ang="0">
                  <a:pos x="0" y="0"/>
                </a:cxn>
                <a:cxn ang="0">
                  <a:pos x="8" y="0"/>
                </a:cxn>
                <a:cxn ang="0">
                  <a:pos x="15" y="0"/>
                </a:cxn>
                <a:cxn ang="0">
                  <a:pos x="24" y="7"/>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6" name="Freeform 99"/>
            <p:cNvSpPr>
              <a:spLocks/>
            </p:cNvSpPr>
            <p:nvPr/>
          </p:nvSpPr>
          <p:spPr bwMode="auto">
            <a:xfrm>
              <a:off x="1782" y="2529"/>
              <a:ext cx="30" cy="26"/>
            </a:xfrm>
            <a:custGeom>
              <a:avLst/>
              <a:gdLst/>
              <a:ahLst/>
              <a:cxnLst>
                <a:cxn ang="0">
                  <a:pos x="24" y="7"/>
                </a:cxn>
                <a:cxn ang="0">
                  <a:pos x="31" y="16"/>
                </a:cxn>
                <a:cxn ang="0">
                  <a:pos x="24" y="25"/>
                </a:cxn>
                <a:cxn ang="0">
                  <a:pos x="24" y="31"/>
                </a:cxn>
                <a:cxn ang="0">
                  <a:pos x="15" y="16"/>
                </a:cxn>
                <a:cxn ang="0">
                  <a:pos x="0" y="7"/>
                </a:cxn>
                <a:cxn ang="0">
                  <a:pos x="0" y="0"/>
                </a:cxn>
                <a:cxn ang="0">
                  <a:pos x="8" y="0"/>
                </a:cxn>
                <a:cxn ang="0">
                  <a:pos x="15" y="0"/>
                </a:cxn>
                <a:cxn ang="0">
                  <a:pos x="24" y="7"/>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87" name="Freeform 100"/>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88" name="Freeform 101"/>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89" name="Freeform 102"/>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90" name="Freeform 103"/>
            <p:cNvSpPr>
              <a:spLocks/>
            </p:cNvSpPr>
            <p:nvPr/>
          </p:nvSpPr>
          <p:spPr bwMode="auto">
            <a:xfrm>
              <a:off x="1872" y="2420"/>
              <a:ext cx="48" cy="26"/>
            </a:xfrm>
            <a:custGeom>
              <a:avLst/>
              <a:gdLst/>
              <a:ahLst/>
              <a:cxnLst>
                <a:cxn ang="0">
                  <a:pos x="0" y="23"/>
                </a:cxn>
                <a:cxn ang="0">
                  <a:pos x="0" y="0"/>
                </a:cxn>
                <a:cxn ang="0">
                  <a:pos x="24" y="0"/>
                </a:cxn>
                <a:cxn ang="0">
                  <a:pos x="24" y="6"/>
                </a:cxn>
                <a:cxn ang="0">
                  <a:pos x="34" y="6"/>
                </a:cxn>
                <a:cxn ang="0">
                  <a:pos x="49" y="16"/>
                </a:cxn>
                <a:cxn ang="0">
                  <a:pos x="41" y="23"/>
                </a:cxn>
                <a:cxn ang="0">
                  <a:pos x="41" y="16"/>
                </a:cxn>
                <a:cxn ang="0">
                  <a:pos x="18" y="23"/>
                </a:cxn>
                <a:cxn ang="0">
                  <a:pos x="18" y="16"/>
                </a:cxn>
                <a:cxn ang="0">
                  <a:pos x="9" y="23"/>
                </a:cxn>
                <a:cxn ang="0">
                  <a:pos x="9" y="31"/>
                </a:cxn>
                <a:cxn ang="0">
                  <a:pos x="0" y="23"/>
                </a:cxn>
              </a:cxnLst>
              <a:rect l="0" t="0" r="r" b="b"/>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91" name="Freeform 104"/>
            <p:cNvSpPr>
              <a:spLocks/>
            </p:cNvSpPr>
            <p:nvPr/>
          </p:nvSpPr>
          <p:spPr bwMode="auto">
            <a:xfrm>
              <a:off x="1843" y="2420"/>
              <a:ext cx="31" cy="19"/>
            </a:xfrm>
            <a:custGeom>
              <a:avLst/>
              <a:gdLst/>
              <a:ahLst/>
              <a:cxnLst>
                <a:cxn ang="0">
                  <a:pos x="31" y="23"/>
                </a:cxn>
                <a:cxn ang="0">
                  <a:pos x="31" y="0"/>
                </a:cxn>
                <a:cxn ang="0">
                  <a:pos x="15" y="0"/>
                </a:cxn>
                <a:cxn ang="0">
                  <a:pos x="24" y="16"/>
                </a:cxn>
                <a:cxn ang="0">
                  <a:pos x="0" y="23"/>
                </a:cxn>
                <a:cxn ang="0">
                  <a:pos x="6" y="23"/>
                </a:cxn>
                <a:cxn ang="0">
                  <a:pos x="31" y="23"/>
                </a:cxn>
              </a:cxnLst>
              <a:rect l="0" t="0" r="r" b="b"/>
              <a:pathLst>
                <a:path w="32" h="24">
                  <a:moveTo>
                    <a:pt x="31" y="23"/>
                  </a:moveTo>
                  <a:lnTo>
                    <a:pt x="31" y="0"/>
                  </a:lnTo>
                  <a:lnTo>
                    <a:pt x="15" y="0"/>
                  </a:lnTo>
                  <a:lnTo>
                    <a:pt x="24" y="16"/>
                  </a:lnTo>
                  <a:lnTo>
                    <a:pt x="0" y="23"/>
                  </a:lnTo>
                  <a:lnTo>
                    <a:pt x="6" y="23"/>
                  </a:lnTo>
                  <a:lnTo>
                    <a:pt x="31" y="2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92" name="Freeform 105"/>
            <p:cNvSpPr>
              <a:spLocks/>
            </p:cNvSpPr>
            <p:nvPr/>
          </p:nvSpPr>
          <p:spPr bwMode="auto">
            <a:xfrm>
              <a:off x="1789" y="2496"/>
              <a:ext cx="139" cy="170"/>
            </a:xfrm>
            <a:custGeom>
              <a:avLst/>
              <a:gdLst/>
              <a:ahLst/>
              <a:cxnLst>
                <a:cxn ang="0">
                  <a:pos x="112" y="211"/>
                </a:cxn>
                <a:cxn ang="0">
                  <a:pos x="122" y="178"/>
                </a:cxn>
                <a:cxn ang="0">
                  <a:pos x="112" y="154"/>
                </a:cxn>
                <a:cxn ang="0">
                  <a:pos x="122" y="154"/>
                </a:cxn>
                <a:cxn ang="0">
                  <a:pos x="112" y="146"/>
                </a:cxn>
                <a:cxn ang="0">
                  <a:pos x="112" y="137"/>
                </a:cxn>
                <a:cxn ang="0">
                  <a:pos x="146" y="137"/>
                </a:cxn>
                <a:cxn ang="0">
                  <a:pos x="146" y="122"/>
                </a:cxn>
                <a:cxn ang="0">
                  <a:pos x="137" y="106"/>
                </a:cxn>
                <a:cxn ang="0">
                  <a:pos x="146" y="81"/>
                </a:cxn>
                <a:cxn ang="0">
                  <a:pos x="122" y="81"/>
                </a:cxn>
                <a:cxn ang="0">
                  <a:pos x="112" y="72"/>
                </a:cxn>
                <a:cxn ang="0">
                  <a:pos x="88" y="72"/>
                </a:cxn>
                <a:cxn ang="0">
                  <a:pos x="81" y="66"/>
                </a:cxn>
                <a:cxn ang="0">
                  <a:pos x="81" y="57"/>
                </a:cxn>
                <a:cxn ang="0">
                  <a:pos x="72" y="41"/>
                </a:cxn>
                <a:cxn ang="0">
                  <a:pos x="81" y="25"/>
                </a:cxn>
                <a:cxn ang="0">
                  <a:pos x="88" y="17"/>
                </a:cxn>
                <a:cxn ang="0">
                  <a:pos x="97" y="7"/>
                </a:cxn>
                <a:cxn ang="0">
                  <a:pos x="88" y="0"/>
                </a:cxn>
                <a:cxn ang="0">
                  <a:pos x="72" y="17"/>
                </a:cxn>
                <a:cxn ang="0">
                  <a:pos x="48" y="25"/>
                </a:cxn>
                <a:cxn ang="0">
                  <a:pos x="40" y="41"/>
                </a:cxn>
                <a:cxn ang="0">
                  <a:pos x="23" y="48"/>
                </a:cxn>
                <a:cxn ang="0">
                  <a:pos x="23" y="66"/>
                </a:cxn>
                <a:cxn ang="0">
                  <a:pos x="16" y="48"/>
                </a:cxn>
                <a:cxn ang="0">
                  <a:pos x="23" y="57"/>
                </a:cxn>
                <a:cxn ang="0">
                  <a:pos x="16" y="66"/>
                </a:cxn>
                <a:cxn ang="0">
                  <a:pos x="16" y="72"/>
                </a:cxn>
                <a:cxn ang="0">
                  <a:pos x="16" y="81"/>
                </a:cxn>
                <a:cxn ang="0">
                  <a:pos x="16" y="113"/>
                </a:cxn>
                <a:cxn ang="0">
                  <a:pos x="23" y="113"/>
                </a:cxn>
                <a:cxn ang="0">
                  <a:pos x="16" y="131"/>
                </a:cxn>
                <a:cxn ang="0">
                  <a:pos x="7" y="131"/>
                </a:cxn>
                <a:cxn ang="0">
                  <a:pos x="7" y="137"/>
                </a:cxn>
                <a:cxn ang="0">
                  <a:pos x="0" y="137"/>
                </a:cxn>
                <a:cxn ang="0">
                  <a:pos x="0" y="146"/>
                </a:cxn>
                <a:cxn ang="0">
                  <a:pos x="23" y="162"/>
                </a:cxn>
                <a:cxn ang="0">
                  <a:pos x="40" y="154"/>
                </a:cxn>
                <a:cxn ang="0">
                  <a:pos x="48" y="162"/>
                </a:cxn>
                <a:cxn ang="0">
                  <a:pos x="63" y="178"/>
                </a:cxn>
                <a:cxn ang="0">
                  <a:pos x="72" y="194"/>
                </a:cxn>
                <a:cxn ang="0">
                  <a:pos x="106" y="187"/>
                </a:cxn>
                <a:cxn ang="0">
                  <a:pos x="112" y="194"/>
                </a:cxn>
                <a:cxn ang="0">
                  <a:pos x="112" y="203"/>
                </a:cxn>
                <a:cxn ang="0">
                  <a:pos x="106" y="203"/>
                </a:cxn>
                <a:cxn ang="0">
                  <a:pos x="112" y="211"/>
                </a:cxn>
              </a:cxnLst>
              <a:rect l="0" t="0" r="r" b="b"/>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3" name="Freeform 106"/>
            <p:cNvSpPr>
              <a:spLocks/>
            </p:cNvSpPr>
            <p:nvPr/>
          </p:nvSpPr>
          <p:spPr bwMode="auto">
            <a:xfrm>
              <a:off x="1766" y="2613"/>
              <a:ext cx="70" cy="66"/>
            </a:xfrm>
            <a:custGeom>
              <a:avLst/>
              <a:gdLst/>
              <a:ahLst/>
              <a:cxnLst>
                <a:cxn ang="0">
                  <a:pos x="73" y="16"/>
                </a:cxn>
                <a:cxn ang="0">
                  <a:pos x="65" y="8"/>
                </a:cxn>
                <a:cxn ang="0">
                  <a:pos x="48" y="16"/>
                </a:cxn>
                <a:cxn ang="0">
                  <a:pos x="25" y="0"/>
                </a:cxn>
                <a:cxn ang="0">
                  <a:pos x="8" y="8"/>
                </a:cxn>
                <a:cxn ang="0">
                  <a:pos x="8" y="16"/>
                </a:cxn>
                <a:cxn ang="0">
                  <a:pos x="0" y="25"/>
                </a:cxn>
                <a:cxn ang="0">
                  <a:pos x="0" y="41"/>
                </a:cxn>
                <a:cxn ang="0">
                  <a:pos x="8" y="57"/>
                </a:cxn>
                <a:cxn ang="0">
                  <a:pos x="8" y="48"/>
                </a:cxn>
                <a:cxn ang="0">
                  <a:pos x="17" y="48"/>
                </a:cxn>
                <a:cxn ang="0">
                  <a:pos x="8" y="57"/>
                </a:cxn>
                <a:cxn ang="0">
                  <a:pos x="0" y="73"/>
                </a:cxn>
                <a:cxn ang="0">
                  <a:pos x="17" y="81"/>
                </a:cxn>
                <a:cxn ang="0">
                  <a:pos x="41" y="57"/>
                </a:cxn>
                <a:cxn ang="0">
                  <a:pos x="57" y="48"/>
                </a:cxn>
                <a:cxn ang="0">
                  <a:pos x="65" y="41"/>
                </a:cxn>
                <a:cxn ang="0">
                  <a:pos x="73" y="25"/>
                </a:cxn>
                <a:cxn ang="0">
                  <a:pos x="65" y="16"/>
                </a:cxn>
                <a:cxn ang="0">
                  <a:pos x="73" y="16"/>
                </a:cxn>
              </a:cxnLst>
              <a:rect l="0" t="0" r="r" b="b"/>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4" name="Freeform 107"/>
            <p:cNvSpPr>
              <a:spLocks/>
            </p:cNvSpPr>
            <p:nvPr/>
          </p:nvSpPr>
          <p:spPr bwMode="auto">
            <a:xfrm>
              <a:off x="1759" y="2626"/>
              <a:ext cx="154" cy="187"/>
            </a:xfrm>
            <a:custGeom>
              <a:avLst/>
              <a:gdLst/>
              <a:ahLst/>
              <a:cxnLst>
                <a:cxn ang="0">
                  <a:pos x="155" y="137"/>
                </a:cxn>
                <a:cxn ang="0">
                  <a:pos x="139" y="137"/>
                </a:cxn>
                <a:cxn ang="0">
                  <a:pos x="139" y="122"/>
                </a:cxn>
                <a:cxn ang="0">
                  <a:pos x="121" y="131"/>
                </a:cxn>
                <a:cxn ang="0">
                  <a:pos x="105" y="122"/>
                </a:cxn>
                <a:cxn ang="0">
                  <a:pos x="96" y="97"/>
                </a:cxn>
                <a:cxn ang="0">
                  <a:pos x="114" y="65"/>
                </a:cxn>
                <a:cxn ang="0">
                  <a:pos x="145" y="49"/>
                </a:cxn>
                <a:cxn ang="0">
                  <a:pos x="139" y="41"/>
                </a:cxn>
                <a:cxn ang="0">
                  <a:pos x="145" y="41"/>
                </a:cxn>
                <a:cxn ang="0">
                  <a:pos x="145" y="32"/>
                </a:cxn>
                <a:cxn ang="0">
                  <a:pos x="139" y="25"/>
                </a:cxn>
                <a:cxn ang="0">
                  <a:pos x="105" y="32"/>
                </a:cxn>
                <a:cxn ang="0">
                  <a:pos x="96" y="16"/>
                </a:cxn>
                <a:cxn ang="0">
                  <a:pos x="81" y="0"/>
                </a:cxn>
                <a:cxn ang="0">
                  <a:pos x="73" y="0"/>
                </a:cxn>
                <a:cxn ang="0">
                  <a:pos x="81" y="9"/>
                </a:cxn>
                <a:cxn ang="0">
                  <a:pos x="73" y="25"/>
                </a:cxn>
                <a:cxn ang="0">
                  <a:pos x="65" y="32"/>
                </a:cxn>
                <a:cxn ang="0">
                  <a:pos x="49" y="41"/>
                </a:cxn>
                <a:cxn ang="0">
                  <a:pos x="25" y="65"/>
                </a:cxn>
                <a:cxn ang="0">
                  <a:pos x="8" y="57"/>
                </a:cxn>
                <a:cxn ang="0">
                  <a:pos x="16" y="41"/>
                </a:cxn>
                <a:cxn ang="0">
                  <a:pos x="0" y="57"/>
                </a:cxn>
                <a:cxn ang="0">
                  <a:pos x="8" y="72"/>
                </a:cxn>
                <a:cxn ang="0">
                  <a:pos x="0" y="72"/>
                </a:cxn>
                <a:cxn ang="0">
                  <a:pos x="16" y="89"/>
                </a:cxn>
                <a:cxn ang="0">
                  <a:pos x="33" y="106"/>
                </a:cxn>
                <a:cxn ang="0">
                  <a:pos x="73" y="186"/>
                </a:cxn>
                <a:cxn ang="0">
                  <a:pos x="139" y="234"/>
                </a:cxn>
                <a:cxn ang="0">
                  <a:pos x="155" y="227"/>
                </a:cxn>
                <a:cxn ang="0">
                  <a:pos x="162" y="211"/>
                </a:cxn>
                <a:cxn ang="0">
                  <a:pos x="155" y="203"/>
                </a:cxn>
                <a:cxn ang="0">
                  <a:pos x="162" y="154"/>
                </a:cxn>
                <a:cxn ang="0">
                  <a:pos x="155" y="137"/>
                </a:cxn>
              </a:cxnLst>
              <a:rect l="0" t="0" r="r" b="b"/>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5" name="Freeform 108"/>
            <p:cNvSpPr>
              <a:spLocks/>
            </p:cNvSpPr>
            <p:nvPr/>
          </p:nvSpPr>
          <p:spPr bwMode="auto">
            <a:xfrm>
              <a:off x="1905" y="2723"/>
              <a:ext cx="139" cy="142"/>
            </a:xfrm>
            <a:custGeom>
              <a:avLst/>
              <a:gdLst/>
              <a:ahLst/>
              <a:cxnLst>
                <a:cxn ang="0">
                  <a:pos x="146" y="137"/>
                </a:cxn>
                <a:cxn ang="0">
                  <a:pos x="146" y="112"/>
                </a:cxn>
                <a:cxn ang="0">
                  <a:pos x="137" y="96"/>
                </a:cxn>
                <a:cxn ang="0">
                  <a:pos x="137" y="89"/>
                </a:cxn>
                <a:cxn ang="0">
                  <a:pos x="121" y="89"/>
                </a:cxn>
                <a:cxn ang="0">
                  <a:pos x="112" y="72"/>
                </a:cxn>
                <a:cxn ang="0">
                  <a:pos x="112" y="64"/>
                </a:cxn>
                <a:cxn ang="0">
                  <a:pos x="105" y="49"/>
                </a:cxn>
                <a:cxn ang="0">
                  <a:pos x="56" y="32"/>
                </a:cxn>
                <a:cxn ang="0">
                  <a:pos x="49" y="24"/>
                </a:cxn>
                <a:cxn ang="0">
                  <a:pos x="49" y="0"/>
                </a:cxn>
                <a:cxn ang="0">
                  <a:pos x="32" y="0"/>
                </a:cxn>
                <a:cxn ang="0">
                  <a:pos x="15" y="15"/>
                </a:cxn>
                <a:cxn ang="0">
                  <a:pos x="0" y="15"/>
                </a:cxn>
                <a:cxn ang="0">
                  <a:pos x="7" y="32"/>
                </a:cxn>
                <a:cxn ang="0">
                  <a:pos x="0" y="81"/>
                </a:cxn>
                <a:cxn ang="0">
                  <a:pos x="7" y="89"/>
                </a:cxn>
                <a:cxn ang="0">
                  <a:pos x="0" y="105"/>
                </a:cxn>
                <a:cxn ang="0">
                  <a:pos x="7" y="129"/>
                </a:cxn>
                <a:cxn ang="0">
                  <a:pos x="7" y="137"/>
                </a:cxn>
                <a:cxn ang="0">
                  <a:pos x="15" y="177"/>
                </a:cxn>
                <a:cxn ang="0">
                  <a:pos x="24" y="177"/>
                </a:cxn>
                <a:cxn ang="0">
                  <a:pos x="40" y="161"/>
                </a:cxn>
                <a:cxn ang="0">
                  <a:pos x="65" y="171"/>
                </a:cxn>
                <a:cxn ang="0">
                  <a:pos x="72" y="161"/>
                </a:cxn>
                <a:cxn ang="0">
                  <a:pos x="89" y="171"/>
                </a:cxn>
                <a:cxn ang="0">
                  <a:pos x="97" y="129"/>
                </a:cxn>
                <a:cxn ang="0">
                  <a:pos x="129" y="129"/>
                </a:cxn>
                <a:cxn ang="0">
                  <a:pos x="146" y="137"/>
                </a:cxn>
              </a:cxnLst>
              <a:rect l="0" t="0" r="r" b="b"/>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6" name="Freeform 109"/>
            <p:cNvSpPr>
              <a:spLocks/>
            </p:cNvSpPr>
            <p:nvPr/>
          </p:nvSpPr>
          <p:spPr bwMode="auto">
            <a:xfrm>
              <a:off x="1988" y="2826"/>
              <a:ext cx="101" cy="91"/>
            </a:xfrm>
            <a:custGeom>
              <a:avLst/>
              <a:gdLst/>
              <a:ahLst/>
              <a:cxnLst>
                <a:cxn ang="0">
                  <a:pos x="97" y="82"/>
                </a:cxn>
                <a:cxn ang="0">
                  <a:pos x="105" y="66"/>
                </a:cxn>
                <a:cxn ang="0">
                  <a:pos x="88" y="57"/>
                </a:cxn>
                <a:cxn ang="0">
                  <a:pos x="88" y="42"/>
                </a:cxn>
                <a:cxn ang="0">
                  <a:pos x="82" y="42"/>
                </a:cxn>
                <a:cxn ang="0">
                  <a:pos x="57" y="32"/>
                </a:cxn>
                <a:cxn ang="0">
                  <a:pos x="57" y="8"/>
                </a:cxn>
                <a:cxn ang="0">
                  <a:pos x="40" y="0"/>
                </a:cxn>
                <a:cxn ang="0">
                  <a:pos x="8" y="0"/>
                </a:cxn>
                <a:cxn ang="0">
                  <a:pos x="0" y="42"/>
                </a:cxn>
                <a:cxn ang="0">
                  <a:pos x="16" y="66"/>
                </a:cxn>
                <a:cxn ang="0">
                  <a:pos x="40" y="66"/>
                </a:cxn>
                <a:cxn ang="0">
                  <a:pos x="57" y="82"/>
                </a:cxn>
                <a:cxn ang="0">
                  <a:pos x="57" y="89"/>
                </a:cxn>
                <a:cxn ang="0">
                  <a:pos x="48" y="106"/>
                </a:cxn>
                <a:cxn ang="0">
                  <a:pos x="72" y="113"/>
                </a:cxn>
                <a:cxn ang="0">
                  <a:pos x="82" y="106"/>
                </a:cxn>
                <a:cxn ang="0">
                  <a:pos x="97" y="97"/>
                </a:cxn>
                <a:cxn ang="0">
                  <a:pos x="97" y="82"/>
                </a:cxn>
              </a:cxnLst>
              <a:rect l="0" t="0" r="r" b="b"/>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7" name="Freeform 110"/>
            <p:cNvSpPr>
              <a:spLocks/>
            </p:cNvSpPr>
            <p:nvPr/>
          </p:nvSpPr>
          <p:spPr bwMode="auto">
            <a:xfrm>
              <a:off x="2034" y="2949"/>
              <a:ext cx="70" cy="52"/>
            </a:xfrm>
            <a:custGeom>
              <a:avLst/>
              <a:gdLst/>
              <a:ahLst/>
              <a:cxnLst>
                <a:cxn ang="0">
                  <a:pos x="65" y="49"/>
                </a:cxn>
                <a:cxn ang="0">
                  <a:pos x="74" y="31"/>
                </a:cxn>
                <a:cxn ang="0">
                  <a:pos x="65" y="25"/>
                </a:cxn>
                <a:cxn ang="0">
                  <a:pos x="40" y="8"/>
                </a:cxn>
                <a:cxn ang="0">
                  <a:pos x="34" y="8"/>
                </a:cxn>
                <a:cxn ang="0">
                  <a:pos x="24" y="0"/>
                </a:cxn>
                <a:cxn ang="0">
                  <a:pos x="15" y="0"/>
                </a:cxn>
                <a:cxn ang="0">
                  <a:pos x="0" y="56"/>
                </a:cxn>
                <a:cxn ang="0">
                  <a:pos x="9" y="56"/>
                </a:cxn>
                <a:cxn ang="0">
                  <a:pos x="34" y="65"/>
                </a:cxn>
                <a:cxn ang="0">
                  <a:pos x="57" y="65"/>
                </a:cxn>
                <a:cxn ang="0">
                  <a:pos x="65" y="49"/>
                </a:cxn>
              </a:cxnLst>
              <a:rect l="0" t="0" r="r" b="b"/>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98" name="Freeform 111"/>
            <p:cNvSpPr>
              <a:spLocks/>
            </p:cNvSpPr>
            <p:nvPr/>
          </p:nvSpPr>
          <p:spPr bwMode="auto">
            <a:xfrm>
              <a:off x="1849" y="2574"/>
              <a:ext cx="476" cy="415"/>
            </a:xfrm>
            <a:custGeom>
              <a:avLst/>
              <a:gdLst/>
              <a:ahLst/>
              <a:cxnLst>
                <a:cxn ang="0">
                  <a:pos x="285" y="16"/>
                </a:cxn>
                <a:cxn ang="0">
                  <a:pos x="261" y="40"/>
                </a:cxn>
                <a:cxn ang="0">
                  <a:pos x="236" y="34"/>
                </a:cxn>
                <a:cxn ang="0">
                  <a:pos x="220" y="40"/>
                </a:cxn>
                <a:cxn ang="0">
                  <a:pos x="188" y="49"/>
                </a:cxn>
                <a:cxn ang="0">
                  <a:pos x="180" y="9"/>
                </a:cxn>
                <a:cxn ang="0">
                  <a:pos x="171" y="0"/>
                </a:cxn>
                <a:cxn ang="0">
                  <a:pos x="140" y="16"/>
                </a:cxn>
                <a:cxn ang="0">
                  <a:pos x="124" y="16"/>
                </a:cxn>
                <a:cxn ang="0">
                  <a:pos x="131" y="40"/>
                </a:cxn>
                <a:cxn ang="0">
                  <a:pos x="99" y="57"/>
                </a:cxn>
                <a:cxn ang="0">
                  <a:pos x="83" y="40"/>
                </a:cxn>
                <a:cxn ang="0">
                  <a:pos x="49" y="49"/>
                </a:cxn>
                <a:cxn ang="0">
                  <a:pos x="49" y="57"/>
                </a:cxn>
                <a:cxn ang="0">
                  <a:pos x="49" y="114"/>
                </a:cxn>
                <a:cxn ang="0">
                  <a:pos x="0" y="162"/>
                </a:cxn>
                <a:cxn ang="0">
                  <a:pos x="25" y="196"/>
                </a:cxn>
                <a:cxn ang="0">
                  <a:pos x="43" y="202"/>
                </a:cxn>
                <a:cxn ang="0">
                  <a:pos x="74" y="202"/>
                </a:cxn>
                <a:cxn ang="0">
                  <a:pos x="108" y="187"/>
                </a:cxn>
                <a:cxn ang="0">
                  <a:pos x="115" y="219"/>
                </a:cxn>
                <a:cxn ang="0">
                  <a:pos x="171" y="251"/>
                </a:cxn>
                <a:cxn ang="0">
                  <a:pos x="180" y="276"/>
                </a:cxn>
                <a:cxn ang="0">
                  <a:pos x="196" y="283"/>
                </a:cxn>
                <a:cxn ang="0">
                  <a:pos x="205" y="324"/>
                </a:cxn>
                <a:cxn ang="0">
                  <a:pos x="230" y="358"/>
                </a:cxn>
                <a:cxn ang="0">
                  <a:pos x="236" y="373"/>
                </a:cxn>
                <a:cxn ang="0">
                  <a:pos x="245" y="398"/>
                </a:cxn>
                <a:cxn ang="0">
                  <a:pos x="261" y="422"/>
                </a:cxn>
                <a:cxn ang="0">
                  <a:pos x="211" y="470"/>
                </a:cxn>
                <a:cxn ang="0">
                  <a:pos x="230" y="478"/>
                </a:cxn>
                <a:cxn ang="0">
                  <a:pos x="261" y="495"/>
                </a:cxn>
                <a:cxn ang="0">
                  <a:pos x="261" y="519"/>
                </a:cxn>
                <a:cxn ang="0">
                  <a:pos x="293" y="485"/>
                </a:cxn>
                <a:cxn ang="0">
                  <a:pos x="326" y="438"/>
                </a:cxn>
                <a:cxn ang="0">
                  <a:pos x="333" y="389"/>
                </a:cxn>
                <a:cxn ang="0">
                  <a:pos x="375" y="364"/>
                </a:cxn>
                <a:cxn ang="0">
                  <a:pos x="407" y="358"/>
                </a:cxn>
                <a:cxn ang="0">
                  <a:pos x="423" y="341"/>
                </a:cxn>
                <a:cxn ang="0">
                  <a:pos x="439" y="299"/>
                </a:cxn>
                <a:cxn ang="0">
                  <a:pos x="447" y="236"/>
                </a:cxn>
                <a:cxn ang="0">
                  <a:pos x="504" y="162"/>
                </a:cxn>
                <a:cxn ang="0">
                  <a:pos x="472" y="130"/>
                </a:cxn>
                <a:cxn ang="0">
                  <a:pos x="416" y="106"/>
                </a:cxn>
                <a:cxn ang="0">
                  <a:pos x="375" y="97"/>
                </a:cxn>
                <a:cxn ang="0">
                  <a:pos x="375" y="81"/>
                </a:cxn>
                <a:cxn ang="0">
                  <a:pos x="333" y="74"/>
                </a:cxn>
                <a:cxn ang="0">
                  <a:pos x="326" y="65"/>
                </a:cxn>
                <a:cxn ang="0">
                  <a:pos x="302" y="65"/>
                </a:cxn>
                <a:cxn ang="0">
                  <a:pos x="293" y="74"/>
                </a:cxn>
                <a:cxn ang="0">
                  <a:pos x="293" y="65"/>
                </a:cxn>
                <a:cxn ang="0">
                  <a:pos x="310" y="40"/>
                </a:cxn>
                <a:cxn ang="0">
                  <a:pos x="293" y="16"/>
                </a:cxn>
              </a:cxnLst>
              <a:rect l="0" t="0" r="r" b="b"/>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99" name="Freeform 112"/>
            <p:cNvSpPr>
              <a:spLocks/>
            </p:cNvSpPr>
            <p:nvPr/>
          </p:nvSpPr>
          <p:spPr bwMode="auto">
            <a:xfrm>
              <a:off x="2088" y="2568"/>
              <a:ext cx="30" cy="39"/>
            </a:xfrm>
            <a:custGeom>
              <a:avLst/>
              <a:gdLst/>
              <a:ahLst/>
              <a:cxnLst>
                <a:cxn ang="0">
                  <a:pos x="0" y="41"/>
                </a:cxn>
                <a:cxn ang="0">
                  <a:pos x="8" y="47"/>
                </a:cxn>
                <a:cxn ang="0">
                  <a:pos x="17" y="41"/>
                </a:cxn>
                <a:cxn ang="0">
                  <a:pos x="32" y="23"/>
                </a:cxn>
                <a:cxn ang="0">
                  <a:pos x="0" y="0"/>
                </a:cxn>
                <a:cxn ang="0">
                  <a:pos x="0" y="7"/>
                </a:cxn>
                <a:cxn ang="0">
                  <a:pos x="0" y="23"/>
                </a:cxn>
                <a:cxn ang="0">
                  <a:pos x="0" y="41"/>
                </a:cxn>
              </a:cxnLst>
              <a:rect l="0" t="0" r="r" b="b"/>
              <a:pathLst>
                <a:path w="33" h="48">
                  <a:moveTo>
                    <a:pt x="0" y="41"/>
                  </a:moveTo>
                  <a:lnTo>
                    <a:pt x="8" y="47"/>
                  </a:lnTo>
                  <a:lnTo>
                    <a:pt x="17" y="41"/>
                  </a:lnTo>
                  <a:lnTo>
                    <a:pt x="32" y="23"/>
                  </a:lnTo>
                  <a:lnTo>
                    <a:pt x="0" y="0"/>
                  </a:lnTo>
                  <a:lnTo>
                    <a:pt x="0" y="7"/>
                  </a:lnTo>
                  <a:lnTo>
                    <a:pt x="0" y="23"/>
                  </a:lnTo>
                  <a:lnTo>
                    <a:pt x="0" y="4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00" name="Freeform 113"/>
            <p:cNvSpPr>
              <a:spLocks/>
            </p:cNvSpPr>
            <p:nvPr/>
          </p:nvSpPr>
          <p:spPr bwMode="auto">
            <a:xfrm>
              <a:off x="2043" y="2568"/>
              <a:ext cx="46" cy="39"/>
            </a:xfrm>
            <a:custGeom>
              <a:avLst/>
              <a:gdLst/>
              <a:ahLst/>
              <a:cxnLst>
                <a:cxn ang="0">
                  <a:pos x="48" y="41"/>
                </a:cxn>
                <a:cxn ang="0">
                  <a:pos x="48" y="23"/>
                </a:cxn>
                <a:cxn ang="0">
                  <a:pos x="48" y="7"/>
                </a:cxn>
                <a:cxn ang="0">
                  <a:pos x="48" y="0"/>
                </a:cxn>
                <a:cxn ang="0">
                  <a:pos x="15" y="0"/>
                </a:cxn>
                <a:cxn ang="0">
                  <a:pos x="0" y="16"/>
                </a:cxn>
                <a:cxn ang="0">
                  <a:pos x="15" y="47"/>
                </a:cxn>
                <a:cxn ang="0">
                  <a:pos x="25" y="47"/>
                </a:cxn>
                <a:cxn ang="0">
                  <a:pos x="31" y="41"/>
                </a:cxn>
                <a:cxn ang="0">
                  <a:pos x="48" y="41"/>
                </a:cxn>
              </a:cxnLst>
              <a:rect l="0" t="0" r="r" b="b"/>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01" name="Freeform 114"/>
            <p:cNvSpPr>
              <a:spLocks/>
            </p:cNvSpPr>
            <p:nvPr/>
          </p:nvSpPr>
          <p:spPr bwMode="auto">
            <a:xfrm>
              <a:off x="2003" y="2542"/>
              <a:ext cx="55" cy="72"/>
            </a:xfrm>
            <a:custGeom>
              <a:avLst/>
              <a:gdLst/>
              <a:ahLst/>
              <a:cxnLst>
                <a:cxn ang="0">
                  <a:pos x="16" y="0"/>
                </a:cxn>
                <a:cxn ang="0">
                  <a:pos x="32" y="9"/>
                </a:cxn>
                <a:cxn ang="0">
                  <a:pos x="32" y="15"/>
                </a:cxn>
                <a:cxn ang="0">
                  <a:pos x="41" y="15"/>
                </a:cxn>
                <a:cxn ang="0">
                  <a:pos x="56" y="33"/>
                </a:cxn>
                <a:cxn ang="0">
                  <a:pos x="41" y="49"/>
                </a:cxn>
                <a:cxn ang="0">
                  <a:pos x="56" y="80"/>
                </a:cxn>
                <a:cxn ang="0">
                  <a:pos x="32" y="89"/>
                </a:cxn>
                <a:cxn ang="0">
                  <a:pos x="24" y="89"/>
                </a:cxn>
                <a:cxn ang="0">
                  <a:pos x="16" y="74"/>
                </a:cxn>
                <a:cxn ang="0">
                  <a:pos x="16" y="49"/>
                </a:cxn>
                <a:cxn ang="0">
                  <a:pos x="16" y="40"/>
                </a:cxn>
                <a:cxn ang="0">
                  <a:pos x="7" y="40"/>
                </a:cxn>
                <a:cxn ang="0">
                  <a:pos x="0" y="33"/>
                </a:cxn>
                <a:cxn ang="0">
                  <a:pos x="0" y="15"/>
                </a:cxn>
                <a:cxn ang="0">
                  <a:pos x="7" y="15"/>
                </a:cxn>
                <a:cxn ang="0">
                  <a:pos x="7" y="9"/>
                </a:cxn>
                <a:cxn ang="0">
                  <a:pos x="16" y="0"/>
                </a:cxn>
              </a:cxnLst>
              <a:rect l="0" t="0" r="r" b="b"/>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02" name="Freeform 115"/>
            <p:cNvSpPr>
              <a:spLocks/>
            </p:cNvSpPr>
            <p:nvPr/>
          </p:nvSpPr>
          <p:spPr bwMode="auto">
            <a:xfrm>
              <a:off x="1857" y="2502"/>
              <a:ext cx="163" cy="119"/>
            </a:xfrm>
            <a:custGeom>
              <a:avLst/>
              <a:gdLst/>
              <a:ahLst/>
              <a:cxnLst>
                <a:cxn ang="0">
                  <a:pos x="171" y="50"/>
                </a:cxn>
                <a:cxn ang="0">
                  <a:pos x="162" y="59"/>
                </a:cxn>
                <a:cxn ang="0">
                  <a:pos x="162" y="65"/>
                </a:cxn>
                <a:cxn ang="0">
                  <a:pos x="155" y="65"/>
                </a:cxn>
                <a:cxn ang="0">
                  <a:pos x="155" y="83"/>
                </a:cxn>
                <a:cxn ang="0">
                  <a:pos x="162" y="90"/>
                </a:cxn>
                <a:cxn ang="0">
                  <a:pos x="155" y="99"/>
                </a:cxn>
                <a:cxn ang="0">
                  <a:pos x="131" y="106"/>
                </a:cxn>
                <a:cxn ang="0">
                  <a:pos x="106" y="99"/>
                </a:cxn>
                <a:cxn ang="0">
                  <a:pos x="115" y="106"/>
                </a:cxn>
                <a:cxn ang="0">
                  <a:pos x="115" y="124"/>
                </a:cxn>
                <a:cxn ang="0">
                  <a:pos x="122" y="130"/>
                </a:cxn>
                <a:cxn ang="0">
                  <a:pos x="99" y="147"/>
                </a:cxn>
                <a:cxn ang="0">
                  <a:pos x="90" y="147"/>
                </a:cxn>
                <a:cxn ang="0">
                  <a:pos x="82" y="139"/>
                </a:cxn>
                <a:cxn ang="0">
                  <a:pos x="74" y="130"/>
                </a:cxn>
                <a:cxn ang="0">
                  <a:pos x="74" y="115"/>
                </a:cxn>
                <a:cxn ang="0">
                  <a:pos x="65" y="99"/>
                </a:cxn>
                <a:cxn ang="0">
                  <a:pos x="74" y="74"/>
                </a:cxn>
                <a:cxn ang="0">
                  <a:pos x="50" y="74"/>
                </a:cxn>
                <a:cxn ang="0">
                  <a:pos x="40" y="65"/>
                </a:cxn>
                <a:cxn ang="0">
                  <a:pos x="16" y="65"/>
                </a:cxn>
                <a:cxn ang="0">
                  <a:pos x="9" y="59"/>
                </a:cxn>
                <a:cxn ang="0">
                  <a:pos x="9" y="50"/>
                </a:cxn>
                <a:cxn ang="0">
                  <a:pos x="0" y="34"/>
                </a:cxn>
                <a:cxn ang="0">
                  <a:pos x="9" y="18"/>
                </a:cxn>
                <a:cxn ang="0">
                  <a:pos x="16" y="10"/>
                </a:cxn>
                <a:cxn ang="0">
                  <a:pos x="25" y="18"/>
                </a:cxn>
                <a:cxn ang="0">
                  <a:pos x="16" y="25"/>
                </a:cxn>
                <a:cxn ang="0">
                  <a:pos x="16" y="41"/>
                </a:cxn>
                <a:cxn ang="0">
                  <a:pos x="25" y="34"/>
                </a:cxn>
                <a:cxn ang="0">
                  <a:pos x="25" y="18"/>
                </a:cxn>
                <a:cxn ang="0">
                  <a:pos x="40" y="10"/>
                </a:cxn>
                <a:cxn ang="0">
                  <a:pos x="40" y="0"/>
                </a:cxn>
                <a:cxn ang="0">
                  <a:pos x="40" y="10"/>
                </a:cxn>
                <a:cxn ang="0">
                  <a:pos x="65" y="10"/>
                </a:cxn>
                <a:cxn ang="0">
                  <a:pos x="65" y="18"/>
                </a:cxn>
                <a:cxn ang="0">
                  <a:pos x="90" y="18"/>
                </a:cxn>
                <a:cxn ang="0">
                  <a:pos x="106" y="25"/>
                </a:cxn>
                <a:cxn ang="0">
                  <a:pos x="122" y="18"/>
                </a:cxn>
                <a:cxn ang="0">
                  <a:pos x="139" y="18"/>
                </a:cxn>
                <a:cxn ang="0">
                  <a:pos x="131" y="18"/>
                </a:cxn>
                <a:cxn ang="0">
                  <a:pos x="139" y="25"/>
                </a:cxn>
                <a:cxn ang="0">
                  <a:pos x="155" y="34"/>
                </a:cxn>
                <a:cxn ang="0">
                  <a:pos x="155" y="50"/>
                </a:cxn>
                <a:cxn ang="0">
                  <a:pos x="162" y="41"/>
                </a:cxn>
                <a:cxn ang="0">
                  <a:pos x="171" y="50"/>
                </a:cxn>
              </a:cxnLst>
              <a:rect l="0" t="0" r="r" b="b"/>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03" name="Freeform 116"/>
            <p:cNvSpPr>
              <a:spLocks/>
            </p:cNvSpPr>
            <p:nvPr/>
          </p:nvSpPr>
          <p:spPr bwMode="auto">
            <a:xfrm>
              <a:off x="3021" y="1929"/>
              <a:ext cx="116" cy="85"/>
            </a:xfrm>
            <a:custGeom>
              <a:avLst/>
              <a:gdLst/>
              <a:ahLst/>
              <a:cxnLst>
                <a:cxn ang="0">
                  <a:pos x="112" y="88"/>
                </a:cxn>
                <a:cxn ang="0">
                  <a:pos x="106" y="72"/>
                </a:cxn>
                <a:cxn ang="0">
                  <a:pos x="106" y="65"/>
                </a:cxn>
                <a:cxn ang="0">
                  <a:pos x="112" y="72"/>
                </a:cxn>
                <a:cxn ang="0">
                  <a:pos x="122" y="57"/>
                </a:cxn>
                <a:cxn ang="0">
                  <a:pos x="112" y="57"/>
                </a:cxn>
                <a:cxn ang="0">
                  <a:pos x="97" y="32"/>
                </a:cxn>
                <a:cxn ang="0">
                  <a:pos x="97" y="16"/>
                </a:cxn>
                <a:cxn ang="0">
                  <a:pos x="90" y="7"/>
                </a:cxn>
                <a:cxn ang="0">
                  <a:pos x="65" y="0"/>
                </a:cxn>
                <a:cxn ang="0">
                  <a:pos x="49" y="16"/>
                </a:cxn>
                <a:cxn ang="0">
                  <a:pos x="49" y="25"/>
                </a:cxn>
                <a:cxn ang="0">
                  <a:pos x="32" y="32"/>
                </a:cxn>
                <a:cxn ang="0">
                  <a:pos x="32" y="47"/>
                </a:cxn>
                <a:cxn ang="0">
                  <a:pos x="25" y="47"/>
                </a:cxn>
                <a:cxn ang="0">
                  <a:pos x="7" y="57"/>
                </a:cxn>
                <a:cxn ang="0">
                  <a:pos x="0" y="57"/>
                </a:cxn>
                <a:cxn ang="0">
                  <a:pos x="7" y="72"/>
                </a:cxn>
                <a:cxn ang="0">
                  <a:pos x="0" y="88"/>
                </a:cxn>
                <a:cxn ang="0">
                  <a:pos x="0" y="106"/>
                </a:cxn>
                <a:cxn ang="0">
                  <a:pos x="15" y="97"/>
                </a:cxn>
                <a:cxn ang="0">
                  <a:pos x="32" y="97"/>
                </a:cxn>
                <a:cxn ang="0">
                  <a:pos x="57" y="106"/>
                </a:cxn>
                <a:cxn ang="0">
                  <a:pos x="65" y="106"/>
                </a:cxn>
                <a:cxn ang="0">
                  <a:pos x="72" y="106"/>
                </a:cxn>
                <a:cxn ang="0">
                  <a:pos x="81" y="106"/>
                </a:cxn>
                <a:cxn ang="0">
                  <a:pos x="97" y="106"/>
                </a:cxn>
                <a:cxn ang="0">
                  <a:pos x="106" y="88"/>
                </a:cxn>
                <a:cxn ang="0">
                  <a:pos x="112" y="88"/>
                </a:cxn>
              </a:cxnLst>
              <a:rect l="0" t="0" r="r" b="b"/>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04" name="Freeform 117"/>
            <p:cNvSpPr>
              <a:spLocks/>
            </p:cNvSpPr>
            <p:nvPr/>
          </p:nvSpPr>
          <p:spPr bwMode="auto">
            <a:xfrm>
              <a:off x="3006" y="1999"/>
              <a:ext cx="222" cy="124"/>
            </a:xfrm>
            <a:custGeom>
              <a:avLst/>
              <a:gdLst/>
              <a:ahLst/>
              <a:cxnLst>
                <a:cxn ang="0">
                  <a:pos x="97" y="139"/>
                </a:cxn>
                <a:cxn ang="0">
                  <a:pos x="81" y="139"/>
                </a:cxn>
                <a:cxn ang="0">
                  <a:pos x="81" y="130"/>
                </a:cxn>
                <a:cxn ang="0">
                  <a:pos x="88" y="114"/>
                </a:cxn>
                <a:cxn ang="0">
                  <a:pos x="106" y="114"/>
                </a:cxn>
                <a:cxn ang="0">
                  <a:pos x="106" y="106"/>
                </a:cxn>
                <a:cxn ang="0">
                  <a:pos x="97" y="90"/>
                </a:cxn>
                <a:cxn ang="0">
                  <a:pos x="97" y="81"/>
                </a:cxn>
                <a:cxn ang="0">
                  <a:pos x="73" y="74"/>
                </a:cxn>
                <a:cxn ang="0">
                  <a:pos x="56" y="81"/>
                </a:cxn>
                <a:cxn ang="0">
                  <a:pos x="41" y="90"/>
                </a:cxn>
                <a:cxn ang="0">
                  <a:pos x="31" y="90"/>
                </a:cxn>
                <a:cxn ang="0">
                  <a:pos x="7" y="90"/>
                </a:cxn>
                <a:cxn ang="0">
                  <a:pos x="0" y="81"/>
                </a:cxn>
                <a:cxn ang="0">
                  <a:pos x="7" y="66"/>
                </a:cxn>
                <a:cxn ang="0">
                  <a:pos x="16" y="49"/>
                </a:cxn>
                <a:cxn ang="0">
                  <a:pos x="23" y="41"/>
                </a:cxn>
                <a:cxn ang="0">
                  <a:pos x="16" y="18"/>
                </a:cxn>
                <a:cxn ang="0">
                  <a:pos x="31" y="9"/>
                </a:cxn>
                <a:cxn ang="0">
                  <a:pos x="48" y="9"/>
                </a:cxn>
                <a:cxn ang="0">
                  <a:pos x="73" y="18"/>
                </a:cxn>
                <a:cxn ang="0">
                  <a:pos x="81" y="18"/>
                </a:cxn>
                <a:cxn ang="0">
                  <a:pos x="88" y="18"/>
                </a:cxn>
                <a:cxn ang="0">
                  <a:pos x="97" y="18"/>
                </a:cxn>
                <a:cxn ang="0">
                  <a:pos x="113" y="18"/>
                </a:cxn>
                <a:cxn ang="0">
                  <a:pos x="122" y="0"/>
                </a:cxn>
                <a:cxn ang="0">
                  <a:pos x="128" y="0"/>
                </a:cxn>
                <a:cxn ang="0">
                  <a:pos x="153" y="0"/>
                </a:cxn>
                <a:cxn ang="0">
                  <a:pos x="162" y="9"/>
                </a:cxn>
                <a:cxn ang="0">
                  <a:pos x="153" y="9"/>
                </a:cxn>
                <a:cxn ang="0">
                  <a:pos x="162" y="18"/>
                </a:cxn>
                <a:cxn ang="0">
                  <a:pos x="170" y="18"/>
                </a:cxn>
                <a:cxn ang="0">
                  <a:pos x="178" y="33"/>
                </a:cxn>
                <a:cxn ang="0">
                  <a:pos x="187" y="41"/>
                </a:cxn>
                <a:cxn ang="0">
                  <a:pos x="193" y="33"/>
                </a:cxn>
                <a:cxn ang="0">
                  <a:pos x="235" y="58"/>
                </a:cxn>
                <a:cxn ang="0">
                  <a:pos x="227" y="90"/>
                </a:cxn>
                <a:cxn ang="0">
                  <a:pos x="218" y="81"/>
                </a:cxn>
                <a:cxn ang="0">
                  <a:pos x="212" y="90"/>
                </a:cxn>
                <a:cxn ang="0">
                  <a:pos x="212" y="106"/>
                </a:cxn>
                <a:cxn ang="0">
                  <a:pos x="203" y="106"/>
                </a:cxn>
                <a:cxn ang="0">
                  <a:pos x="162" y="130"/>
                </a:cxn>
                <a:cxn ang="0">
                  <a:pos x="178" y="139"/>
                </a:cxn>
                <a:cxn ang="0">
                  <a:pos x="178" y="139"/>
                </a:cxn>
                <a:cxn ang="0">
                  <a:pos x="153" y="155"/>
                </a:cxn>
                <a:cxn ang="0">
                  <a:pos x="146" y="155"/>
                </a:cxn>
                <a:cxn ang="0">
                  <a:pos x="146" y="146"/>
                </a:cxn>
                <a:cxn ang="0">
                  <a:pos x="138" y="139"/>
                </a:cxn>
                <a:cxn ang="0">
                  <a:pos x="153" y="130"/>
                </a:cxn>
                <a:cxn ang="0">
                  <a:pos x="128" y="121"/>
                </a:cxn>
                <a:cxn ang="0">
                  <a:pos x="128" y="114"/>
                </a:cxn>
                <a:cxn ang="0">
                  <a:pos x="113" y="114"/>
                </a:cxn>
                <a:cxn ang="0">
                  <a:pos x="106" y="130"/>
                </a:cxn>
                <a:cxn ang="0">
                  <a:pos x="97" y="130"/>
                </a:cxn>
                <a:cxn ang="0">
                  <a:pos x="97" y="139"/>
                </a:cxn>
              </a:cxnLst>
              <a:rect l="0" t="0" r="r" b="b"/>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05" name="Freeform 118"/>
            <p:cNvSpPr>
              <a:spLocks/>
            </p:cNvSpPr>
            <p:nvPr/>
          </p:nvSpPr>
          <p:spPr bwMode="auto">
            <a:xfrm>
              <a:off x="2998" y="1897"/>
              <a:ext cx="86" cy="46"/>
            </a:xfrm>
            <a:custGeom>
              <a:avLst/>
              <a:gdLst/>
              <a:ahLst/>
              <a:cxnLst>
                <a:cxn ang="0">
                  <a:pos x="40" y="0"/>
                </a:cxn>
                <a:cxn ang="0">
                  <a:pos x="40" y="23"/>
                </a:cxn>
                <a:cxn ang="0">
                  <a:pos x="25" y="23"/>
                </a:cxn>
                <a:cxn ang="0">
                  <a:pos x="16" y="7"/>
                </a:cxn>
                <a:cxn ang="0">
                  <a:pos x="9" y="15"/>
                </a:cxn>
                <a:cxn ang="0">
                  <a:pos x="0" y="32"/>
                </a:cxn>
                <a:cxn ang="0">
                  <a:pos x="0" y="47"/>
                </a:cxn>
                <a:cxn ang="0">
                  <a:pos x="9" y="40"/>
                </a:cxn>
                <a:cxn ang="0">
                  <a:pos x="50" y="40"/>
                </a:cxn>
                <a:cxn ang="0">
                  <a:pos x="74" y="56"/>
                </a:cxn>
                <a:cxn ang="0">
                  <a:pos x="90" y="40"/>
                </a:cxn>
                <a:cxn ang="0">
                  <a:pos x="82" y="23"/>
                </a:cxn>
                <a:cxn ang="0">
                  <a:pos x="82" y="7"/>
                </a:cxn>
                <a:cxn ang="0">
                  <a:pos x="65" y="7"/>
                </a:cxn>
                <a:cxn ang="0">
                  <a:pos x="50" y="0"/>
                </a:cxn>
                <a:cxn ang="0">
                  <a:pos x="40" y="0"/>
                </a:cxn>
              </a:cxnLst>
              <a:rect l="0" t="0" r="r" b="b"/>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06" name="Freeform 119"/>
            <p:cNvSpPr>
              <a:spLocks/>
            </p:cNvSpPr>
            <p:nvPr/>
          </p:nvSpPr>
          <p:spPr bwMode="auto">
            <a:xfrm>
              <a:off x="2998" y="1929"/>
              <a:ext cx="71" cy="46"/>
            </a:xfrm>
            <a:custGeom>
              <a:avLst/>
              <a:gdLst/>
              <a:ahLst/>
              <a:cxnLst>
                <a:cxn ang="0">
                  <a:pos x="0" y="25"/>
                </a:cxn>
                <a:cxn ang="0">
                  <a:pos x="0" y="16"/>
                </a:cxn>
                <a:cxn ang="0">
                  <a:pos x="0" y="7"/>
                </a:cxn>
                <a:cxn ang="0">
                  <a:pos x="9" y="0"/>
                </a:cxn>
                <a:cxn ang="0">
                  <a:pos x="50" y="0"/>
                </a:cxn>
                <a:cxn ang="0">
                  <a:pos x="74" y="16"/>
                </a:cxn>
                <a:cxn ang="0">
                  <a:pos x="74" y="25"/>
                </a:cxn>
                <a:cxn ang="0">
                  <a:pos x="57" y="32"/>
                </a:cxn>
                <a:cxn ang="0">
                  <a:pos x="57" y="47"/>
                </a:cxn>
                <a:cxn ang="0">
                  <a:pos x="50" y="47"/>
                </a:cxn>
                <a:cxn ang="0">
                  <a:pos x="32" y="57"/>
                </a:cxn>
                <a:cxn ang="0">
                  <a:pos x="25" y="57"/>
                </a:cxn>
                <a:cxn ang="0">
                  <a:pos x="16" y="47"/>
                </a:cxn>
                <a:cxn ang="0">
                  <a:pos x="16" y="25"/>
                </a:cxn>
                <a:cxn ang="0">
                  <a:pos x="0" y="25"/>
                </a:cxn>
              </a:cxnLst>
              <a:rect l="0" t="0" r="r" b="b"/>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07" name="Freeform 120"/>
            <p:cNvSpPr>
              <a:spLocks/>
            </p:cNvSpPr>
            <p:nvPr/>
          </p:nvSpPr>
          <p:spPr bwMode="auto">
            <a:xfrm>
              <a:off x="3028" y="1870"/>
              <a:ext cx="56" cy="33"/>
            </a:xfrm>
            <a:custGeom>
              <a:avLst/>
              <a:gdLst/>
              <a:ahLst/>
              <a:cxnLst>
                <a:cxn ang="0">
                  <a:pos x="8" y="34"/>
                </a:cxn>
                <a:cxn ang="0">
                  <a:pos x="0" y="24"/>
                </a:cxn>
                <a:cxn ang="0">
                  <a:pos x="0" y="9"/>
                </a:cxn>
                <a:cxn ang="0">
                  <a:pos x="8" y="0"/>
                </a:cxn>
                <a:cxn ang="0">
                  <a:pos x="58" y="0"/>
                </a:cxn>
                <a:cxn ang="0">
                  <a:pos x="50" y="9"/>
                </a:cxn>
                <a:cxn ang="0">
                  <a:pos x="42" y="9"/>
                </a:cxn>
                <a:cxn ang="0">
                  <a:pos x="50" y="34"/>
                </a:cxn>
                <a:cxn ang="0">
                  <a:pos x="50" y="41"/>
                </a:cxn>
                <a:cxn ang="0">
                  <a:pos x="33" y="41"/>
                </a:cxn>
                <a:cxn ang="0">
                  <a:pos x="18" y="34"/>
                </a:cxn>
                <a:cxn ang="0">
                  <a:pos x="8" y="34"/>
                </a:cxn>
              </a:cxnLst>
              <a:rect l="0" t="0" r="r" b="b"/>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08" name="Freeform 121"/>
            <p:cNvSpPr>
              <a:spLocks/>
            </p:cNvSpPr>
            <p:nvPr/>
          </p:nvSpPr>
          <p:spPr bwMode="auto">
            <a:xfrm>
              <a:off x="2975" y="1949"/>
              <a:ext cx="39" cy="18"/>
            </a:xfrm>
            <a:custGeom>
              <a:avLst/>
              <a:gdLst/>
              <a:ahLst/>
              <a:cxnLst>
                <a:cxn ang="0">
                  <a:pos x="40" y="0"/>
                </a:cxn>
                <a:cxn ang="0">
                  <a:pos x="40" y="22"/>
                </a:cxn>
                <a:cxn ang="0">
                  <a:pos x="24" y="22"/>
                </a:cxn>
                <a:cxn ang="0">
                  <a:pos x="0" y="16"/>
                </a:cxn>
                <a:cxn ang="0">
                  <a:pos x="15" y="7"/>
                </a:cxn>
                <a:cxn ang="0">
                  <a:pos x="24" y="0"/>
                </a:cxn>
                <a:cxn ang="0">
                  <a:pos x="40" y="0"/>
                </a:cxn>
              </a:cxnLst>
              <a:rect l="0" t="0" r="r" b="b"/>
              <a:pathLst>
                <a:path w="41" h="23">
                  <a:moveTo>
                    <a:pt x="40" y="0"/>
                  </a:moveTo>
                  <a:lnTo>
                    <a:pt x="40" y="22"/>
                  </a:lnTo>
                  <a:lnTo>
                    <a:pt x="24" y="22"/>
                  </a:lnTo>
                  <a:lnTo>
                    <a:pt x="0" y="16"/>
                  </a:lnTo>
                  <a:lnTo>
                    <a:pt x="15" y="7"/>
                  </a:lnTo>
                  <a:lnTo>
                    <a:pt x="24" y="0"/>
                  </a:lnTo>
                  <a:lnTo>
                    <a:pt x="4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09" name="Freeform 122"/>
            <p:cNvSpPr>
              <a:spLocks/>
            </p:cNvSpPr>
            <p:nvPr/>
          </p:nvSpPr>
          <p:spPr bwMode="auto">
            <a:xfrm>
              <a:off x="3221" y="2136"/>
              <a:ext cx="84" cy="26"/>
            </a:xfrm>
            <a:custGeom>
              <a:avLst/>
              <a:gdLst/>
              <a:ahLst/>
              <a:cxnLst>
                <a:cxn ang="0">
                  <a:pos x="25" y="32"/>
                </a:cxn>
                <a:cxn ang="0">
                  <a:pos x="25" y="24"/>
                </a:cxn>
                <a:cxn ang="0">
                  <a:pos x="25" y="15"/>
                </a:cxn>
                <a:cxn ang="0">
                  <a:pos x="0" y="0"/>
                </a:cxn>
                <a:cxn ang="0">
                  <a:pos x="40" y="0"/>
                </a:cxn>
                <a:cxn ang="0">
                  <a:pos x="57" y="9"/>
                </a:cxn>
                <a:cxn ang="0">
                  <a:pos x="72" y="9"/>
                </a:cxn>
                <a:cxn ang="0">
                  <a:pos x="88" y="24"/>
                </a:cxn>
                <a:cxn ang="0">
                  <a:pos x="81" y="24"/>
                </a:cxn>
                <a:cxn ang="0">
                  <a:pos x="88" y="32"/>
                </a:cxn>
                <a:cxn ang="0">
                  <a:pos x="72" y="32"/>
                </a:cxn>
                <a:cxn ang="0">
                  <a:pos x="65" y="32"/>
                </a:cxn>
                <a:cxn ang="0">
                  <a:pos x="48" y="32"/>
                </a:cxn>
                <a:cxn ang="0">
                  <a:pos x="25" y="32"/>
                </a:cxn>
              </a:cxnLst>
              <a:rect l="0" t="0" r="r" b="b"/>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0" name="Freeform 123"/>
            <p:cNvSpPr>
              <a:spLocks/>
            </p:cNvSpPr>
            <p:nvPr/>
          </p:nvSpPr>
          <p:spPr bwMode="auto">
            <a:xfrm>
              <a:off x="3266" y="2161"/>
              <a:ext cx="39" cy="33"/>
            </a:xfrm>
            <a:custGeom>
              <a:avLst/>
              <a:gdLst/>
              <a:ahLst/>
              <a:cxnLst>
                <a:cxn ang="0">
                  <a:pos x="40" y="40"/>
                </a:cxn>
                <a:cxn ang="0">
                  <a:pos x="40" y="33"/>
                </a:cxn>
                <a:cxn ang="0">
                  <a:pos x="33" y="24"/>
                </a:cxn>
                <a:cxn ang="0">
                  <a:pos x="33" y="17"/>
                </a:cxn>
                <a:cxn ang="0">
                  <a:pos x="17" y="0"/>
                </a:cxn>
                <a:cxn ang="0">
                  <a:pos x="0" y="0"/>
                </a:cxn>
                <a:cxn ang="0">
                  <a:pos x="9" y="24"/>
                </a:cxn>
                <a:cxn ang="0">
                  <a:pos x="17" y="24"/>
                </a:cxn>
                <a:cxn ang="0">
                  <a:pos x="33" y="33"/>
                </a:cxn>
                <a:cxn ang="0">
                  <a:pos x="33" y="40"/>
                </a:cxn>
                <a:cxn ang="0">
                  <a:pos x="40" y="40"/>
                </a:cxn>
              </a:cxnLst>
              <a:rect l="0" t="0" r="r" b="b"/>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1" name="Freeform 124"/>
            <p:cNvSpPr>
              <a:spLocks/>
            </p:cNvSpPr>
            <p:nvPr/>
          </p:nvSpPr>
          <p:spPr bwMode="auto">
            <a:xfrm>
              <a:off x="3282" y="2180"/>
              <a:ext cx="16" cy="14"/>
            </a:xfrm>
            <a:custGeom>
              <a:avLst/>
              <a:gdLst/>
              <a:ahLst/>
              <a:cxnLst>
                <a:cxn ang="0">
                  <a:pos x="16" y="16"/>
                </a:cxn>
                <a:cxn ang="0">
                  <a:pos x="7" y="16"/>
                </a:cxn>
                <a:cxn ang="0">
                  <a:pos x="0" y="0"/>
                </a:cxn>
                <a:cxn ang="0">
                  <a:pos x="16" y="9"/>
                </a:cxn>
                <a:cxn ang="0">
                  <a:pos x="16" y="16"/>
                </a:cxn>
              </a:cxnLst>
              <a:rect l="0" t="0" r="r" b="b"/>
              <a:pathLst>
                <a:path w="17" h="17">
                  <a:moveTo>
                    <a:pt x="16" y="16"/>
                  </a:moveTo>
                  <a:lnTo>
                    <a:pt x="7" y="16"/>
                  </a:lnTo>
                  <a:lnTo>
                    <a:pt x="0" y="0"/>
                  </a:lnTo>
                  <a:lnTo>
                    <a:pt x="16" y="9"/>
                  </a:lnTo>
                  <a:lnTo>
                    <a:pt x="16"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2" name="Freeform 125"/>
            <p:cNvSpPr>
              <a:spLocks/>
            </p:cNvSpPr>
            <p:nvPr/>
          </p:nvSpPr>
          <p:spPr bwMode="auto">
            <a:xfrm>
              <a:off x="3282" y="2155"/>
              <a:ext cx="68" cy="46"/>
            </a:xfrm>
            <a:custGeom>
              <a:avLst/>
              <a:gdLst/>
              <a:ahLst/>
              <a:cxnLst>
                <a:cxn ang="0">
                  <a:pos x="23" y="48"/>
                </a:cxn>
                <a:cxn ang="0">
                  <a:pos x="40" y="41"/>
                </a:cxn>
                <a:cxn ang="0">
                  <a:pos x="48" y="41"/>
                </a:cxn>
                <a:cxn ang="0">
                  <a:pos x="40" y="48"/>
                </a:cxn>
                <a:cxn ang="0">
                  <a:pos x="57" y="57"/>
                </a:cxn>
                <a:cxn ang="0">
                  <a:pos x="48" y="48"/>
                </a:cxn>
                <a:cxn ang="0">
                  <a:pos x="57" y="48"/>
                </a:cxn>
                <a:cxn ang="0">
                  <a:pos x="57" y="32"/>
                </a:cxn>
                <a:cxn ang="0">
                  <a:pos x="72" y="25"/>
                </a:cxn>
                <a:cxn ang="0">
                  <a:pos x="57" y="16"/>
                </a:cxn>
                <a:cxn ang="0">
                  <a:pos x="48" y="0"/>
                </a:cxn>
                <a:cxn ang="0">
                  <a:pos x="40" y="8"/>
                </a:cxn>
                <a:cxn ang="0">
                  <a:pos x="32" y="8"/>
                </a:cxn>
                <a:cxn ang="0">
                  <a:pos x="23" y="0"/>
                </a:cxn>
                <a:cxn ang="0">
                  <a:pos x="16" y="0"/>
                </a:cxn>
                <a:cxn ang="0">
                  <a:pos x="23" y="8"/>
                </a:cxn>
                <a:cxn ang="0">
                  <a:pos x="7" y="8"/>
                </a:cxn>
                <a:cxn ang="0">
                  <a:pos x="0" y="8"/>
                </a:cxn>
                <a:cxn ang="0">
                  <a:pos x="16" y="25"/>
                </a:cxn>
                <a:cxn ang="0">
                  <a:pos x="16" y="32"/>
                </a:cxn>
                <a:cxn ang="0">
                  <a:pos x="23" y="41"/>
                </a:cxn>
                <a:cxn ang="0">
                  <a:pos x="23" y="48"/>
                </a:cxn>
              </a:cxnLst>
              <a:rect l="0" t="0" r="r" b="b"/>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13" name="Freeform 126"/>
            <p:cNvSpPr>
              <a:spLocks/>
            </p:cNvSpPr>
            <p:nvPr/>
          </p:nvSpPr>
          <p:spPr bwMode="auto">
            <a:xfrm>
              <a:off x="2875" y="1644"/>
              <a:ext cx="154" cy="305"/>
            </a:xfrm>
            <a:custGeom>
              <a:avLst/>
              <a:gdLst/>
              <a:ahLst/>
              <a:cxnLst>
                <a:cxn ang="0">
                  <a:pos x="0" y="299"/>
                </a:cxn>
                <a:cxn ang="0">
                  <a:pos x="9" y="299"/>
                </a:cxn>
                <a:cxn ang="0">
                  <a:pos x="9" y="276"/>
                </a:cxn>
                <a:cxn ang="0">
                  <a:pos x="18" y="267"/>
                </a:cxn>
                <a:cxn ang="0">
                  <a:pos x="18" y="243"/>
                </a:cxn>
                <a:cxn ang="0">
                  <a:pos x="18" y="236"/>
                </a:cxn>
                <a:cxn ang="0">
                  <a:pos x="9" y="202"/>
                </a:cxn>
                <a:cxn ang="0">
                  <a:pos x="18" y="170"/>
                </a:cxn>
                <a:cxn ang="0">
                  <a:pos x="25" y="162"/>
                </a:cxn>
                <a:cxn ang="0">
                  <a:pos x="41" y="155"/>
                </a:cxn>
                <a:cxn ang="0">
                  <a:pos x="33" y="137"/>
                </a:cxn>
                <a:cxn ang="0">
                  <a:pos x="41" y="122"/>
                </a:cxn>
                <a:cxn ang="0">
                  <a:pos x="50" y="97"/>
                </a:cxn>
                <a:cxn ang="0">
                  <a:pos x="65" y="73"/>
                </a:cxn>
                <a:cxn ang="0">
                  <a:pos x="65" y="56"/>
                </a:cxn>
                <a:cxn ang="0">
                  <a:pos x="75" y="41"/>
                </a:cxn>
                <a:cxn ang="0">
                  <a:pos x="81" y="31"/>
                </a:cxn>
                <a:cxn ang="0">
                  <a:pos x="90" y="31"/>
                </a:cxn>
                <a:cxn ang="0">
                  <a:pos x="90" y="16"/>
                </a:cxn>
                <a:cxn ang="0">
                  <a:pos x="98" y="16"/>
                </a:cxn>
                <a:cxn ang="0">
                  <a:pos x="115" y="16"/>
                </a:cxn>
                <a:cxn ang="0">
                  <a:pos x="115" y="0"/>
                </a:cxn>
                <a:cxn ang="0">
                  <a:pos x="121" y="0"/>
                </a:cxn>
                <a:cxn ang="0">
                  <a:pos x="155" y="31"/>
                </a:cxn>
                <a:cxn ang="0">
                  <a:pos x="162" y="105"/>
                </a:cxn>
                <a:cxn ang="0">
                  <a:pos x="146" y="105"/>
                </a:cxn>
                <a:cxn ang="0">
                  <a:pos x="130" y="122"/>
                </a:cxn>
                <a:cxn ang="0">
                  <a:pos x="130" y="130"/>
                </a:cxn>
                <a:cxn ang="0">
                  <a:pos x="130" y="137"/>
                </a:cxn>
                <a:cxn ang="0">
                  <a:pos x="139" y="146"/>
                </a:cxn>
                <a:cxn ang="0">
                  <a:pos x="121" y="162"/>
                </a:cxn>
                <a:cxn ang="0">
                  <a:pos x="98" y="187"/>
                </a:cxn>
                <a:cxn ang="0">
                  <a:pos x="81" y="212"/>
                </a:cxn>
                <a:cxn ang="0">
                  <a:pos x="81" y="252"/>
                </a:cxn>
                <a:cxn ang="0">
                  <a:pos x="98" y="276"/>
                </a:cxn>
                <a:cxn ang="0">
                  <a:pos x="90" y="283"/>
                </a:cxn>
                <a:cxn ang="0">
                  <a:pos x="90" y="292"/>
                </a:cxn>
                <a:cxn ang="0">
                  <a:pos x="75" y="307"/>
                </a:cxn>
                <a:cxn ang="0">
                  <a:pos x="65" y="364"/>
                </a:cxn>
                <a:cxn ang="0">
                  <a:pos x="50" y="364"/>
                </a:cxn>
                <a:cxn ang="0">
                  <a:pos x="41" y="373"/>
                </a:cxn>
                <a:cxn ang="0">
                  <a:pos x="41" y="382"/>
                </a:cxn>
                <a:cxn ang="0">
                  <a:pos x="25" y="382"/>
                </a:cxn>
                <a:cxn ang="0">
                  <a:pos x="18" y="364"/>
                </a:cxn>
                <a:cxn ang="0">
                  <a:pos x="25" y="357"/>
                </a:cxn>
                <a:cxn ang="0">
                  <a:pos x="18" y="349"/>
                </a:cxn>
                <a:cxn ang="0">
                  <a:pos x="0" y="299"/>
                </a:cxn>
              </a:cxnLst>
              <a:rect l="0" t="0" r="r" b="b"/>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14" name="Freeform 127"/>
            <p:cNvSpPr>
              <a:spLocks/>
            </p:cNvSpPr>
            <p:nvPr/>
          </p:nvSpPr>
          <p:spPr bwMode="auto">
            <a:xfrm>
              <a:off x="2646" y="1949"/>
              <a:ext cx="33" cy="26"/>
            </a:xfrm>
            <a:custGeom>
              <a:avLst/>
              <a:gdLst/>
              <a:ahLst/>
              <a:cxnLst>
                <a:cxn ang="0">
                  <a:pos x="25" y="32"/>
                </a:cxn>
                <a:cxn ang="0">
                  <a:pos x="25" y="22"/>
                </a:cxn>
                <a:cxn ang="0">
                  <a:pos x="9" y="22"/>
                </a:cxn>
                <a:cxn ang="0">
                  <a:pos x="0" y="16"/>
                </a:cxn>
                <a:cxn ang="0">
                  <a:pos x="9" y="0"/>
                </a:cxn>
                <a:cxn ang="0">
                  <a:pos x="25" y="7"/>
                </a:cxn>
                <a:cxn ang="0">
                  <a:pos x="34" y="22"/>
                </a:cxn>
                <a:cxn ang="0">
                  <a:pos x="25" y="32"/>
                </a:cxn>
              </a:cxnLst>
              <a:rect l="0" t="0" r="r" b="b"/>
              <a:pathLst>
                <a:path w="35" h="33">
                  <a:moveTo>
                    <a:pt x="25" y="32"/>
                  </a:moveTo>
                  <a:lnTo>
                    <a:pt x="25" y="22"/>
                  </a:lnTo>
                  <a:lnTo>
                    <a:pt x="9" y="22"/>
                  </a:lnTo>
                  <a:lnTo>
                    <a:pt x="0" y="16"/>
                  </a:lnTo>
                  <a:lnTo>
                    <a:pt x="9" y="0"/>
                  </a:lnTo>
                  <a:lnTo>
                    <a:pt x="25" y="7"/>
                  </a:lnTo>
                  <a:lnTo>
                    <a:pt x="34" y="22"/>
                  </a:lnTo>
                  <a:lnTo>
                    <a:pt x="25" y="3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5" name="Freeform 128"/>
            <p:cNvSpPr>
              <a:spLocks/>
            </p:cNvSpPr>
            <p:nvPr/>
          </p:nvSpPr>
          <p:spPr bwMode="auto">
            <a:xfrm>
              <a:off x="2615" y="1949"/>
              <a:ext cx="56" cy="65"/>
            </a:xfrm>
            <a:custGeom>
              <a:avLst/>
              <a:gdLst/>
              <a:ahLst/>
              <a:cxnLst>
                <a:cxn ang="0">
                  <a:pos x="42" y="0"/>
                </a:cxn>
                <a:cxn ang="0">
                  <a:pos x="33" y="16"/>
                </a:cxn>
                <a:cxn ang="0">
                  <a:pos x="42" y="22"/>
                </a:cxn>
                <a:cxn ang="0">
                  <a:pos x="58" y="22"/>
                </a:cxn>
                <a:cxn ang="0">
                  <a:pos x="58" y="32"/>
                </a:cxn>
                <a:cxn ang="0">
                  <a:pos x="58" y="47"/>
                </a:cxn>
                <a:cxn ang="0">
                  <a:pos x="49" y="72"/>
                </a:cxn>
                <a:cxn ang="0">
                  <a:pos x="8" y="81"/>
                </a:cxn>
                <a:cxn ang="0">
                  <a:pos x="0" y="72"/>
                </a:cxn>
                <a:cxn ang="0">
                  <a:pos x="8" y="72"/>
                </a:cxn>
                <a:cxn ang="0">
                  <a:pos x="18" y="47"/>
                </a:cxn>
                <a:cxn ang="0">
                  <a:pos x="8" y="40"/>
                </a:cxn>
                <a:cxn ang="0">
                  <a:pos x="18" y="32"/>
                </a:cxn>
                <a:cxn ang="0">
                  <a:pos x="8" y="32"/>
                </a:cxn>
                <a:cxn ang="0">
                  <a:pos x="8" y="22"/>
                </a:cxn>
                <a:cxn ang="0">
                  <a:pos x="25" y="22"/>
                </a:cxn>
                <a:cxn ang="0">
                  <a:pos x="33" y="16"/>
                </a:cxn>
                <a:cxn ang="0">
                  <a:pos x="25" y="16"/>
                </a:cxn>
                <a:cxn ang="0">
                  <a:pos x="25" y="7"/>
                </a:cxn>
                <a:cxn ang="0">
                  <a:pos x="42" y="0"/>
                </a:cxn>
              </a:cxnLst>
              <a:rect l="0" t="0" r="r" b="b"/>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6" name="Freeform 129"/>
            <p:cNvSpPr>
              <a:spLocks/>
            </p:cNvSpPr>
            <p:nvPr/>
          </p:nvSpPr>
          <p:spPr bwMode="auto">
            <a:xfrm>
              <a:off x="2837" y="1909"/>
              <a:ext cx="39" cy="46"/>
            </a:xfrm>
            <a:custGeom>
              <a:avLst/>
              <a:gdLst/>
              <a:ahLst/>
              <a:cxnLst>
                <a:cxn ang="0">
                  <a:pos x="9" y="57"/>
                </a:cxn>
                <a:cxn ang="0">
                  <a:pos x="19" y="57"/>
                </a:cxn>
                <a:cxn ang="0">
                  <a:pos x="25" y="57"/>
                </a:cxn>
                <a:cxn ang="0">
                  <a:pos x="34" y="32"/>
                </a:cxn>
                <a:cxn ang="0">
                  <a:pos x="41" y="32"/>
                </a:cxn>
                <a:cxn ang="0">
                  <a:pos x="41" y="25"/>
                </a:cxn>
                <a:cxn ang="0">
                  <a:pos x="34" y="25"/>
                </a:cxn>
                <a:cxn ang="0">
                  <a:pos x="34" y="0"/>
                </a:cxn>
                <a:cxn ang="0">
                  <a:pos x="9" y="8"/>
                </a:cxn>
                <a:cxn ang="0">
                  <a:pos x="0" y="25"/>
                </a:cxn>
                <a:cxn ang="0">
                  <a:pos x="0" y="41"/>
                </a:cxn>
                <a:cxn ang="0">
                  <a:pos x="9" y="50"/>
                </a:cxn>
                <a:cxn ang="0">
                  <a:pos x="9" y="57"/>
                </a:cxn>
              </a:cxnLst>
              <a:rect l="0" t="0" r="r" b="b"/>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7" name="Freeform 130"/>
            <p:cNvSpPr>
              <a:spLocks/>
            </p:cNvSpPr>
            <p:nvPr/>
          </p:nvSpPr>
          <p:spPr bwMode="auto">
            <a:xfrm>
              <a:off x="2784" y="1981"/>
              <a:ext cx="48" cy="45"/>
            </a:xfrm>
            <a:custGeom>
              <a:avLst/>
              <a:gdLst/>
              <a:ahLst/>
              <a:cxnLst>
                <a:cxn ang="0">
                  <a:pos x="33" y="56"/>
                </a:cxn>
                <a:cxn ang="0">
                  <a:pos x="33" y="32"/>
                </a:cxn>
                <a:cxn ang="0">
                  <a:pos x="41" y="23"/>
                </a:cxn>
                <a:cxn ang="0">
                  <a:pos x="50" y="0"/>
                </a:cxn>
                <a:cxn ang="0">
                  <a:pos x="25" y="7"/>
                </a:cxn>
                <a:cxn ang="0">
                  <a:pos x="33" y="23"/>
                </a:cxn>
                <a:cxn ang="0">
                  <a:pos x="25" y="23"/>
                </a:cxn>
                <a:cxn ang="0">
                  <a:pos x="25" y="16"/>
                </a:cxn>
                <a:cxn ang="0">
                  <a:pos x="16" y="16"/>
                </a:cxn>
                <a:cxn ang="0">
                  <a:pos x="0" y="47"/>
                </a:cxn>
                <a:cxn ang="0">
                  <a:pos x="25" y="47"/>
                </a:cxn>
                <a:cxn ang="0">
                  <a:pos x="33" y="56"/>
                </a:cxn>
              </a:cxnLst>
              <a:rect l="0" t="0" r="r" b="b"/>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8" name="Freeform 131"/>
            <p:cNvSpPr>
              <a:spLocks/>
            </p:cNvSpPr>
            <p:nvPr/>
          </p:nvSpPr>
          <p:spPr bwMode="auto">
            <a:xfrm>
              <a:off x="2775" y="2018"/>
              <a:ext cx="41" cy="28"/>
            </a:xfrm>
            <a:custGeom>
              <a:avLst/>
              <a:gdLst/>
              <a:ahLst/>
              <a:cxnLst>
                <a:cxn ang="0">
                  <a:pos x="34" y="34"/>
                </a:cxn>
                <a:cxn ang="0">
                  <a:pos x="25" y="34"/>
                </a:cxn>
                <a:cxn ang="0">
                  <a:pos x="25" y="25"/>
                </a:cxn>
                <a:cxn ang="0">
                  <a:pos x="18" y="25"/>
                </a:cxn>
                <a:cxn ang="0">
                  <a:pos x="18" y="17"/>
                </a:cxn>
                <a:cxn ang="0">
                  <a:pos x="0" y="9"/>
                </a:cxn>
                <a:cxn ang="0">
                  <a:pos x="0" y="0"/>
                </a:cxn>
                <a:cxn ang="0">
                  <a:pos x="9" y="0"/>
                </a:cxn>
                <a:cxn ang="0">
                  <a:pos x="34" y="0"/>
                </a:cxn>
                <a:cxn ang="0">
                  <a:pos x="42" y="9"/>
                </a:cxn>
                <a:cxn ang="0">
                  <a:pos x="42" y="25"/>
                </a:cxn>
                <a:cxn ang="0">
                  <a:pos x="34" y="25"/>
                </a:cxn>
                <a:cxn ang="0">
                  <a:pos x="34" y="34"/>
                </a:cxn>
              </a:cxnLst>
              <a:rect l="0" t="0" r="r" b="b"/>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19" name="Freeform 132"/>
            <p:cNvSpPr>
              <a:spLocks/>
            </p:cNvSpPr>
            <p:nvPr/>
          </p:nvSpPr>
          <p:spPr bwMode="auto">
            <a:xfrm>
              <a:off x="2807" y="2038"/>
              <a:ext cx="16" cy="13"/>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20" name="Freeform 133"/>
            <p:cNvSpPr>
              <a:spLocks/>
            </p:cNvSpPr>
            <p:nvPr/>
          </p:nvSpPr>
          <p:spPr bwMode="auto">
            <a:xfrm>
              <a:off x="2807" y="2038"/>
              <a:ext cx="16" cy="13"/>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21" name="Freeform 134"/>
            <p:cNvSpPr>
              <a:spLocks/>
            </p:cNvSpPr>
            <p:nvPr/>
          </p:nvSpPr>
          <p:spPr bwMode="auto">
            <a:xfrm>
              <a:off x="2914" y="1955"/>
              <a:ext cx="115" cy="98"/>
            </a:xfrm>
            <a:custGeom>
              <a:avLst/>
              <a:gdLst/>
              <a:ahLst/>
              <a:cxnLst>
                <a:cxn ang="0">
                  <a:pos x="105" y="122"/>
                </a:cxn>
                <a:cxn ang="0">
                  <a:pos x="114" y="105"/>
                </a:cxn>
                <a:cxn ang="0">
                  <a:pos x="121" y="97"/>
                </a:cxn>
                <a:cxn ang="0">
                  <a:pos x="114" y="56"/>
                </a:cxn>
                <a:cxn ang="0">
                  <a:pos x="121" y="40"/>
                </a:cxn>
                <a:cxn ang="0">
                  <a:pos x="114" y="25"/>
                </a:cxn>
                <a:cxn ang="0">
                  <a:pos x="105" y="15"/>
                </a:cxn>
                <a:cxn ang="0">
                  <a:pos x="89" y="15"/>
                </a:cxn>
                <a:cxn ang="0">
                  <a:pos x="65" y="9"/>
                </a:cxn>
                <a:cxn ang="0">
                  <a:pos x="65" y="15"/>
                </a:cxn>
                <a:cxn ang="0">
                  <a:pos x="57" y="15"/>
                </a:cxn>
                <a:cxn ang="0">
                  <a:pos x="49" y="0"/>
                </a:cxn>
                <a:cxn ang="0">
                  <a:pos x="0" y="25"/>
                </a:cxn>
                <a:cxn ang="0">
                  <a:pos x="9" y="80"/>
                </a:cxn>
                <a:cxn ang="0">
                  <a:pos x="17" y="89"/>
                </a:cxn>
                <a:cxn ang="0">
                  <a:pos x="34" y="97"/>
                </a:cxn>
                <a:cxn ang="0">
                  <a:pos x="40" y="97"/>
                </a:cxn>
                <a:cxn ang="0">
                  <a:pos x="57" y="114"/>
                </a:cxn>
                <a:cxn ang="0">
                  <a:pos x="65" y="114"/>
                </a:cxn>
                <a:cxn ang="0">
                  <a:pos x="74" y="122"/>
                </a:cxn>
                <a:cxn ang="0">
                  <a:pos x="89" y="114"/>
                </a:cxn>
                <a:cxn ang="0">
                  <a:pos x="105" y="122"/>
                </a:cxn>
              </a:cxnLst>
              <a:rect l="0" t="0" r="r" b="b"/>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22" name="Freeform 135"/>
            <p:cNvSpPr>
              <a:spLocks/>
            </p:cNvSpPr>
            <p:nvPr/>
          </p:nvSpPr>
          <p:spPr bwMode="auto">
            <a:xfrm>
              <a:off x="2815" y="1955"/>
              <a:ext cx="108" cy="123"/>
            </a:xfrm>
            <a:custGeom>
              <a:avLst/>
              <a:gdLst/>
              <a:ahLst/>
              <a:cxnLst>
                <a:cxn ang="0">
                  <a:pos x="64" y="25"/>
                </a:cxn>
                <a:cxn ang="0">
                  <a:pos x="97" y="9"/>
                </a:cxn>
                <a:cxn ang="0">
                  <a:pos x="97" y="15"/>
                </a:cxn>
                <a:cxn ang="0">
                  <a:pos x="89" y="15"/>
                </a:cxn>
                <a:cxn ang="0">
                  <a:pos x="105" y="25"/>
                </a:cxn>
                <a:cxn ang="0">
                  <a:pos x="114" y="80"/>
                </a:cxn>
                <a:cxn ang="0">
                  <a:pos x="105" y="80"/>
                </a:cxn>
                <a:cxn ang="0">
                  <a:pos x="89" y="89"/>
                </a:cxn>
                <a:cxn ang="0">
                  <a:pos x="73" y="97"/>
                </a:cxn>
                <a:cxn ang="0">
                  <a:pos x="82" y="114"/>
                </a:cxn>
                <a:cxn ang="0">
                  <a:pos x="97" y="130"/>
                </a:cxn>
                <a:cxn ang="0">
                  <a:pos x="89" y="137"/>
                </a:cxn>
                <a:cxn ang="0">
                  <a:pos x="89" y="146"/>
                </a:cxn>
                <a:cxn ang="0">
                  <a:pos x="57" y="154"/>
                </a:cxn>
                <a:cxn ang="0">
                  <a:pos x="42" y="154"/>
                </a:cxn>
                <a:cxn ang="0">
                  <a:pos x="17" y="154"/>
                </a:cxn>
                <a:cxn ang="0">
                  <a:pos x="23" y="130"/>
                </a:cxn>
                <a:cxn ang="0">
                  <a:pos x="0" y="114"/>
                </a:cxn>
                <a:cxn ang="0">
                  <a:pos x="0" y="105"/>
                </a:cxn>
                <a:cxn ang="0">
                  <a:pos x="0" y="89"/>
                </a:cxn>
                <a:cxn ang="0">
                  <a:pos x="0" y="65"/>
                </a:cxn>
                <a:cxn ang="0">
                  <a:pos x="8" y="56"/>
                </a:cxn>
                <a:cxn ang="0">
                  <a:pos x="17" y="33"/>
                </a:cxn>
                <a:cxn ang="0">
                  <a:pos x="32" y="33"/>
                </a:cxn>
                <a:cxn ang="0">
                  <a:pos x="42" y="15"/>
                </a:cxn>
                <a:cxn ang="0">
                  <a:pos x="32" y="15"/>
                </a:cxn>
                <a:cxn ang="0">
                  <a:pos x="42" y="9"/>
                </a:cxn>
                <a:cxn ang="0">
                  <a:pos x="32" y="0"/>
                </a:cxn>
                <a:cxn ang="0">
                  <a:pos x="42" y="0"/>
                </a:cxn>
                <a:cxn ang="0">
                  <a:pos x="48" y="0"/>
                </a:cxn>
                <a:cxn ang="0">
                  <a:pos x="48" y="9"/>
                </a:cxn>
                <a:cxn ang="0">
                  <a:pos x="64" y="15"/>
                </a:cxn>
                <a:cxn ang="0">
                  <a:pos x="57" y="25"/>
                </a:cxn>
                <a:cxn ang="0">
                  <a:pos x="64" y="25"/>
                </a:cxn>
              </a:cxnLst>
              <a:rect l="0" t="0" r="r" b="b"/>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23" name="Freeform 136"/>
            <p:cNvSpPr>
              <a:spLocks/>
            </p:cNvSpPr>
            <p:nvPr/>
          </p:nvSpPr>
          <p:spPr bwMode="auto">
            <a:xfrm>
              <a:off x="2855" y="2051"/>
              <a:ext cx="92" cy="40"/>
            </a:xfrm>
            <a:custGeom>
              <a:avLst/>
              <a:gdLst/>
              <a:ahLst/>
              <a:cxnLst>
                <a:cxn ang="0">
                  <a:pos x="0" y="32"/>
                </a:cxn>
                <a:cxn ang="0">
                  <a:pos x="15" y="32"/>
                </a:cxn>
                <a:cxn ang="0">
                  <a:pos x="47" y="24"/>
                </a:cxn>
                <a:cxn ang="0">
                  <a:pos x="47" y="15"/>
                </a:cxn>
                <a:cxn ang="0">
                  <a:pos x="55" y="8"/>
                </a:cxn>
                <a:cxn ang="0">
                  <a:pos x="72" y="8"/>
                </a:cxn>
                <a:cxn ang="0">
                  <a:pos x="72" y="0"/>
                </a:cxn>
                <a:cxn ang="0">
                  <a:pos x="97" y="8"/>
                </a:cxn>
                <a:cxn ang="0">
                  <a:pos x="97" y="24"/>
                </a:cxn>
                <a:cxn ang="0">
                  <a:pos x="87" y="40"/>
                </a:cxn>
                <a:cxn ang="0">
                  <a:pos x="55" y="48"/>
                </a:cxn>
                <a:cxn ang="0">
                  <a:pos x="40" y="40"/>
                </a:cxn>
                <a:cxn ang="0">
                  <a:pos x="15" y="40"/>
                </a:cxn>
                <a:cxn ang="0">
                  <a:pos x="6" y="40"/>
                </a:cxn>
                <a:cxn ang="0">
                  <a:pos x="0" y="32"/>
                </a:cxn>
              </a:cxnLst>
              <a:rect l="0" t="0" r="r" b="b"/>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24" name="Line 137"/>
            <p:cNvSpPr>
              <a:spLocks noChangeShapeType="1"/>
            </p:cNvSpPr>
            <p:nvPr/>
          </p:nvSpPr>
          <p:spPr bwMode="auto">
            <a:xfrm flipH="1" flipV="1">
              <a:off x="2855" y="2077"/>
              <a:ext cx="5" cy="6"/>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125" name="Freeform 138"/>
            <p:cNvSpPr>
              <a:spLocks/>
            </p:cNvSpPr>
            <p:nvPr/>
          </p:nvSpPr>
          <p:spPr bwMode="auto">
            <a:xfrm>
              <a:off x="2855" y="2077"/>
              <a:ext cx="16" cy="14"/>
            </a:xfrm>
            <a:custGeom>
              <a:avLst/>
              <a:gdLst/>
              <a:ahLst/>
              <a:cxnLst>
                <a:cxn ang="0">
                  <a:pos x="16" y="16"/>
                </a:cxn>
                <a:cxn ang="0">
                  <a:pos x="0" y="0"/>
                </a:cxn>
                <a:cxn ang="0">
                  <a:pos x="16" y="16"/>
                </a:cxn>
              </a:cxnLst>
              <a:rect l="0" t="0" r="r" b="b"/>
              <a:pathLst>
                <a:path w="17" h="17">
                  <a:moveTo>
                    <a:pt x="16" y="16"/>
                  </a:moveTo>
                  <a:lnTo>
                    <a:pt x="0" y="0"/>
                  </a:lnTo>
                  <a:lnTo>
                    <a:pt x="16"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26" name="Line 139"/>
            <p:cNvSpPr>
              <a:spLocks noChangeShapeType="1"/>
            </p:cNvSpPr>
            <p:nvPr/>
          </p:nvSpPr>
          <p:spPr bwMode="auto">
            <a:xfrm flipH="1" flipV="1">
              <a:off x="2855" y="2077"/>
              <a:ext cx="5" cy="6"/>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127" name="Freeform 140"/>
            <p:cNvSpPr>
              <a:spLocks/>
            </p:cNvSpPr>
            <p:nvPr/>
          </p:nvSpPr>
          <p:spPr bwMode="auto">
            <a:xfrm>
              <a:off x="2855" y="2077"/>
              <a:ext cx="16" cy="14"/>
            </a:xfrm>
            <a:custGeom>
              <a:avLst/>
              <a:gdLst/>
              <a:ahLst/>
              <a:cxnLst>
                <a:cxn ang="0">
                  <a:pos x="16" y="16"/>
                </a:cxn>
                <a:cxn ang="0">
                  <a:pos x="0" y="0"/>
                </a:cxn>
                <a:cxn ang="0">
                  <a:pos x="16" y="16"/>
                </a:cxn>
              </a:cxnLst>
              <a:rect l="0" t="0" r="r" b="b"/>
              <a:pathLst>
                <a:path w="17" h="17">
                  <a:moveTo>
                    <a:pt x="16" y="16"/>
                  </a:moveTo>
                  <a:lnTo>
                    <a:pt x="0" y="0"/>
                  </a:lnTo>
                  <a:lnTo>
                    <a:pt x="16"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28" name="Freeform 141"/>
            <p:cNvSpPr>
              <a:spLocks/>
            </p:cNvSpPr>
            <p:nvPr/>
          </p:nvSpPr>
          <p:spPr bwMode="auto">
            <a:xfrm>
              <a:off x="2815" y="2077"/>
              <a:ext cx="55" cy="26"/>
            </a:xfrm>
            <a:custGeom>
              <a:avLst/>
              <a:gdLst/>
              <a:ahLst/>
              <a:cxnLst>
                <a:cxn ang="0">
                  <a:pos x="17" y="32"/>
                </a:cxn>
                <a:cxn ang="0">
                  <a:pos x="32" y="23"/>
                </a:cxn>
                <a:cxn ang="0">
                  <a:pos x="42" y="23"/>
                </a:cxn>
                <a:cxn ang="0">
                  <a:pos x="42" y="16"/>
                </a:cxn>
                <a:cxn ang="0">
                  <a:pos x="48" y="23"/>
                </a:cxn>
                <a:cxn ang="0">
                  <a:pos x="57" y="8"/>
                </a:cxn>
                <a:cxn ang="0">
                  <a:pos x="48" y="8"/>
                </a:cxn>
                <a:cxn ang="0">
                  <a:pos x="42" y="0"/>
                </a:cxn>
                <a:cxn ang="0">
                  <a:pos x="17" y="0"/>
                </a:cxn>
                <a:cxn ang="0">
                  <a:pos x="8" y="0"/>
                </a:cxn>
                <a:cxn ang="0">
                  <a:pos x="0" y="16"/>
                </a:cxn>
                <a:cxn ang="0">
                  <a:pos x="0" y="23"/>
                </a:cxn>
                <a:cxn ang="0">
                  <a:pos x="8" y="16"/>
                </a:cxn>
                <a:cxn ang="0">
                  <a:pos x="8" y="32"/>
                </a:cxn>
                <a:cxn ang="0">
                  <a:pos x="17" y="32"/>
                </a:cxn>
              </a:cxnLst>
              <a:rect l="0" t="0" r="r" b="b"/>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29" name="Freeform 142"/>
            <p:cNvSpPr>
              <a:spLocks/>
            </p:cNvSpPr>
            <p:nvPr/>
          </p:nvSpPr>
          <p:spPr bwMode="auto">
            <a:xfrm>
              <a:off x="2684" y="2018"/>
              <a:ext cx="153" cy="130"/>
            </a:xfrm>
            <a:custGeom>
              <a:avLst/>
              <a:gdLst/>
              <a:ahLst/>
              <a:cxnLst>
                <a:cxn ang="0">
                  <a:pos x="97" y="0"/>
                </a:cxn>
                <a:cxn ang="0">
                  <a:pos x="82" y="9"/>
                </a:cxn>
                <a:cxn ang="0">
                  <a:pos x="82" y="25"/>
                </a:cxn>
                <a:cxn ang="0">
                  <a:pos x="66" y="34"/>
                </a:cxn>
                <a:cxn ang="0">
                  <a:pos x="57" y="42"/>
                </a:cxn>
                <a:cxn ang="0">
                  <a:pos x="50" y="42"/>
                </a:cxn>
                <a:cxn ang="0">
                  <a:pos x="42" y="34"/>
                </a:cxn>
                <a:cxn ang="0">
                  <a:pos x="34" y="34"/>
                </a:cxn>
                <a:cxn ang="0">
                  <a:pos x="42" y="50"/>
                </a:cxn>
                <a:cxn ang="0">
                  <a:pos x="25" y="57"/>
                </a:cxn>
                <a:cxn ang="0">
                  <a:pos x="25" y="50"/>
                </a:cxn>
                <a:cxn ang="0">
                  <a:pos x="0" y="57"/>
                </a:cxn>
                <a:cxn ang="0">
                  <a:pos x="0" y="66"/>
                </a:cxn>
                <a:cxn ang="0">
                  <a:pos x="34" y="74"/>
                </a:cxn>
                <a:cxn ang="0">
                  <a:pos x="50" y="97"/>
                </a:cxn>
                <a:cxn ang="0">
                  <a:pos x="50" y="106"/>
                </a:cxn>
                <a:cxn ang="0">
                  <a:pos x="42" y="147"/>
                </a:cxn>
                <a:cxn ang="0">
                  <a:pos x="57" y="156"/>
                </a:cxn>
                <a:cxn ang="0">
                  <a:pos x="97" y="162"/>
                </a:cxn>
                <a:cxn ang="0">
                  <a:pos x="97" y="156"/>
                </a:cxn>
                <a:cxn ang="0">
                  <a:pos x="115" y="147"/>
                </a:cxn>
                <a:cxn ang="0">
                  <a:pos x="139" y="156"/>
                </a:cxn>
                <a:cxn ang="0">
                  <a:pos x="147" y="156"/>
                </a:cxn>
                <a:cxn ang="0">
                  <a:pos x="156" y="137"/>
                </a:cxn>
                <a:cxn ang="0">
                  <a:pos x="147" y="122"/>
                </a:cxn>
                <a:cxn ang="0">
                  <a:pos x="147" y="106"/>
                </a:cxn>
                <a:cxn ang="0">
                  <a:pos x="147" y="90"/>
                </a:cxn>
                <a:cxn ang="0">
                  <a:pos x="139" y="97"/>
                </a:cxn>
                <a:cxn ang="0">
                  <a:pos x="139" y="90"/>
                </a:cxn>
                <a:cxn ang="0">
                  <a:pos x="147" y="74"/>
                </a:cxn>
                <a:cxn ang="0">
                  <a:pos x="156" y="74"/>
                </a:cxn>
                <a:cxn ang="0">
                  <a:pos x="162" y="50"/>
                </a:cxn>
                <a:cxn ang="0">
                  <a:pos x="139" y="34"/>
                </a:cxn>
                <a:cxn ang="0">
                  <a:pos x="131" y="34"/>
                </a:cxn>
                <a:cxn ang="0">
                  <a:pos x="122" y="34"/>
                </a:cxn>
                <a:cxn ang="0">
                  <a:pos x="122" y="25"/>
                </a:cxn>
                <a:cxn ang="0">
                  <a:pos x="115" y="25"/>
                </a:cxn>
                <a:cxn ang="0">
                  <a:pos x="115" y="17"/>
                </a:cxn>
                <a:cxn ang="0">
                  <a:pos x="97" y="9"/>
                </a:cxn>
                <a:cxn ang="0">
                  <a:pos x="97" y="0"/>
                </a:cxn>
              </a:cxnLst>
              <a:rect l="0" t="0" r="r" b="b"/>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30" name="Freeform 143"/>
            <p:cNvSpPr>
              <a:spLocks/>
            </p:cNvSpPr>
            <p:nvPr/>
          </p:nvSpPr>
          <p:spPr bwMode="auto">
            <a:xfrm>
              <a:off x="2632" y="2128"/>
              <a:ext cx="145" cy="105"/>
            </a:xfrm>
            <a:custGeom>
              <a:avLst/>
              <a:gdLst/>
              <a:ahLst/>
              <a:cxnLst>
                <a:cxn ang="0">
                  <a:pos x="7" y="34"/>
                </a:cxn>
                <a:cxn ang="0">
                  <a:pos x="40" y="34"/>
                </a:cxn>
                <a:cxn ang="0">
                  <a:pos x="40" y="42"/>
                </a:cxn>
                <a:cxn ang="0">
                  <a:pos x="31" y="50"/>
                </a:cxn>
                <a:cxn ang="0">
                  <a:pos x="31" y="66"/>
                </a:cxn>
                <a:cxn ang="0">
                  <a:pos x="24" y="75"/>
                </a:cxn>
                <a:cxn ang="0">
                  <a:pos x="31" y="99"/>
                </a:cxn>
                <a:cxn ang="0">
                  <a:pos x="24" y="115"/>
                </a:cxn>
                <a:cxn ang="0">
                  <a:pos x="49" y="131"/>
                </a:cxn>
                <a:cxn ang="0">
                  <a:pos x="55" y="124"/>
                </a:cxn>
                <a:cxn ang="0">
                  <a:pos x="89" y="124"/>
                </a:cxn>
                <a:cxn ang="0">
                  <a:pos x="121" y="91"/>
                </a:cxn>
                <a:cxn ang="0">
                  <a:pos x="112" y="75"/>
                </a:cxn>
                <a:cxn ang="0">
                  <a:pos x="129" y="50"/>
                </a:cxn>
                <a:cxn ang="0">
                  <a:pos x="152" y="34"/>
                </a:cxn>
                <a:cxn ang="0">
                  <a:pos x="152" y="25"/>
                </a:cxn>
                <a:cxn ang="0">
                  <a:pos x="112" y="19"/>
                </a:cxn>
                <a:cxn ang="0">
                  <a:pos x="97" y="10"/>
                </a:cxn>
                <a:cxn ang="0">
                  <a:pos x="89" y="10"/>
                </a:cxn>
                <a:cxn ang="0">
                  <a:pos x="72" y="10"/>
                </a:cxn>
                <a:cxn ang="0">
                  <a:pos x="64" y="10"/>
                </a:cxn>
                <a:cxn ang="0">
                  <a:pos x="15" y="0"/>
                </a:cxn>
                <a:cxn ang="0">
                  <a:pos x="7" y="10"/>
                </a:cxn>
                <a:cxn ang="0">
                  <a:pos x="0" y="10"/>
                </a:cxn>
                <a:cxn ang="0">
                  <a:pos x="0" y="19"/>
                </a:cxn>
                <a:cxn ang="0">
                  <a:pos x="7" y="34"/>
                </a:cxn>
              </a:cxnLst>
              <a:rect l="0" t="0" r="r" b="b"/>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31" name="Freeform 144"/>
            <p:cNvSpPr>
              <a:spLocks/>
            </p:cNvSpPr>
            <p:nvPr/>
          </p:nvSpPr>
          <p:spPr bwMode="auto">
            <a:xfrm>
              <a:off x="2632" y="2155"/>
              <a:ext cx="39" cy="65"/>
            </a:xfrm>
            <a:custGeom>
              <a:avLst/>
              <a:gdLst/>
              <a:ahLst/>
              <a:cxnLst>
                <a:cxn ang="0">
                  <a:pos x="24" y="81"/>
                </a:cxn>
                <a:cxn ang="0">
                  <a:pos x="31" y="65"/>
                </a:cxn>
                <a:cxn ang="0">
                  <a:pos x="24" y="41"/>
                </a:cxn>
                <a:cxn ang="0">
                  <a:pos x="31" y="32"/>
                </a:cxn>
                <a:cxn ang="0">
                  <a:pos x="31" y="16"/>
                </a:cxn>
                <a:cxn ang="0">
                  <a:pos x="40" y="8"/>
                </a:cxn>
                <a:cxn ang="0">
                  <a:pos x="40" y="0"/>
                </a:cxn>
                <a:cxn ang="0">
                  <a:pos x="7" y="0"/>
                </a:cxn>
                <a:cxn ang="0">
                  <a:pos x="7" y="16"/>
                </a:cxn>
                <a:cxn ang="0">
                  <a:pos x="0" y="57"/>
                </a:cxn>
                <a:cxn ang="0">
                  <a:pos x="7" y="57"/>
                </a:cxn>
                <a:cxn ang="0">
                  <a:pos x="0" y="81"/>
                </a:cxn>
                <a:cxn ang="0">
                  <a:pos x="24" y="81"/>
                </a:cxn>
              </a:cxnLst>
              <a:rect l="0" t="0" r="r" b="b"/>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32" name="Freeform 145"/>
            <p:cNvSpPr>
              <a:spLocks/>
            </p:cNvSpPr>
            <p:nvPr/>
          </p:nvSpPr>
          <p:spPr bwMode="auto">
            <a:xfrm>
              <a:off x="2822" y="2083"/>
              <a:ext cx="146" cy="125"/>
            </a:xfrm>
            <a:custGeom>
              <a:avLst/>
              <a:gdLst/>
              <a:ahLst/>
              <a:cxnLst>
                <a:cxn ang="0">
                  <a:pos x="9" y="55"/>
                </a:cxn>
                <a:cxn ang="0">
                  <a:pos x="24" y="49"/>
                </a:cxn>
                <a:cxn ang="0">
                  <a:pos x="40" y="55"/>
                </a:cxn>
                <a:cxn ang="0">
                  <a:pos x="56" y="80"/>
                </a:cxn>
                <a:cxn ang="0">
                  <a:pos x="65" y="80"/>
                </a:cxn>
                <a:cxn ang="0">
                  <a:pos x="74" y="97"/>
                </a:cxn>
                <a:cxn ang="0">
                  <a:pos x="89" y="105"/>
                </a:cxn>
                <a:cxn ang="0">
                  <a:pos x="106" y="121"/>
                </a:cxn>
                <a:cxn ang="0">
                  <a:pos x="114" y="121"/>
                </a:cxn>
                <a:cxn ang="0">
                  <a:pos x="121" y="146"/>
                </a:cxn>
                <a:cxn ang="0">
                  <a:pos x="114" y="154"/>
                </a:cxn>
                <a:cxn ang="0">
                  <a:pos x="121" y="154"/>
                </a:cxn>
                <a:cxn ang="0">
                  <a:pos x="131" y="146"/>
                </a:cxn>
                <a:cxn ang="0">
                  <a:pos x="131" y="137"/>
                </a:cxn>
                <a:cxn ang="0">
                  <a:pos x="131" y="130"/>
                </a:cxn>
                <a:cxn ang="0">
                  <a:pos x="131" y="114"/>
                </a:cxn>
                <a:cxn ang="0">
                  <a:pos x="146" y="130"/>
                </a:cxn>
                <a:cxn ang="0">
                  <a:pos x="154" y="121"/>
                </a:cxn>
                <a:cxn ang="0">
                  <a:pos x="114" y="97"/>
                </a:cxn>
                <a:cxn ang="0">
                  <a:pos x="121" y="89"/>
                </a:cxn>
                <a:cxn ang="0">
                  <a:pos x="114" y="89"/>
                </a:cxn>
                <a:cxn ang="0">
                  <a:pos x="97" y="80"/>
                </a:cxn>
                <a:cxn ang="0">
                  <a:pos x="89" y="65"/>
                </a:cxn>
                <a:cxn ang="0">
                  <a:pos x="74" y="49"/>
                </a:cxn>
                <a:cxn ang="0">
                  <a:pos x="74" y="24"/>
                </a:cxn>
                <a:cxn ang="0">
                  <a:pos x="89" y="24"/>
                </a:cxn>
                <a:cxn ang="0">
                  <a:pos x="89" y="15"/>
                </a:cxn>
                <a:cxn ang="0">
                  <a:pos x="89" y="8"/>
                </a:cxn>
                <a:cxn ang="0">
                  <a:pos x="74" y="0"/>
                </a:cxn>
                <a:cxn ang="0">
                  <a:pos x="49" y="0"/>
                </a:cxn>
                <a:cxn ang="0">
                  <a:pos x="40" y="15"/>
                </a:cxn>
                <a:cxn ang="0">
                  <a:pos x="34" y="8"/>
                </a:cxn>
                <a:cxn ang="0">
                  <a:pos x="34" y="15"/>
                </a:cxn>
                <a:cxn ang="0">
                  <a:pos x="24" y="15"/>
                </a:cxn>
                <a:cxn ang="0">
                  <a:pos x="9" y="24"/>
                </a:cxn>
                <a:cxn ang="0">
                  <a:pos x="0" y="24"/>
                </a:cxn>
                <a:cxn ang="0">
                  <a:pos x="0" y="40"/>
                </a:cxn>
                <a:cxn ang="0">
                  <a:pos x="9" y="55"/>
                </a:cxn>
              </a:cxnLst>
              <a:rect l="0" t="0" r="r" b="b"/>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33" name="Freeform 146"/>
            <p:cNvSpPr>
              <a:spLocks/>
            </p:cNvSpPr>
            <p:nvPr/>
          </p:nvSpPr>
          <p:spPr bwMode="auto">
            <a:xfrm>
              <a:off x="2983" y="2063"/>
              <a:ext cx="116" cy="73"/>
            </a:xfrm>
            <a:custGeom>
              <a:avLst/>
              <a:gdLst/>
              <a:ahLst/>
              <a:cxnLst>
                <a:cxn ang="0">
                  <a:pos x="15" y="65"/>
                </a:cxn>
                <a:cxn ang="0">
                  <a:pos x="31" y="65"/>
                </a:cxn>
                <a:cxn ang="0">
                  <a:pos x="31" y="74"/>
                </a:cxn>
                <a:cxn ang="0">
                  <a:pos x="40" y="80"/>
                </a:cxn>
                <a:cxn ang="0">
                  <a:pos x="47" y="80"/>
                </a:cxn>
                <a:cxn ang="0">
                  <a:pos x="72" y="90"/>
                </a:cxn>
                <a:cxn ang="0">
                  <a:pos x="89" y="74"/>
                </a:cxn>
                <a:cxn ang="0">
                  <a:pos x="112" y="80"/>
                </a:cxn>
                <a:cxn ang="0">
                  <a:pos x="112" y="74"/>
                </a:cxn>
                <a:cxn ang="0">
                  <a:pos x="121" y="65"/>
                </a:cxn>
                <a:cxn ang="0">
                  <a:pos x="121" y="58"/>
                </a:cxn>
                <a:cxn ang="0">
                  <a:pos x="105" y="58"/>
                </a:cxn>
                <a:cxn ang="0">
                  <a:pos x="105" y="49"/>
                </a:cxn>
                <a:cxn ang="0">
                  <a:pos x="105" y="25"/>
                </a:cxn>
                <a:cxn ang="0">
                  <a:pos x="89" y="0"/>
                </a:cxn>
                <a:cxn ang="0">
                  <a:pos x="80" y="0"/>
                </a:cxn>
                <a:cxn ang="0">
                  <a:pos x="65" y="9"/>
                </a:cxn>
                <a:cxn ang="0">
                  <a:pos x="55" y="9"/>
                </a:cxn>
                <a:cxn ang="0">
                  <a:pos x="31" y="9"/>
                </a:cxn>
                <a:cxn ang="0">
                  <a:pos x="24" y="9"/>
                </a:cxn>
                <a:cxn ang="0">
                  <a:pos x="15" y="40"/>
                </a:cxn>
                <a:cxn ang="0">
                  <a:pos x="0" y="40"/>
                </a:cxn>
                <a:cxn ang="0">
                  <a:pos x="15" y="65"/>
                </a:cxn>
              </a:cxnLst>
              <a:rect l="0" t="0" r="r" b="b"/>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34" name="Freeform 147"/>
            <p:cNvSpPr>
              <a:spLocks/>
            </p:cNvSpPr>
            <p:nvPr/>
          </p:nvSpPr>
          <p:spPr bwMode="auto">
            <a:xfrm>
              <a:off x="2983" y="2161"/>
              <a:ext cx="77" cy="53"/>
            </a:xfrm>
            <a:custGeom>
              <a:avLst/>
              <a:gdLst/>
              <a:ahLst/>
              <a:cxnLst>
                <a:cxn ang="0">
                  <a:pos x="15" y="8"/>
                </a:cxn>
                <a:cxn ang="0">
                  <a:pos x="40" y="0"/>
                </a:cxn>
                <a:cxn ang="0">
                  <a:pos x="55" y="0"/>
                </a:cxn>
                <a:cxn ang="0">
                  <a:pos x="72" y="8"/>
                </a:cxn>
                <a:cxn ang="0">
                  <a:pos x="80" y="0"/>
                </a:cxn>
                <a:cxn ang="0">
                  <a:pos x="72" y="17"/>
                </a:cxn>
                <a:cxn ang="0">
                  <a:pos x="55" y="8"/>
                </a:cxn>
                <a:cxn ang="0">
                  <a:pos x="47" y="17"/>
                </a:cxn>
                <a:cxn ang="0">
                  <a:pos x="47" y="24"/>
                </a:cxn>
                <a:cxn ang="0">
                  <a:pos x="40" y="24"/>
                </a:cxn>
                <a:cxn ang="0">
                  <a:pos x="31" y="17"/>
                </a:cxn>
                <a:cxn ang="0">
                  <a:pos x="31" y="24"/>
                </a:cxn>
                <a:cxn ang="0">
                  <a:pos x="40" y="40"/>
                </a:cxn>
                <a:cxn ang="0">
                  <a:pos x="55" y="57"/>
                </a:cxn>
                <a:cxn ang="0">
                  <a:pos x="47" y="57"/>
                </a:cxn>
                <a:cxn ang="0">
                  <a:pos x="47" y="65"/>
                </a:cxn>
                <a:cxn ang="0">
                  <a:pos x="31" y="57"/>
                </a:cxn>
                <a:cxn ang="0">
                  <a:pos x="15" y="57"/>
                </a:cxn>
                <a:cxn ang="0">
                  <a:pos x="0" y="33"/>
                </a:cxn>
                <a:cxn ang="0">
                  <a:pos x="15" y="17"/>
                </a:cxn>
                <a:cxn ang="0">
                  <a:pos x="15" y="8"/>
                </a:cxn>
              </a:cxnLst>
              <a:rect l="0" t="0" r="r" b="b"/>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35" name="Freeform 148"/>
            <p:cNvSpPr>
              <a:spLocks/>
            </p:cNvSpPr>
            <p:nvPr/>
          </p:nvSpPr>
          <p:spPr bwMode="auto">
            <a:xfrm>
              <a:off x="3166" y="2219"/>
              <a:ext cx="94" cy="59"/>
            </a:xfrm>
            <a:custGeom>
              <a:avLst/>
              <a:gdLst/>
              <a:ahLst/>
              <a:cxnLst>
                <a:cxn ang="0">
                  <a:pos x="0" y="72"/>
                </a:cxn>
                <a:cxn ang="0">
                  <a:pos x="8" y="66"/>
                </a:cxn>
                <a:cxn ang="0">
                  <a:pos x="17" y="49"/>
                </a:cxn>
                <a:cxn ang="0">
                  <a:pos x="8" y="41"/>
                </a:cxn>
                <a:cxn ang="0">
                  <a:pos x="8" y="16"/>
                </a:cxn>
                <a:cxn ang="0">
                  <a:pos x="17" y="16"/>
                </a:cxn>
                <a:cxn ang="0">
                  <a:pos x="17" y="9"/>
                </a:cxn>
                <a:cxn ang="0">
                  <a:pos x="42" y="0"/>
                </a:cxn>
                <a:cxn ang="0">
                  <a:pos x="48" y="9"/>
                </a:cxn>
                <a:cxn ang="0">
                  <a:pos x="73" y="0"/>
                </a:cxn>
                <a:cxn ang="0">
                  <a:pos x="97" y="0"/>
                </a:cxn>
                <a:cxn ang="0">
                  <a:pos x="82" y="9"/>
                </a:cxn>
                <a:cxn ang="0">
                  <a:pos x="73" y="41"/>
                </a:cxn>
                <a:cxn ang="0">
                  <a:pos x="48" y="56"/>
                </a:cxn>
                <a:cxn ang="0">
                  <a:pos x="42" y="56"/>
                </a:cxn>
                <a:cxn ang="0">
                  <a:pos x="17" y="72"/>
                </a:cxn>
                <a:cxn ang="0">
                  <a:pos x="0" y="72"/>
                </a:cxn>
              </a:cxnLst>
              <a:rect l="0" t="0" r="r" b="b"/>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36" name="Freeform 149"/>
            <p:cNvSpPr>
              <a:spLocks/>
            </p:cNvSpPr>
            <p:nvPr/>
          </p:nvSpPr>
          <p:spPr bwMode="auto">
            <a:xfrm>
              <a:off x="3159" y="2264"/>
              <a:ext cx="54" cy="52"/>
            </a:xfrm>
            <a:custGeom>
              <a:avLst/>
              <a:gdLst/>
              <a:ahLst/>
              <a:cxnLst>
                <a:cxn ang="0">
                  <a:pos x="56" y="16"/>
                </a:cxn>
                <a:cxn ang="0">
                  <a:pos x="56" y="0"/>
                </a:cxn>
                <a:cxn ang="0">
                  <a:pos x="50" y="0"/>
                </a:cxn>
                <a:cxn ang="0">
                  <a:pos x="25" y="16"/>
                </a:cxn>
                <a:cxn ang="0">
                  <a:pos x="8" y="16"/>
                </a:cxn>
                <a:cxn ang="0">
                  <a:pos x="8" y="25"/>
                </a:cxn>
                <a:cxn ang="0">
                  <a:pos x="8" y="41"/>
                </a:cxn>
                <a:cxn ang="0">
                  <a:pos x="0" y="65"/>
                </a:cxn>
                <a:cxn ang="0">
                  <a:pos x="16" y="65"/>
                </a:cxn>
                <a:cxn ang="0">
                  <a:pos x="25" y="57"/>
                </a:cxn>
                <a:cxn ang="0">
                  <a:pos x="31" y="57"/>
                </a:cxn>
                <a:cxn ang="0">
                  <a:pos x="41" y="41"/>
                </a:cxn>
                <a:cxn ang="0">
                  <a:pos x="31" y="34"/>
                </a:cxn>
                <a:cxn ang="0">
                  <a:pos x="56" y="16"/>
                </a:cxn>
              </a:cxnLst>
              <a:rect l="0" t="0" r="r" b="b"/>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37" name="Freeform 150"/>
            <p:cNvSpPr>
              <a:spLocks/>
            </p:cNvSpPr>
            <p:nvPr/>
          </p:nvSpPr>
          <p:spPr bwMode="auto">
            <a:xfrm>
              <a:off x="3166" y="2252"/>
              <a:ext cx="18" cy="21"/>
            </a:xfrm>
            <a:custGeom>
              <a:avLst/>
              <a:gdLst/>
              <a:ahLst/>
              <a:cxnLst>
                <a:cxn ang="0">
                  <a:pos x="8" y="25"/>
                </a:cxn>
                <a:cxn ang="0">
                  <a:pos x="0" y="25"/>
                </a:cxn>
                <a:cxn ang="0">
                  <a:pos x="8" y="0"/>
                </a:cxn>
                <a:cxn ang="0">
                  <a:pos x="17" y="8"/>
                </a:cxn>
                <a:cxn ang="0">
                  <a:pos x="8" y="25"/>
                </a:cxn>
              </a:cxnLst>
              <a:rect l="0" t="0" r="r" b="b"/>
              <a:pathLst>
                <a:path w="18" h="26">
                  <a:moveTo>
                    <a:pt x="8" y="25"/>
                  </a:moveTo>
                  <a:lnTo>
                    <a:pt x="0" y="25"/>
                  </a:lnTo>
                  <a:lnTo>
                    <a:pt x="8" y="0"/>
                  </a:lnTo>
                  <a:lnTo>
                    <a:pt x="17" y="8"/>
                  </a:lnTo>
                  <a:lnTo>
                    <a:pt x="8"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38" name="Freeform 151"/>
            <p:cNvSpPr>
              <a:spLocks/>
            </p:cNvSpPr>
            <p:nvPr/>
          </p:nvSpPr>
          <p:spPr bwMode="auto">
            <a:xfrm>
              <a:off x="3166" y="2252"/>
              <a:ext cx="18" cy="21"/>
            </a:xfrm>
            <a:custGeom>
              <a:avLst/>
              <a:gdLst/>
              <a:ahLst/>
              <a:cxnLst>
                <a:cxn ang="0">
                  <a:pos x="8" y="25"/>
                </a:cxn>
                <a:cxn ang="0">
                  <a:pos x="0" y="25"/>
                </a:cxn>
                <a:cxn ang="0">
                  <a:pos x="8" y="0"/>
                </a:cxn>
                <a:cxn ang="0">
                  <a:pos x="17" y="8"/>
                </a:cxn>
                <a:cxn ang="0">
                  <a:pos x="8" y="25"/>
                </a:cxn>
              </a:cxnLst>
              <a:rect l="0" t="0" r="r" b="b"/>
              <a:pathLst>
                <a:path w="18" h="26">
                  <a:moveTo>
                    <a:pt x="8" y="25"/>
                  </a:moveTo>
                  <a:lnTo>
                    <a:pt x="0" y="25"/>
                  </a:lnTo>
                  <a:lnTo>
                    <a:pt x="8" y="0"/>
                  </a:lnTo>
                  <a:lnTo>
                    <a:pt x="17" y="8"/>
                  </a:lnTo>
                  <a:lnTo>
                    <a:pt x="8"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39" name="Freeform 152"/>
            <p:cNvSpPr>
              <a:spLocks/>
            </p:cNvSpPr>
            <p:nvPr/>
          </p:nvSpPr>
          <p:spPr bwMode="auto">
            <a:xfrm>
              <a:off x="3151" y="2272"/>
              <a:ext cx="24" cy="44"/>
            </a:xfrm>
            <a:custGeom>
              <a:avLst/>
              <a:gdLst/>
              <a:ahLst/>
              <a:cxnLst>
                <a:cxn ang="0">
                  <a:pos x="17" y="6"/>
                </a:cxn>
                <a:cxn ang="0">
                  <a:pos x="17" y="15"/>
                </a:cxn>
                <a:cxn ang="0">
                  <a:pos x="17" y="31"/>
                </a:cxn>
                <a:cxn ang="0">
                  <a:pos x="9" y="55"/>
                </a:cxn>
                <a:cxn ang="0">
                  <a:pos x="0" y="24"/>
                </a:cxn>
                <a:cxn ang="0">
                  <a:pos x="9" y="15"/>
                </a:cxn>
                <a:cxn ang="0">
                  <a:pos x="17" y="0"/>
                </a:cxn>
                <a:cxn ang="0">
                  <a:pos x="25" y="0"/>
                </a:cxn>
                <a:cxn ang="0">
                  <a:pos x="17" y="6"/>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0" name="Freeform 153"/>
            <p:cNvSpPr>
              <a:spLocks/>
            </p:cNvSpPr>
            <p:nvPr/>
          </p:nvSpPr>
          <p:spPr bwMode="auto">
            <a:xfrm>
              <a:off x="3151" y="2272"/>
              <a:ext cx="24" cy="44"/>
            </a:xfrm>
            <a:custGeom>
              <a:avLst/>
              <a:gdLst/>
              <a:ahLst/>
              <a:cxnLst>
                <a:cxn ang="0">
                  <a:pos x="17" y="6"/>
                </a:cxn>
                <a:cxn ang="0">
                  <a:pos x="17" y="15"/>
                </a:cxn>
                <a:cxn ang="0">
                  <a:pos x="17" y="31"/>
                </a:cxn>
                <a:cxn ang="0">
                  <a:pos x="9" y="55"/>
                </a:cxn>
                <a:cxn ang="0">
                  <a:pos x="0" y="24"/>
                </a:cxn>
                <a:cxn ang="0">
                  <a:pos x="9" y="15"/>
                </a:cxn>
                <a:cxn ang="0">
                  <a:pos x="17" y="0"/>
                </a:cxn>
                <a:cxn ang="0">
                  <a:pos x="25" y="0"/>
                </a:cxn>
                <a:cxn ang="0">
                  <a:pos x="17" y="6"/>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41" name="Freeform 154"/>
            <p:cNvSpPr>
              <a:spLocks/>
            </p:cNvSpPr>
            <p:nvPr/>
          </p:nvSpPr>
          <p:spPr bwMode="auto">
            <a:xfrm>
              <a:off x="3212" y="2213"/>
              <a:ext cx="116" cy="103"/>
            </a:xfrm>
            <a:custGeom>
              <a:avLst/>
              <a:gdLst/>
              <a:ahLst/>
              <a:cxnLst>
                <a:cxn ang="0">
                  <a:pos x="74" y="8"/>
                </a:cxn>
                <a:cxn ang="0">
                  <a:pos x="81" y="24"/>
                </a:cxn>
                <a:cxn ang="0">
                  <a:pos x="90" y="24"/>
                </a:cxn>
                <a:cxn ang="0">
                  <a:pos x="90" y="40"/>
                </a:cxn>
                <a:cxn ang="0">
                  <a:pos x="81" y="57"/>
                </a:cxn>
                <a:cxn ang="0">
                  <a:pos x="90" y="74"/>
                </a:cxn>
                <a:cxn ang="0">
                  <a:pos x="106" y="80"/>
                </a:cxn>
                <a:cxn ang="0">
                  <a:pos x="114" y="105"/>
                </a:cxn>
                <a:cxn ang="0">
                  <a:pos x="122" y="114"/>
                </a:cxn>
                <a:cxn ang="0">
                  <a:pos x="122" y="121"/>
                </a:cxn>
                <a:cxn ang="0">
                  <a:pos x="106" y="121"/>
                </a:cxn>
                <a:cxn ang="0">
                  <a:pos x="97" y="129"/>
                </a:cxn>
                <a:cxn ang="0">
                  <a:pos x="81" y="121"/>
                </a:cxn>
                <a:cxn ang="0">
                  <a:pos x="74" y="129"/>
                </a:cxn>
                <a:cxn ang="0">
                  <a:pos x="57" y="121"/>
                </a:cxn>
                <a:cxn ang="0">
                  <a:pos x="57" y="114"/>
                </a:cxn>
                <a:cxn ang="0">
                  <a:pos x="49" y="105"/>
                </a:cxn>
                <a:cxn ang="0">
                  <a:pos x="25" y="89"/>
                </a:cxn>
                <a:cxn ang="0">
                  <a:pos x="0" y="80"/>
                </a:cxn>
                <a:cxn ang="0">
                  <a:pos x="0" y="64"/>
                </a:cxn>
                <a:cxn ang="0">
                  <a:pos x="25" y="49"/>
                </a:cxn>
                <a:cxn ang="0">
                  <a:pos x="34" y="17"/>
                </a:cxn>
                <a:cxn ang="0">
                  <a:pos x="49" y="8"/>
                </a:cxn>
                <a:cxn ang="0">
                  <a:pos x="49" y="0"/>
                </a:cxn>
                <a:cxn ang="0">
                  <a:pos x="74" y="8"/>
                </a:cxn>
              </a:cxnLst>
              <a:rect l="0" t="0" r="r" b="b"/>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2" name="Freeform 155"/>
            <p:cNvSpPr>
              <a:spLocks/>
            </p:cNvSpPr>
            <p:nvPr/>
          </p:nvSpPr>
          <p:spPr bwMode="auto">
            <a:xfrm>
              <a:off x="3282" y="2310"/>
              <a:ext cx="23" cy="13"/>
            </a:xfrm>
            <a:custGeom>
              <a:avLst/>
              <a:gdLst/>
              <a:ahLst/>
              <a:cxnLst>
                <a:cxn ang="0">
                  <a:pos x="0" y="8"/>
                </a:cxn>
                <a:cxn ang="0">
                  <a:pos x="7" y="0"/>
                </a:cxn>
                <a:cxn ang="0">
                  <a:pos x="23" y="8"/>
                </a:cxn>
                <a:cxn ang="0">
                  <a:pos x="7" y="16"/>
                </a:cxn>
                <a:cxn ang="0">
                  <a:pos x="0" y="8"/>
                </a:cxn>
              </a:cxnLst>
              <a:rect l="0" t="0" r="r" b="b"/>
              <a:pathLst>
                <a:path w="24" h="17">
                  <a:moveTo>
                    <a:pt x="0" y="8"/>
                  </a:moveTo>
                  <a:lnTo>
                    <a:pt x="7" y="0"/>
                  </a:lnTo>
                  <a:lnTo>
                    <a:pt x="23" y="8"/>
                  </a:lnTo>
                  <a:lnTo>
                    <a:pt x="7" y="16"/>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3" name="Freeform 156"/>
            <p:cNvSpPr>
              <a:spLocks/>
            </p:cNvSpPr>
            <p:nvPr/>
          </p:nvSpPr>
          <p:spPr bwMode="auto">
            <a:xfrm>
              <a:off x="3282" y="2310"/>
              <a:ext cx="23" cy="13"/>
            </a:xfrm>
            <a:custGeom>
              <a:avLst/>
              <a:gdLst/>
              <a:ahLst/>
              <a:cxnLst>
                <a:cxn ang="0">
                  <a:pos x="0" y="8"/>
                </a:cxn>
                <a:cxn ang="0">
                  <a:pos x="7" y="0"/>
                </a:cxn>
                <a:cxn ang="0">
                  <a:pos x="23" y="8"/>
                </a:cxn>
                <a:cxn ang="0">
                  <a:pos x="7" y="16"/>
                </a:cxn>
                <a:cxn ang="0">
                  <a:pos x="0" y="8"/>
                </a:cxn>
              </a:cxnLst>
              <a:rect l="0" t="0" r="r" b="b"/>
              <a:pathLst>
                <a:path w="24" h="17">
                  <a:moveTo>
                    <a:pt x="0" y="8"/>
                  </a:moveTo>
                  <a:lnTo>
                    <a:pt x="7" y="0"/>
                  </a:lnTo>
                  <a:lnTo>
                    <a:pt x="23" y="8"/>
                  </a:lnTo>
                  <a:lnTo>
                    <a:pt x="7" y="16"/>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44" name="Freeform 157"/>
            <p:cNvSpPr>
              <a:spLocks/>
            </p:cNvSpPr>
            <p:nvPr/>
          </p:nvSpPr>
          <p:spPr bwMode="auto">
            <a:xfrm>
              <a:off x="3304" y="2310"/>
              <a:ext cx="24" cy="13"/>
            </a:xfrm>
            <a:custGeom>
              <a:avLst/>
              <a:gdLst/>
              <a:ahLst/>
              <a:cxnLst>
                <a:cxn ang="0">
                  <a:pos x="0" y="8"/>
                </a:cxn>
                <a:cxn ang="0">
                  <a:pos x="9" y="0"/>
                </a:cxn>
                <a:cxn ang="0">
                  <a:pos x="25" y="0"/>
                </a:cxn>
                <a:cxn ang="0">
                  <a:pos x="17" y="8"/>
                </a:cxn>
                <a:cxn ang="0">
                  <a:pos x="25" y="16"/>
                </a:cxn>
                <a:cxn ang="0">
                  <a:pos x="0" y="8"/>
                </a:cxn>
              </a:cxnLst>
              <a:rect l="0" t="0" r="r" b="b"/>
              <a:pathLst>
                <a:path w="26" h="17">
                  <a:moveTo>
                    <a:pt x="0" y="8"/>
                  </a:moveTo>
                  <a:lnTo>
                    <a:pt x="9" y="0"/>
                  </a:lnTo>
                  <a:lnTo>
                    <a:pt x="25" y="0"/>
                  </a:lnTo>
                  <a:lnTo>
                    <a:pt x="17" y="8"/>
                  </a:lnTo>
                  <a:lnTo>
                    <a:pt x="25" y="16"/>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5" name="Freeform 158"/>
            <p:cNvSpPr>
              <a:spLocks/>
            </p:cNvSpPr>
            <p:nvPr/>
          </p:nvSpPr>
          <p:spPr bwMode="auto">
            <a:xfrm>
              <a:off x="3304" y="2310"/>
              <a:ext cx="24" cy="13"/>
            </a:xfrm>
            <a:custGeom>
              <a:avLst/>
              <a:gdLst/>
              <a:ahLst/>
              <a:cxnLst>
                <a:cxn ang="0">
                  <a:pos x="0" y="8"/>
                </a:cxn>
                <a:cxn ang="0">
                  <a:pos x="9" y="0"/>
                </a:cxn>
                <a:cxn ang="0">
                  <a:pos x="25" y="0"/>
                </a:cxn>
                <a:cxn ang="0">
                  <a:pos x="17" y="8"/>
                </a:cxn>
                <a:cxn ang="0">
                  <a:pos x="25" y="16"/>
                </a:cxn>
                <a:cxn ang="0">
                  <a:pos x="0" y="8"/>
                </a:cxn>
              </a:cxnLst>
              <a:rect l="0" t="0" r="r" b="b"/>
              <a:pathLst>
                <a:path w="26" h="17">
                  <a:moveTo>
                    <a:pt x="0" y="8"/>
                  </a:moveTo>
                  <a:lnTo>
                    <a:pt x="9" y="0"/>
                  </a:lnTo>
                  <a:lnTo>
                    <a:pt x="25" y="0"/>
                  </a:lnTo>
                  <a:lnTo>
                    <a:pt x="17" y="8"/>
                  </a:lnTo>
                  <a:lnTo>
                    <a:pt x="25" y="16"/>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46" name="Freeform 159"/>
            <p:cNvSpPr>
              <a:spLocks/>
            </p:cNvSpPr>
            <p:nvPr/>
          </p:nvSpPr>
          <p:spPr bwMode="auto">
            <a:xfrm>
              <a:off x="3159" y="2277"/>
              <a:ext cx="269" cy="209"/>
            </a:xfrm>
            <a:custGeom>
              <a:avLst/>
              <a:gdLst/>
              <a:ahLst/>
              <a:cxnLst>
                <a:cxn ang="0">
                  <a:pos x="236" y="211"/>
                </a:cxn>
                <a:cxn ang="0">
                  <a:pos x="243" y="203"/>
                </a:cxn>
                <a:cxn ang="0">
                  <a:pos x="252" y="196"/>
                </a:cxn>
                <a:cxn ang="0">
                  <a:pos x="259" y="186"/>
                </a:cxn>
                <a:cxn ang="0">
                  <a:pos x="267" y="180"/>
                </a:cxn>
                <a:cxn ang="0">
                  <a:pos x="276" y="171"/>
                </a:cxn>
                <a:cxn ang="0">
                  <a:pos x="284" y="171"/>
                </a:cxn>
                <a:cxn ang="0">
                  <a:pos x="284" y="162"/>
                </a:cxn>
                <a:cxn ang="0">
                  <a:pos x="284" y="155"/>
                </a:cxn>
                <a:cxn ang="0">
                  <a:pos x="284" y="146"/>
                </a:cxn>
                <a:cxn ang="0">
                  <a:pos x="276" y="139"/>
                </a:cxn>
                <a:cxn ang="0">
                  <a:pos x="267" y="131"/>
                </a:cxn>
                <a:cxn ang="0">
                  <a:pos x="259" y="131"/>
                </a:cxn>
                <a:cxn ang="0">
                  <a:pos x="252" y="131"/>
                </a:cxn>
                <a:cxn ang="0">
                  <a:pos x="252" y="139"/>
                </a:cxn>
                <a:cxn ang="0">
                  <a:pos x="243" y="139"/>
                </a:cxn>
                <a:cxn ang="0">
                  <a:pos x="236" y="139"/>
                </a:cxn>
                <a:cxn ang="0">
                  <a:pos x="227" y="139"/>
                </a:cxn>
                <a:cxn ang="0">
                  <a:pos x="218" y="139"/>
                </a:cxn>
                <a:cxn ang="0">
                  <a:pos x="212" y="139"/>
                </a:cxn>
                <a:cxn ang="0">
                  <a:pos x="202" y="131"/>
                </a:cxn>
                <a:cxn ang="0">
                  <a:pos x="212" y="122"/>
                </a:cxn>
                <a:cxn ang="0">
                  <a:pos x="202" y="106"/>
                </a:cxn>
                <a:cxn ang="0">
                  <a:pos x="202" y="81"/>
                </a:cxn>
                <a:cxn ang="0">
                  <a:pos x="178" y="57"/>
                </a:cxn>
                <a:cxn ang="0">
                  <a:pos x="153" y="49"/>
                </a:cxn>
                <a:cxn ang="0">
                  <a:pos x="137" y="57"/>
                </a:cxn>
                <a:cxn ang="0">
                  <a:pos x="130" y="49"/>
                </a:cxn>
                <a:cxn ang="0">
                  <a:pos x="113" y="41"/>
                </a:cxn>
                <a:cxn ang="0">
                  <a:pos x="113" y="34"/>
                </a:cxn>
                <a:cxn ang="0">
                  <a:pos x="105" y="25"/>
                </a:cxn>
                <a:cxn ang="0">
                  <a:pos x="81" y="9"/>
                </a:cxn>
                <a:cxn ang="0">
                  <a:pos x="56" y="0"/>
                </a:cxn>
                <a:cxn ang="0">
                  <a:pos x="31" y="18"/>
                </a:cxn>
                <a:cxn ang="0">
                  <a:pos x="41" y="25"/>
                </a:cxn>
                <a:cxn ang="0">
                  <a:pos x="31" y="41"/>
                </a:cxn>
                <a:cxn ang="0">
                  <a:pos x="25" y="41"/>
                </a:cxn>
                <a:cxn ang="0">
                  <a:pos x="16" y="49"/>
                </a:cxn>
                <a:cxn ang="0">
                  <a:pos x="0" y="49"/>
                </a:cxn>
                <a:cxn ang="0">
                  <a:pos x="0" y="65"/>
                </a:cxn>
                <a:cxn ang="0">
                  <a:pos x="8" y="65"/>
                </a:cxn>
                <a:cxn ang="0">
                  <a:pos x="41" y="114"/>
                </a:cxn>
                <a:cxn ang="0">
                  <a:pos x="50" y="122"/>
                </a:cxn>
                <a:cxn ang="0">
                  <a:pos x="56" y="139"/>
                </a:cxn>
                <a:cxn ang="0">
                  <a:pos x="56" y="162"/>
                </a:cxn>
                <a:cxn ang="0">
                  <a:pos x="81" y="180"/>
                </a:cxn>
                <a:cxn ang="0">
                  <a:pos x="97" y="220"/>
                </a:cxn>
                <a:cxn ang="0">
                  <a:pos x="105" y="227"/>
                </a:cxn>
                <a:cxn ang="0">
                  <a:pos x="113" y="220"/>
                </a:cxn>
                <a:cxn ang="0">
                  <a:pos x="137" y="243"/>
                </a:cxn>
                <a:cxn ang="0">
                  <a:pos x="146" y="261"/>
                </a:cxn>
                <a:cxn ang="0">
                  <a:pos x="202" y="220"/>
                </a:cxn>
                <a:cxn ang="0">
                  <a:pos x="236" y="211"/>
                </a:cxn>
              </a:cxnLst>
              <a:rect l="0" t="0" r="r" b="b"/>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7" name="Freeform 160"/>
            <p:cNvSpPr>
              <a:spLocks/>
            </p:cNvSpPr>
            <p:nvPr/>
          </p:nvSpPr>
          <p:spPr bwMode="auto">
            <a:xfrm>
              <a:off x="3350" y="2354"/>
              <a:ext cx="16" cy="21"/>
            </a:xfrm>
            <a:custGeom>
              <a:avLst/>
              <a:gdLst/>
              <a:ahLst/>
              <a:cxnLst>
                <a:cxn ang="0">
                  <a:pos x="10" y="25"/>
                </a:cxn>
                <a:cxn ang="0">
                  <a:pos x="0" y="9"/>
                </a:cxn>
                <a:cxn ang="0">
                  <a:pos x="10" y="0"/>
                </a:cxn>
                <a:cxn ang="0">
                  <a:pos x="16" y="0"/>
                </a:cxn>
                <a:cxn ang="0">
                  <a:pos x="10" y="25"/>
                </a:cxn>
              </a:cxnLst>
              <a:rect l="0" t="0" r="r" b="b"/>
              <a:pathLst>
                <a:path w="17" h="26">
                  <a:moveTo>
                    <a:pt x="10" y="25"/>
                  </a:moveTo>
                  <a:lnTo>
                    <a:pt x="0" y="9"/>
                  </a:lnTo>
                  <a:lnTo>
                    <a:pt x="10" y="0"/>
                  </a:lnTo>
                  <a:lnTo>
                    <a:pt x="16" y="0"/>
                  </a:lnTo>
                  <a:lnTo>
                    <a:pt x="1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8" name="Freeform 161"/>
            <p:cNvSpPr>
              <a:spLocks/>
            </p:cNvSpPr>
            <p:nvPr/>
          </p:nvSpPr>
          <p:spPr bwMode="auto">
            <a:xfrm>
              <a:off x="3350" y="2354"/>
              <a:ext cx="78" cy="34"/>
            </a:xfrm>
            <a:custGeom>
              <a:avLst/>
              <a:gdLst/>
              <a:ahLst/>
              <a:cxnLst>
                <a:cxn ang="0">
                  <a:pos x="65" y="34"/>
                </a:cxn>
                <a:cxn ang="0">
                  <a:pos x="82" y="17"/>
                </a:cxn>
                <a:cxn ang="0">
                  <a:pos x="82" y="9"/>
                </a:cxn>
                <a:cxn ang="0">
                  <a:pos x="74" y="0"/>
                </a:cxn>
                <a:cxn ang="0">
                  <a:pos x="50" y="25"/>
                </a:cxn>
                <a:cxn ang="0">
                  <a:pos x="25" y="25"/>
                </a:cxn>
                <a:cxn ang="0">
                  <a:pos x="10" y="25"/>
                </a:cxn>
                <a:cxn ang="0">
                  <a:pos x="0" y="34"/>
                </a:cxn>
                <a:cxn ang="0">
                  <a:pos x="10" y="42"/>
                </a:cxn>
                <a:cxn ang="0">
                  <a:pos x="16" y="42"/>
                </a:cxn>
                <a:cxn ang="0">
                  <a:pos x="25" y="42"/>
                </a:cxn>
                <a:cxn ang="0">
                  <a:pos x="34" y="42"/>
                </a:cxn>
                <a:cxn ang="0">
                  <a:pos x="41" y="42"/>
                </a:cxn>
                <a:cxn ang="0">
                  <a:pos x="50" y="42"/>
                </a:cxn>
                <a:cxn ang="0">
                  <a:pos x="50" y="34"/>
                </a:cxn>
                <a:cxn ang="0">
                  <a:pos x="57" y="34"/>
                </a:cxn>
                <a:cxn ang="0">
                  <a:pos x="65" y="34"/>
                </a:cxn>
              </a:cxnLst>
              <a:rect l="0" t="0" r="r" b="b"/>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49" name="Freeform 162"/>
            <p:cNvSpPr>
              <a:spLocks/>
            </p:cNvSpPr>
            <p:nvPr/>
          </p:nvSpPr>
          <p:spPr bwMode="auto">
            <a:xfrm>
              <a:off x="3420" y="2348"/>
              <a:ext cx="16" cy="14"/>
            </a:xfrm>
            <a:custGeom>
              <a:avLst/>
              <a:gdLst/>
              <a:ahLst/>
              <a:cxnLst>
                <a:cxn ang="0">
                  <a:pos x="16" y="16"/>
                </a:cxn>
                <a:cxn ang="0">
                  <a:pos x="0" y="7"/>
                </a:cxn>
                <a:cxn ang="0">
                  <a:pos x="0" y="0"/>
                </a:cxn>
                <a:cxn ang="0">
                  <a:pos x="16" y="0"/>
                </a:cxn>
                <a:cxn ang="0">
                  <a:pos x="16" y="16"/>
                </a:cxn>
              </a:cxnLst>
              <a:rect l="0" t="0" r="r" b="b"/>
              <a:pathLst>
                <a:path w="17" h="17">
                  <a:moveTo>
                    <a:pt x="16" y="16"/>
                  </a:moveTo>
                  <a:lnTo>
                    <a:pt x="0" y="7"/>
                  </a:lnTo>
                  <a:lnTo>
                    <a:pt x="0" y="0"/>
                  </a:lnTo>
                  <a:lnTo>
                    <a:pt x="16" y="0"/>
                  </a:lnTo>
                  <a:lnTo>
                    <a:pt x="16"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0" name="Freeform 163"/>
            <p:cNvSpPr>
              <a:spLocks/>
            </p:cNvSpPr>
            <p:nvPr/>
          </p:nvSpPr>
          <p:spPr bwMode="auto">
            <a:xfrm>
              <a:off x="3382" y="2368"/>
              <a:ext cx="84" cy="85"/>
            </a:xfrm>
            <a:custGeom>
              <a:avLst/>
              <a:gdLst/>
              <a:ahLst/>
              <a:cxnLst>
                <a:cxn ang="0">
                  <a:pos x="0" y="106"/>
                </a:cxn>
                <a:cxn ang="0">
                  <a:pos x="23" y="106"/>
                </a:cxn>
                <a:cxn ang="0">
                  <a:pos x="31" y="97"/>
                </a:cxn>
                <a:cxn ang="0">
                  <a:pos x="40" y="89"/>
                </a:cxn>
                <a:cxn ang="0">
                  <a:pos x="56" y="82"/>
                </a:cxn>
                <a:cxn ang="0">
                  <a:pos x="65" y="72"/>
                </a:cxn>
                <a:cxn ang="0">
                  <a:pos x="65" y="66"/>
                </a:cxn>
                <a:cxn ang="0">
                  <a:pos x="81" y="41"/>
                </a:cxn>
                <a:cxn ang="0">
                  <a:pos x="88" y="32"/>
                </a:cxn>
                <a:cxn ang="0">
                  <a:pos x="72" y="17"/>
                </a:cxn>
                <a:cxn ang="0">
                  <a:pos x="56" y="8"/>
                </a:cxn>
                <a:cxn ang="0">
                  <a:pos x="48" y="0"/>
                </a:cxn>
                <a:cxn ang="0">
                  <a:pos x="31" y="17"/>
                </a:cxn>
                <a:cxn ang="0">
                  <a:pos x="40" y="25"/>
                </a:cxn>
                <a:cxn ang="0">
                  <a:pos x="48" y="32"/>
                </a:cxn>
                <a:cxn ang="0">
                  <a:pos x="48" y="41"/>
                </a:cxn>
                <a:cxn ang="0">
                  <a:pos x="48" y="48"/>
                </a:cxn>
                <a:cxn ang="0">
                  <a:pos x="48" y="57"/>
                </a:cxn>
                <a:cxn ang="0">
                  <a:pos x="40" y="57"/>
                </a:cxn>
                <a:cxn ang="0">
                  <a:pos x="31" y="66"/>
                </a:cxn>
                <a:cxn ang="0">
                  <a:pos x="23" y="72"/>
                </a:cxn>
                <a:cxn ang="0">
                  <a:pos x="16" y="82"/>
                </a:cxn>
                <a:cxn ang="0">
                  <a:pos x="7" y="89"/>
                </a:cxn>
                <a:cxn ang="0">
                  <a:pos x="0" y="97"/>
                </a:cxn>
                <a:cxn ang="0">
                  <a:pos x="0" y="106"/>
                </a:cxn>
              </a:cxnLst>
              <a:rect l="0" t="0" r="r" b="b"/>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1" name="Freeform 164"/>
            <p:cNvSpPr>
              <a:spLocks/>
            </p:cNvSpPr>
            <p:nvPr/>
          </p:nvSpPr>
          <p:spPr bwMode="auto">
            <a:xfrm>
              <a:off x="3258" y="2445"/>
              <a:ext cx="125" cy="53"/>
            </a:xfrm>
            <a:custGeom>
              <a:avLst/>
              <a:gdLst/>
              <a:ahLst/>
              <a:cxnLst>
                <a:cxn ang="0">
                  <a:pos x="0" y="16"/>
                </a:cxn>
                <a:cxn ang="0">
                  <a:pos x="8" y="9"/>
                </a:cxn>
                <a:cxn ang="0">
                  <a:pos x="32" y="32"/>
                </a:cxn>
                <a:cxn ang="0">
                  <a:pos x="41" y="50"/>
                </a:cxn>
                <a:cxn ang="0">
                  <a:pos x="97" y="9"/>
                </a:cxn>
                <a:cxn ang="0">
                  <a:pos x="131" y="0"/>
                </a:cxn>
                <a:cxn ang="0">
                  <a:pos x="131" y="9"/>
                </a:cxn>
                <a:cxn ang="0">
                  <a:pos x="122" y="16"/>
                </a:cxn>
                <a:cxn ang="0">
                  <a:pos x="122" y="25"/>
                </a:cxn>
                <a:cxn ang="0">
                  <a:pos x="90" y="32"/>
                </a:cxn>
                <a:cxn ang="0">
                  <a:pos x="57" y="57"/>
                </a:cxn>
                <a:cxn ang="0">
                  <a:pos x="41" y="57"/>
                </a:cxn>
                <a:cxn ang="0">
                  <a:pos x="25" y="65"/>
                </a:cxn>
                <a:cxn ang="0">
                  <a:pos x="8" y="65"/>
                </a:cxn>
                <a:cxn ang="0">
                  <a:pos x="0" y="16"/>
                </a:cxn>
              </a:cxnLst>
              <a:rect l="0" t="0" r="r" b="b"/>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2" name="Freeform 165"/>
            <p:cNvSpPr>
              <a:spLocks/>
            </p:cNvSpPr>
            <p:nvPr/>
          </p:nvSpPr>
          <p:spPr bwMode="auto">
            <a:xfrm>
              <a:off x="3711" y="2304"/>
              <a:ext cx="91" cy="45"/>
            </a:xfrm>
            <a:custGeom>
              <a:avLst/>
              <a:gdLst/>
              <a:ahLst/>
              <a:cxnLst>
                <a:cxn ang="0">
                  <a:pos x="6" y="0"/>
                </a:cxn>
                <a:cxn ang="0">
                  <a:pos x="0" y="23"/>
                </a:cxn>
                <a:cxn ang="0">
                  <a:pos x="15" y="31"/>
                </a:cxn>
                <a:cxn ang="0">
                  <a:pos x="87" y="56"/>
                </a:cxn>
                <a:cxn ang="0">
                  <a:pos x="96" y="56"/>
                </a:cxn>
                <a:cxn ang="0">
                  <a:pos x="96" y="47"/>
                </a:cxn>
                <a:cxn ang="0">
                  <a:pos x="96" y="31"/>
                </a:cxn>
                <a:cxn ang="0">
                  <a:pos x="72" y="31"/>
                </a:cxn>
                <a:cxn ang="0">
                  <a:pos x="55" y="23"/>
                </a:cxn>
                <a:cxn ang="0">
                  <a:pos x="47" y="15"/>
                </a:cxn>
                <a:cxn ang="0">
                  <a:pos x="40" y="15"/>
                </a:cxn>
                <a:cxn ang="0">
                  <a:pos x="24" y="0"/>
                </a:cxn>
                <a:cxn ang="0">
                  <a:pos x="6" y="0"/>
                </a:cxn>
              </a:cxnLst>
              <a:rect l="0" t="0" r="r" b="b"/>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3" name="Freeform 166"/>
            <p:cNvSpPr>
              <a:spLocks/>
            </p:cNvSpPr>
            <p:nvPr/>
          </p:nvSpPr>
          <p:spPr bwMode="auto">
            <a:xfrm>
              <a:off x="3802" y="2348"/>
              <a:ext cx="63" cy="58"/>
            </a:xfrm>
            <a:custGeom>
              <a:avLst/>
              <a:gdLst/>
              <a:ahLst/>
              <a:cxnLst>
                <a:cxn ang="0">
                  <a:pos x="66" y="65"/>
                </a:cxn>
                <a:cxn ang="0">
                  <a:pos x="56" y="41"/>
                </a:cxn>
                <a:cxn ang="0">
                  <a:pos x="56" y="32"/>
                </a:cxn>
                <a:cxn ang="0">
                  <a:pos x="49" y="41"/>
                </a:cxn>
                <a:cxn ang="0">
                  <a:pos x="41" y="41"/>
                </a:cxn>
                <a:cxn ang="0">
                  <a:pos x="41" y="32"/>
                </a:cxn>
                <a:cxn ang="0">
                  <a:pos x="56" y="16"/>
                </a:cxn>
                <a:cxn ang="0">
                  <a:pos x="24" y="16"/>
                </a:cxn>
                <a:cxn ang="0">
                  <a:pos x="24" y="0"/>
                </a:cxn>
                <a:cxn ang="0">
                  <a:pos x="16" y="0"/>
                </a:cxn>
                <a:cxn ang="0">
                  <a:pos x="9" y="0"/>
                </a:cxn>
                <a:cxn ang="0">
                  <a:pos x="9" y="7"/>
                </a:cxn>
                <a:cxn ang="0">
                  <a:pos x="0" y="24"/>
                </a:cxn>
                <a:cxn ang="0">
                  <a:pos x="9" y="24"/>
                </a:cxn>
                <a:cxn ang="0">
                  <a:pos x="16" y="65"/>
                </a:cxn>
                <a:cxn ang="0">
                  <a:pos x="34" y="65"/>
                </a:cxn>
                <a:cxn ang="0">
                  <a:pos x="49" y="49"/>
                </a:cxn>
                <a:cxn ang="0">
                  <a:pos x="56" y="72"/>
                </a:cxn>
                <a:cxn ang="0">
                  <a:pos x="66" y="65"/>
                </a:cxn>
              </a:cxnLst>
              <a:rect l="0" t="0" r="r" b="b"/>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4" name="Freeform 167"/>
            <p:cNvSpPr>
              <a:spLocks/>
            </p:cNvSpPr>
            <p:nvPr/>
          </p:nvSpPr>
          <p:spPr bwMode="auto">
            <a:xfrm>
              <a:off x="3855" y="2328"/>
              <a:ext cx="108" cy="202"/>
            </a:xfrm>
            <a:custGeom>
              <a:avLst/>
              <a:gdLst/>
              <a:ahLst/>
              <a:cxnLst>
                <a:cxn ang="0">
                  <a:pos x="83" y="252"/>
                </a:cxn>
                <a:cxn ang="0">
                  <a:pos x="99" y="218"/>
                </a:cxn>
                <a:cxn ang="0">
                  <a:pos x="90" y="196"/>
                </a:cxn>
                <a:cxn ang="0">
                  <a:pos x="83" y="178"/>
                </a:cxn>
                <a:cxn ang="0">
                  <a:pos x="83" y="162"/>
                </a:cxn>
                <a:cxn ang="0">
                  <a:pos x="74" y="138"/>
                </a:cxn>
                <a:cxn ang="0">
                  <a:pos x="74" y="121"/>
                </a:cxn>
                <a:cxn ang="0">
                  <a:pos x="106" y="106"/>
                </a:cxn>
                <a:cxn ang="0">
                  <a:pos x="115" y="90"/>
                </a:cxn>
                <a:cxn ang="0">
                  <a:pos x="106" y="90"/>
                </a:cxn>
                <a:cxn ang="0">
                  <a:pos x="90" y="81"/>
                </a:cxn>
                <a:cxn ang="0">
                  <a:pos x="90" y="74"/>
                </a:cxn>
                <a:cxn ang="0">
                  <a:pos x="90" y="66"/>
                </a:cxn>
                <a:cxn ang="0">
                  <a:pos x="83" y="57"/>
                </a:cxn>
                <a:cxn ang="0">
                  <a:pos x="74" y="57"/>
                </a:cxn>
                <a:cxn ang="0">
                  <a:pos x="83" y="16"/>
                </a:cxn>
                <a:cxn ang="0">
                  <a:pos x="74" y="0"/>
                </a:cxn>
                <a:cxn ang="0">
                  <a:pos x="65" y="0"/>
                </a:cxn>
                <a:cxn ang="0">
                  <a:pos x="65" y="16"/>
                </a:cxn>
                <a:cxn ang="0">
                  <a:pos x="50" y="16"/>
                </a:cxn>
                <a:cxn ang="0">
                  <a:pos x="41" y="25"/>
                </a:cxn>
                <a:cxn ang="0">
                  <a:pos x="25" y="57"/>
                </a:cxn>
                <a:cxn ang="0">
                  <a:pos x="18" y="66"/>
                </a:cxn>
                <a:cxn ang="0">
                  <a:pos x="10" y="81"/>
                </a:cxn>
                <a:cxn ang="0">
                  <a:pos x="10" y="90"/>
                </a:cxn>
                <a:cxn ang="0">
                  <a:pos x="0" y="97"/>
                </a:cxn>
                <a:cxn ang="0">
                  <a:pos x="18" y="115"/>
                </a:cxn>
                <a:cxn ang="0">
                  <a:pos x="25" y="131"/>
                </a:cxn>
                <a:cxn ang="0">
                  <a:pos x="34" y="155"/>
                </a:cxn>
                <a:cxn ang="0">
                  <a:pos x="25" y="162"/>
                </a:cxn>
                <a:cxn ang="0">
                  <a:pos x="41" y="171"/>
                </a:cxn>
                <a:cxn ang="0">
                  <a:pos x="59" y="155"/>
                </a:cxn>
                <a:cxn ang="0">
                  <a:pos x="65" y="162"/>
                </a:cxn>
                <a:cxn ang="0">
                  <a:pos x="83" y="211"/>
                </a:cxn>
                <a:cxn ang="0">
                  <a:pos x="83" y="252"/>
                </a:cxn>
              </a:cxnLst>
              <a:rect l="0" t="0" r="r" b="b"/>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55" name="Freeform 168"/>
            <p:cNvSpPr>
              <a:spLocks/>
            </p:cNvSpPr>
            <p:nvPr/>
          </p:nvSpPr>
          <p:spPr bwMode="auto">
            <a:xfrm>
              <a:off x="3924" y="2413"/>
              <a:ext cx="92" cy="156"/>
            </a:xfrm>
            <a:custGeom>
              <a:avLst/>
              <a:gdLst/>
              <a:ahLst/>
              <a:cxnLst>
                <a:cxn ang="0">
                  <a:pos x="32" y="0"/>
                </a:cxn>
                <a:cxn ang="0">
                  <a:pos x="0" y="15"/>
                </a:cxn>
                <a:cxn ang="0">
                  <a:pos x="0" y="32"/>
                </a:cxn>
                <a:cxn ang="0">
                  <a:pos x="9" y="56"/>
                </a:cxn>
                <a:cxn ang="0">
                  <a:pos x="9" y="72"/>
                </a:cxn>
                <a:cxn ang="0">
                  <a:pos x="16" y="90"/>
                </a:cxn>
                <a:cxn ang="0">
                  <a:pos x="25" y="112"/>
                </a:cxn>
                <a:cxn ang="0">
                  <a:pos x="9" y="146"/>
                </a:cxn>
                <a:cxn ang="0">
                  <a:pos x="9" y="153"/>
                </a:cxn>
                <a:cxn ang="0">
                  <a:pos x="9" y="162"/>
                </a:cxn>
                <a:cxn ang="0">
                  <a:pos x="32" y="186"/>
                </a:cxn>
                <a:cxn ang="0">
                  <a:pos x="32" y="177"/>
                </a:cxn>
                <a:cxn ang="0">
                  <a:pos x="41" y="186"/>
                </a:cxn>
                <a:cxn ang="0">
                  <a:pos x="50" y="195"/>
                </a:cxn>
                <a:cxn ang="0">
                  <a:pos x="56" y="186"/>
                </a:cxn>
                <a:cxn ang="0">
                  <a:pos x="50" y="177"/>
                </a:cxn>
                <a:cxn ang="0">
                  <a:pos x="32" y="177"/>
                </a:cxn>
                <a:cxn ang="0">
                  <a:pos x="25" y="146"/>
                </a:cxn>
                <a:cxn ang="0">
                  <a:pos x="16" y="146"/>
                </a:cxn>
                <a:cxn ang="0">
                  <a:pos x="16" y="137"/>
                </a:cxn>
                <a:cxn ang="0">
                  <a:pos x="25" y="112"/>
                </a:cxn>
                <a:cxn ang="0">
                  <a:pos x="25" y="97"/>
                </a:cxn>
                <a:cxn ang="0">
                  <a:pos x="41" y="97"/>
                </a:cxn>
                <a:cxn ang="0">
                  <a:pos x="41" y="105"/>
                </a:cxn>
                <a:cxn ang="0">
                  <a:pos x="50" y="105"/>
                </a:cxn>
                <a:cxn ang="0">
                  <a:pos x="65" y="122"/>
                </a:cxn>
                <a:cxn ang="0">
                  <a:pos x="65" y="112"/>
                </a:cxn>
                <a:cxn ang="0">
                  <a:pos x="56" y="97"/>
                </a:cxn>
                <a:cxn ang="0">
                  <a:pos x="65" y="80"/>
                </a:cxn>
                <a:cxn ang="0">
                  <a:pos x="97" y="80"/>
                </a:cxn>
                <a:cxn ang="0">
                  <a:pos x="97" y="65"/>
                </a:cxn>
                <a:cxn ang="0">
                  <a:pos x="90" y="56"/>
                </a:cxn>
                <a:cxn ang="0">
                  <a:pos x="81" y="40"/>
                </a:cxn>
                <a:cxn ang="0">
                  <a:pos x="75" y="25"/>
                </a:cxn>
                <a:cxn ang="0">
                  <a:pos x="56" y="32"/>
                </a:cxn>
                <a:cxn ang="0">
                  <a:pos x="41" y="40"/>
                </a:cxn>
                <a:cxn ang="0">
                  <a:pos x="41" y="15"/>
                </a:cxn>
                <a:cxn ang="0">
                  <a:pos x="32" y="9"/>
                </a:cxn>
                <a:cxn ang="0">
                  <a:pos x="32" y="0"/>
                </a:cxn>
              </a:cxnLst>
              <a:rect l="0" t="0" r="r" b="b"/>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56" name="Freeform 169"/>
            <p:cNvSpPr>
              <a:spLocks/>
            </p:cNvSpPr>
            <p:nvPr/>
          </p:nvSpPr>
          <p:spPr bwMode="auto">
            <a:xfrm>
              <a:off x="3955" y="2393"/>
              <a:ext cx="85" cy="93"/>
            </a:xfrm>
            <a:custGeom>
              <a:avLst/>
              <a:gdLst/>
              <a:ahLst/>
              <a:cxnLst>
                <a:cxn ang="0">
                  <a:pos x="90" y="105"/>
                </a:cxn>
                <a:cxn ang="0">
                  <a:pos x="90" y="90"/>
                </a:cxn>
                <a:cxn ang="0">
                  <a:pos x="74" y="74"/>
                </a:cxn>
                <a:cxn ang="0">
                  <a:pos x="74" y="65"/>
                </a:cxn>
                <a:cxn ang="0">
                  <a:pos x="43" y="40"/>
                </a:cxn>
                <a:cxn ang="0">
                  <a:pos x="58" y="34"/>
                </a:cxn>
                <a:cxn ang="0">
                  <a:pos x="49" y="25"/>
                </a:cxn>
                <a:cxn ang="0">
                  <a:pos x="33" y="16"/>
                </a:cxn>
                <a:cxn ang="0">
                  <a:pos x="24" y="0"/>
                </a:cxn>
                <a:cxn ang="0">
                  <a:pos x="18" y="0"/>
                </a:cxn>
                <a:cxn ang="0">
                  <a:pos x="18" y="16"/>
                </a:cxn>
                <a:cxn ang="0">
                  <a:pos x="9" y="16"/>
                </a:cxn>
                <a:cxn ang="0">
                  <a:pos x="9" y="9"/>
                </a:cxn>
                <a:cxn ang="0">
                  <a:pos x="0" y="25"/>
                </a:cxn>
                <a:cxn ang="0">
                  <a:pos x="0" y="34"/>
                </a:cxn>
                <a:cxn ang="0">
                  <a:pos x="9" y="40"/>
                </a:cxn>
                <a:cxn ang="0">
                  <a:pos x="9" y="65"/>
                </a:cxn>
                <a:cxn ang="0">
                  <a:pos x="24" y="57"/>
                </a:cxn>
                <a:cxn ang="0">
                  <a:pos x="43" y="50"/>
                </a:cxn>
                <a:cxn ang="0">
                  <a:pos x="49" y="65"/>
                </a:cxn>
                <a:cxn ang="0">
                  <a:pos x="58" y="81"/>
                </a:cxn>
                <a:cxn ang="0">
                  <a:pos x="65" y="90"/>
                </a:cxn>
                <a:cxn ang="0">
                  <a:pos x="65" y="105"/>
                </a:cxn>
                <a:cxn ang="0">
                  <a:pos x="74" y="115"/>
                </a:cxn>
                <a:cxn ang="0">
                  <a:pos x="74" y="105"/>
                </a:cxn>
                <a:cxn ang="0">
                  <a:pos x="90" y="105"/>
                </a:cxn>
              </a:cxnLst>
              <a:rect l="0" t="0" r="r" b="b"/>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7" name="Freeform 170"/>
            <p:cNvSpPr>
              <a:spLocks/>
            </p:cNvSpPr>
            <p:nvPr/>
          </p:nvSpPr>
          <p:spPr bwMode="auto">
            <a:xfrm>
              <a:off x="3977" y="2388"/>
              <a:ext cx="87" cy="148"/>
            </a:xfrm>
            <a:custGeom>
              <a:avLst/>
              <a:gdLst/>
              <a:ahLst/>
              <a:cxnLst>
                <a:cxn ang="0">
                  <a:pos x="0" y="7"/>
                </a:cxn>
                <a:cxn ang="0">
                  <a:pos x="0" y="0"/>
                </a:cxn>
                <a:cxn ang="0">
                  <a:pos x="9" y="7"/>
                </a:cxn>
                <a:cxn ang="0">
                  <a:pos x="41" y="0"/>
                </a:cxn>
                <a:cxn ang="0">
                  <a:pos x="59" y="0"/>
                </a:cxn>
                <a:cxn ang="0">
                  <a:pos x="59" y="16"/>
                </a:cxn>
                <a:cxn ang="0">
                  <a:pos x="74" y="16"/>
                </a:cxn>
                <a:cxn ang="0">
                  <a:pos x="59" y="23"/>
                </a:cxn>
                <a:cxn ang="0">
                  <a:pos x="50" y="41"/>
                </a:cxn>
                <a:cxn ang="0">
                  <a:pos x="41" y="47"/>
                </a:cxn>
                <a:cxn ang="0">
                  <a:pos x="82" y="104"/>
                </a:cxn>
                <a:cxn ang="0">
                  <a:pos x="91" y="122"/>
                </a:cxn>
                <a:cxn ang="0">
                  <a:pos x="82" y="154"/>
                </a:cxn>
                <a:cxn ang="0">
                  <a:pos x="66" y="162"/>
                </a:cxn>
                <a:cxn ang="0">
                  <a:pos x="59" y="162"/>
                </a:cxn>
                <a:cxn ang="0">
                  <a:pos x="50" y="178"/>
                </a:cxn>
                <a:cxn ang="0">
                  <a:pos x="34" y="185"/>
                </a:cxn>
                <a:cxn ang="0">
                  <a:pos x="34" y="169"/>
                </a:cxn>
                <a:cxn ang="0">
                  <a:pos x="25" y="162"/>
                </a:cxn>
                <a:cxn ang="0">
                  <a:pos x="41" y="154"/>
                </a:cxn>
                <a:cxn ang="0">
                  <a:pos x="50" y="144"/>
                </a:cxn>
                <a:cxn ang="0">
                  <a:pos x="66" y="137"/>
                </a:cxn>
                <a:cxn ang="0">
                  <a:pos x="66" y="112"/>
                </a:cxn>
                <a:cxn ang="0">
                  <a:pos x="66" y="97"/>
                </a:cxn>
                <a:cxn ang="0">
                  <a:pos x="50" y="81"/>
                </a:cxn>
                <a:cxn ang="0">
                  <a:pos x="50" y="72"/>
                </a:cxn>
                <a:cxn ang="0">
                  <a:pos x="19" y="47"/>
                </a:cxn>
                <a:cxn ang="0">
                  <a:pos x="34" y="41"/>
                </a:cxn>
                <a:cxn ang="0">
                  <a:pos x="25" y="32"/>
                </a:cxn>
                <a:cxn ang="0">
                  <a:pos x="9" y="23"/>
                </a:cxn>
                <a:cxn ang="0">
                  <a:pos x="0" y="7"/>
                </a:cxn>
              </a:cxnLst>
              <a:rect l="0" t="0" r="r" b="b"/>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8" name="Freeform 171"/>
            <p:cNvSpPr>
              <a:spLocks/>
            </p:cNvSpPr>
            <p:nvPr/>
          </p:nvSpPr>
          <p:spPr bwMode="auto">
            <a:xfrm>
              <a:off x="3977" y="2477"/>
              <a:ext cx="63" cy="41"/>
            </a:xfrm>
            <a:custGeom>
              <a:avLst/>
              <a:gdLst/>
              <a:ahLst/>
              <a:cxnLst>
                <a:cxn ang="0">
                  <a:pos x="25" y="50"/>
                </a:cxn>
                <a:cxn ang="0">
                  <a:pos x="41" y="42"/>
                </a:cxn>
                <a:cxn ang="0">
                  <a:pos x="50" y="32"/>
                </a:cxn>
                <a:cxn ang="0">
                  <a:pos x="66" y="25"/>
                </a:cxn>
                <a:cxn ang="0">
                  <a:pos x="66" y="0"/>
                </a:cxn>
                <a:cxn ang="0">
                  <a:pos x="50" y="0"/>
                </a:cxn>
                <a:cxn ang="0">
                  <a:pos x="50" y="10"/>
                </a:cxn>
                <a:cxn ang="0">
                  <a:pos x="41" y="0"/>
                </a:cxn>
                <a:cxn ang="0">
                  <a:pos x="9" y="0"/>
                </a:cxn>
                <a:cxn ang="0">
                  <a:pos x="0" y="17"/>
                </a:cxn>
                <a:cxn ang="0">
                  <a:pos x="9" y="32"/>
                </a:cxn>
                <a:cxn ang="0">
                  <a:pos x="9" y="42"/>
                </a:cxn>
                <a:cxn ang="0">
                  <a:pos x="9" y="50"/>
                </a:cxn>
                <a:cxn ang="0">
                  <a:pos x="25" y="50"/>
                </a:cxn>
              </a:cxnLst>
              <a:rect l="0" t="0" r="r" b="b"/>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59" name="Freeform 172"/>
            <p:cNvSpPr>
              <a:spLocks/>
            </p:cNvSpPr>
            <p:nvPr/>
          </p:nvSpPr>
          <p:spPr bwMode="auto">
            <a:xfrm>
              <a:off x="3955" y="2554"/>
              <a:ext cx="46" cy="60"/>
            </a:xfrm>
            <a:custGeom>
              <a:avLst/>
              <a:gdLst/>
              <a:ahLst/>
              <a:cxnLst>
                <a:cxn ang="0">
                  <a:pos x="24" y="9"/>
                </a:cxn>
                <a:cxn ang="0">
                  <a:pos x="18" y="18"/>
                </a:cxn>
                <a:cxn ang="0">
                  <a:pos x="9" y="9"/>
                </a:cxn>
                <a:cxn ang="0">
                  <a:pos x="0" y="0"/>
                </a:cxn>
                <a:cxn ang="0">
                  <a:pos x="0" y="9"/>
                </a:cxn>
                <a:cxn ang="0">
                  <a:pos x="0" y="34"/>
                </a:cxn>
                <a:cxn ang="0">
                  <a:pos x="18" y="50"/>
                </a:cxn>
                <a:cxn ang="0">
                  <a:pos x="43" y="74"/>
                </a:cxn>
                <a:cxn ang="0">
                  <a:pos x="49" y="74"/>
                </a:cxn>
                <a:cxn ang="0">
                  <a:pos x="43" y="50"/>
                </a:cxn>
                <a:cxn ang="0">
                  <a:pos x="43" y="25"/>
                </a:cxn>
                <a:cxn ang="0">
                  <a:pos x="24" y="9"/>
                </a:cxn>
              </a:cxnLst>
              <a:rect l="0" t="0" r="r" b="b"/>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0" name="Freeform 173"/>
            <p:cNvSpPr>
              <a:spLocks/>
            </p:cNvSpPr>
            <p:nvPr/>
          </p:nvSpPr>
          <p:spPr bwMode="auto">
            <a:xfrm>
              <a:off x="4063" y="2554"/>
              <a:ext cx="124" cy="60"/>
            </a:xfrm>
            <a:custGeom>
              <a:avLst/>
              <a:gdLst/>
              <a:ahLst/>
              <a:cxnLst>
                <a:cxn ang="0">
                  <a:pos x="71" y="25"/>
                </a:cxn>
                <a:cxn ang="0">
                  <a:pos x="80" y="25"/>
                </a:cxn>
                <a:cxn ang="0">
                  <a:pos x="71" y="34"/>
                </a:cxn>
                <a:cxn ang="0">
                  <a:pos x="65" y="34"/>
                </a:cxn>
                <a:cxn ang="0">
                  <a:pos x="56" y="34"/>
                </a:cxn>
                <a:cxn ang="0">
                  <a:pos x="40" y="50"/>
                </a:cxn>
                <a:cxn ang="0">
                  <a:pos x="25" y="50"/>
                </a:cxn>
                <a:cxn ang="0">
                  <a:pos x="25" y="65"/>
                </a:cxn>
                <a:cxn ang="0">
                  <a:pos x="0" y="65"/>
                </a:cxn>
                <a:cxn ang="0">
                  <a:pos x="15" y="74"/>
                </a:cxn>
                <a:cxn ang="0">
                  <a:pos x="31" y="74"/>
                </a:cxn>
                <a:cxn ang="0">
                  <a:pos x="40" y="65"/>
                </a:cxn>
                <a:cxn ang="0">
                  <a:pos x="56" y="74"/>
                </a:cxn>
                <a:cxn ang="0">
                  <a:pos x="65" y="65"/>
                </a:cxn>
                <a:cxn ang="0">
                  <a:pos x="89" y="34"/>
                </a:cxn>
                <a:cxn ang="0">
                  <a:pos x="112" y="34"/>
                </a:cxn>
                <a:cxn ang="0">
                  <a:pos x="120" y="34"/>
                </a:cxn>
                <a:cxn ang="0">
                  <a:pos x="112" y="25"/>
                </a:cxn>
                <a:cxn ang="0">
                  <a:pos x="130" y="25"/>
                </a:cxn>
                <a:cxn ang="0">
                  <a:pos x="105" y="18"/>
                </a:cxn>
                <a:cxn ang="0">
                  <a:pos x="105" y="9"/>
                </a:cxn>
                <a:cxn ang="0">
                  <a:pos x="96" y="0"/>
                </a:cxn>
                <a:cxn ang="0">
                  <a:pos x="80" y="18"/>
                </a:cxn>
                <a:cxn ang="0">
                  <a:pos x="71" y="25"/>
                </a:cxn>
              </a:cxnLst>
              <a:rect l="0" t="0" r="r" b="b"/>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1" name="Freeform 174"/>
            <p:cNvSpPr>
              <a:spLocks/>
            </p:cNvSpPr>
            <p:nvPr/>
          </p:nvSpPr>
          <p:spPr bwMode="auto">
            <a:xfrm>
              <a:off x="4116" y="2574"/>
              <a:ext cx="23" cy="14"/>
            </a:xfrm>
            <a:custGeom>
              <a:avLst/>
              <a:gdLst/>
              <a:ahLst/>
              <a:cxnLst>
                <a:cxn ang="0">
                  <a:pos x="0" y="16"/>
                </a:cxn>
                <a:cxn ang="0">
                  <a:pos x="9" y="16"/>
                </a:cxn>
                <a:cxn ang="0">
                  <a:pos x="15" y="16"/>
                </a:cxn>
                <a:cxn ang="0">
                  <a:pos x="24" y="0"/>
                </a:cxn>
                <a:cxn ang="0">
                  <a:pos x="15" y="0"/>
                </a:cxn>
                <a:cxn ang="0">
                  <a:pos x="0" y="16"/>
                </a:cxn>
              </a:cxnLst>
              <a:rect l="0" t="0" r="r" b="b"/>
              <a:pathLst>
                <a:path w="25" h="17">
                  <a:moveTo>
                    <a:pt x="0" y="16"/>
                  </a:moveTo>
                  <a:lnTo>
                    <a:pt x="9" y="16"/>
                  </a:lnTo>
                  <a:lnTo>
                    <a:pt x="15" y="16"/>
                  </a:lnTo>
                  <a:lnTo>
                    <a:pt x="24" y="0"/>
                  </a:lnTo>
                  <a:lnTo>
                    <a:pt x="15"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2" name="Freeform 175"/>
            <p:cNvSpPr>
              <a:spLocks/>
            </p:cNvSpPr>
            <p:nvPr/>
          </p:nvSpPr>
          <p:spPr bwMode="auto">
            <a:xfrm>
              <a:off x="4054" y="2581"/>
              <a:ext cx="123" cy="85"/>
            </a:xfrm>
            <a:custGeom>
              <a:avLst/>
              <a:gdLst/>
              <a:ahLst/>
              <a:cxnLst>
                <a:cxn ang="0">
                  <a:pos x="9" y="31"/>
                </a:cxn>
                <a:cxn ang="0">
                  <a:pos x="24" y="40"/>
                </a:cxn>
                <a:cxn ang="0">
                  <a:pos x="40" y="40"/>
                </a:cxn>
                <a:cxn ang="0">
                  <a:pos x="49" y="31"/>
                </a:cxn>
                <a:cxn ang="0">
                  <a:pos x="65" y="40"/>
                </a:cxn>
                <a:cxn ang="0">
                  <a:pos x="74" y="31"/>
                </a:cxn>
                <a:cxn ang="0">
                  <a:pos x="98" y="0"/>
                </a:cxn>
                <a:cxn ang="0">
                  <a:pos x="121" y="0"/>
                </a:cxn>
                <a:cxn ang="0">
                  <a:pos x="114" y="16"/>
                </a:cxn>
                <a:cxn ang="0">
                  <a:pos x="121" y="25"/>
                </a:cxn>
                <a:cxn ang="0">
                  <a:pos x="114" y="31"/>
                </a:cxn>
                <a:cxn ang="0">
                  <a:pos x="129" y="40"/>
                </a:cxn>
                <a:cxn ang="0">
                  <a:pos x="121" y="48"/>
                </a:cxn>
                <a:cxn ang="0">
                  <a:pos x="105" y="65"/>
                </a:cxn>
                <a:cxn ang="0">
                  <a:pos x="98" y="81"/>
                </a:cxn>
                <a:cxn ang="0">
                  <a:pos x="105" y="81"/>
                </a:cxn>
                <a:cxn ang="0">
                  <a:pos x="98" y="97"/>
                </a:cxn>
                <a:cxn ang="0">
                  <a:pos x="80" y="105"/>
                </a:cxn>
                <a:cxn ang="0">
                  <a:pos x="74" y="97"/>
                </a:cxn>
                <a:cxn ang="0">
                  <a:pos x="57" y="97"/>
                </a:cxn>
                <a:cxn ang="0">
                  <a:pos x="40" y="97"/>
                </a:cxn>
                <a:cxn ang="0">
                  <a:pos x="40" y="88"/>
                </a:cxn>
                <a:cxn ang="0">
                  <a:pos x="24" y="88"/>
                </a:cxn>
                <a:cxn ang="0">
                  <a:pos x="17" y="72"/>
                </a:cxn>
                <a:cxn ang="0">
                  <a:pos x="9" y="56"/>
                </a:cxn>
                <a:cxn ang="0">
                  <a:pos x="0" y="40"/>
                </a:cxn>
                <a:cxn ang="0">
                  <a:pos x="9" y="31"/>
                </a:cxn>
              </a:cxnLst>
              <a:rect l="0" t="0" r="r" b="b"/>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3" name="Freeform 176"/>
            <p:cNvSpPr>
              <a:spLocks/>
            </p:cNvSpPr>
            <p:nvPr/>
          </p:nvSpPr>
          <p:spPr bwMode="auto">
            <a:xfrm>
              <a:off x="4323" y="2626"/>
              <a:ext cx="124" cy="90"/>
            </a:xfrm>
            <a:custGeom>
              <a:avLst/>
              <a:gdLst/>
              <a:ahLst/>
              <a:cxnLst>
                <a:cxn ang="0">
                  <a:pos x="130" y="32"/>
                </a:cxn>
                <a:cxn ang="0">
                  <a:pos x="130" y="65"/>
                </a:cxn>
                <a:cxn ang="0">
                  <a:pos x="130" y="112"/>
                </a:cxn>
                <a:cxn ang="0">
                  <a:pos x="112" y="97"/>
                </a:cxn>
                <a:cxn ang="0">
                  <a:pos x="88" y="106"/>
                </a:cxn>
                <a:cxn ang="0">
                  <a:pos x="97" y="89"/>
                </a:cxn>
                <a:cxn ang="0">
                  <a:pos x="88" y="72"/>
                </a:cxn>
                <a:cxn ang="0">
                  <a:pos x="31" y="41"/>
                </a:cxn>
                <a:cxn ang="0">
                  <a:pos x="25" y="49"/>
                </a:cxn>
                <a:cxn ang="0">
                  <a:pos x="25" y="41"/>
                </a:cxn>
                <a:cxn ang="0">
                  <a:pos x="16" y="32"/>
                </a:cxn>
                <a:cxn ang="0">
                  <a:pos x="31" y="32"/>
                </a:cxn>
                <a:cxn ang="0">
                  <a:pos x="40" y="25"/>
                </a:cxn>
                <a:cxn ang="0">
                  <a:pos x="16" y="25"/>
                </a:cxn>
                <a:cxn ang="0">
                  <a:pos x="6" y="16"/>
                </a:cxn>
                <a:cxn ang="0">
                  <a:pos x="0" y="16"/>
                </a:cxn>
                <a:cxn ang="0">
                  <a:pos x="16" y="0"/>
                </a:cxn>
                <a:cxn ang="0">
                  <a:pos x="25" y="0"/>
                </a:cxn>
                <a:cxn ang="0">
                  <a:pos x="40" y="9"/>
                </a:cxn>
                <a:cxn ang="0">
                  <a:pos x="40" y="25"/>
                </a:cxn>
                <a:cxn ang="0">
                  <a:pos x="56" y="41"/>
                </a:cxn>
                <a:cxn ang="0">
                  <a:pos x="72" y="25"/>
                </a:cxn>
                <a:cxn ang="0">
                  <a:pos x="88" y="16"/>
                </a:cxn>
                <a:cxn ang="0">
                  <a:pos x="130" y="32"/>
                </a:cxn>
              </a:cxnLst>
              <a:rect l="0" t="0" r="r" b="b"/>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4" name="Freeform 177"/>
            <p:cNvSpPr>
              <a:spLocks/>
            </p:cNvSpPr>
            <p:nvPr/>
          </p:nvSpPr>
          <p:spPr bwMode="auto">
            <a:xfrm>
              <a:off x="4446" y="2651"/>
              <a:ext cx="116" cy="85"/>
            </a:xfrm>
            <a:custGeom>
              <a:avLst/>
              <a:gdLst/>
              <a:ahLst/>
              <a:cxnLst>
                <a:cxn ang="0">
                  <a:pos x="0" y="80"/>
                </a:cxn>
                <a:cxn ang="0">
                  <a:pos x="0" y="33"/>
                </a:cxn>
                <a:cxn ang="0">
                  <a:pos x="0" y="0"/>
                </a:cxn>
                <a:cxn ang="0">
                  <a:pos x="32" y="9"/>
                </a:cxn>
                <a:cxn ang="0">
                  <a:pos x="57" y="25"/>
                </a:cxn>
                <a:cxn ang="0">
                  <a:pos x="57" y="33"/>
                </a:cxn>
                <a:cxn ang="0">
                  <a:pos x="88" y="49"/>
                </a:cxn>
                <a:cxn ang="0">
                  <a:pos x="72" y="57"/>
                </a:cxn>
                <a:cxn ang="0">
                  <a:pos x="81" y="57"/>
                </a:cxn>
                <a:cxn ang="0">
                  <a:pos x="88" y="65"/>
                </a:cxn>
                <a:cxn ang="0">
                  <a:pos x="97" y="80"/>
                </a:cxn>
                <a:cxn ang="0">
                  <a:pos x="104" y="80"/>
                </a:cxn>
                <a:cxn ang="0">
                  <a:pos x="104" y="90"/>
                </a:cxn>
                <a:cxn ang="0">
                  <a:pos x="122" y="99"/>
                </a:cxn>
                <a:cxn ang="0">
                  <a:pos x="122" y="105"/>
                </a:cxn>
                <a:cxn ang="0">
                  <a:pos x="81" y="99"/>
                </a:cxn>
                <a:cxn ang="0">
                  <a:pos x="63" y="65"/>
                </a:cxn>
                <a:cxn ang="0">
                  <a:pos x="47" y="65"/>
                </a:cxn>
                <a:cxn ang="0">
                  <a:pos x="40" y="65"/>
                </a:cxn>
                <a:cxn ang="0">
                  <a:pos x="23" y="74"/>
                </a:cxn>
                <a:cxn ang="0">
                  <a:pos x="32" y="80"/>
                </a:cxn>
                <a:cxn ang="0">
                  <a:pos x="15" y="80"/>
                </a:cxn>
                <a:cxn ang="0">
                  <a:pos x="0" y="80"/>
                </a:cxn>
              </a:cxnLst>
              <a:rect l="0" t="0" r="r" b="b"/>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65" name="Freeform 178"/>
            <p:cNvSpPr>
              <a:spLocks/>
            </p:cNvSpPr>
            <p:nvPr/>
          </p:nvSpPr>
          <p:spPr bwMode="auto">
            <a:xfrm>
              <a:off x="4267" y="2200"/>
              <a:ext cx="42" cy="53"/>
            </a:xfrm>
            <a:custGeom>
              <a:avLst/>
              <a:gdLst/>
              <a:ahLst/>
              <a:cxnLst>
                <a:cxn ang="0">
                  <a:pos x="0" y="16"/>
                </a:cxn>
                <a:cxn ang="0">
                  <a:pos x="25" y="0"/>
                </a:cxn>
                <a:cxn ang="0">
                  <a:pos x="34" y="16"/>
                </a:cxn>
                <a:cxn ang="0">
                  <a:pos x="43" y="40"/>
                </a:cxn>
                <a:cxn ang="0">
                  <a:pos x="34" y="56"/>
                </a:cxn>
                <a:cxn ang="0">
                  <a:pos x="0" y="65"/>
                </a:cxn>
                <a:cxn ang="0">
                  <a:pos x="0" y="56"/>
                </a:cxn>
                <a:cxn ang="0">
                  <a:pos x="0" y="48"/>
                </a:cxn>
                <a:cxn ang="0">
                  <a:pos x="0" y="24"/>
                </a:cxn>
                <a:cxn ang="0">
                  <a:pos x="0" y="16"/>
                </a:cxn>
              </a:cxnLst>
              <a:rect l="0" t="0" r="r" b="b"/>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66" name="Freeform 179"/>
            <p:cNvSpPr>
              <a:spLocks/>
            </p:cNvSpPr>
            <p:nvPr/>
          </p:nvSpPr>
          <p:spPr bwMode="auto">
            <a:xfrm>
              <a:off x="4247" y="2148"/>
              <a:ext cx="77" cy="66"/>
            </a:xfrm>
            <a:custGeom>
              <a:avLst/>
              <a:gdLst/>
              <a:ahLst/>
              <a:cxnLst>
                <a:cxn ang="0">
                  <a:pos x="81" y="0"/>
                </a:cxn>
                <a:cxn ang="0">
                  <a:pos x="72" y="0"/>
                </a:cxn>
                <a:cxn ang="0">
                  <a:pos x="56" y="9"/>
                </a:cxn>
                <a:cxn ang="0">
                  <a:pos x="47" y="9"/>
                </a:cxn>
                <a:cxn ang="0">
                  <a:pos x="40" y="17"/>
                </a:cxn>
                <a:cxn ang="0">
                  <a:pos x="32" y="17"/>
                </a:cxn>
                <a:cxn ang="0">
                  <a:pos x="0" y="41"/>
                </a:cxn>
                <a:cxn ang="0">
                  <a:pos x="0" y="50"/>
                </a:cxn>
                <a:cxn ang="0">
                  <a:pos x="7" y="50"/>
                </a:cxn>
                <a:cxn ang="0">
                  <a:pos x="0" y="74"/>
                </a:cxn>
                <a:cxn ang="0">
                  <a:pos x="7" y="82"/>
                </a:cxn>
                <a:cxn ang="0">
                  <a:pos x="16" y="82"/>
                </a:cxn>
                <a:cxn ang="0">
                  <a:pos x="22" y="82"/>
                </a:cxn>
                <a:cxn ang="0">
                  <a:pos x="47" y="66"/>
                </a:cxn>
                <a:cxn ang="0">
                  <a:pos x="32" y="57"/>
                </a:cxn>
                <a:cxn ang="0">
                  <a:pos x="32" y="50"/>
                </a:cxn>
                <a:cxn ang="0">
                  <a:pos x="65" y="34"/>
                </a:cxn>
                <a:cxn ang="0">
                  <a:pos x="65" y="17"/>
                </a:cxn>
                <a:cxn ang="0">
                  <a:pos x="81" y="0"/>
                </a:cxn>
              </a:cxnLst>
              <a:rect l="0" t="0" r="r" b="b"/>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7" name="Freeform 180"/>
            <p:cNvSpPr>
              <a:spLocks/>
            </p:cNvSpPr>
            <p:nvPr/>
          </p:nvSpPr>
          <p:spPr bwMode="auto">
            <a:xfrm>
              <a:off x="4092" y="1464"/>
              <a:ext cx="17" cy="20"/>
            </a:xfrm>
            <a:custGeom>
              <a:avLst/>
              <a:gdLst/>
              <a:ahLst/>
              <a:cxnLst>
                <a:cxn ang="0">
                  <a:pos x="17" y="24"/>
                </a:cxn>
                <a:cxn ang="0">
                  <a:pos x="17" y="8"/>
                </a:cxn>
                <a:cxn ang="0">
                  <a:pos x="0" y="0"/>
                </a:cxn>
                <a:cxn ang="0">
                  <a:pos x="0" y="8"/>
                </a:cxn>
                <a:cxn ang="0">
                  <a:pos x="17" y="24"/>
                </a:cxn>
              </a:cxnLst>
              <a:rect l="0" t="0" r="r" b="b"/>
              <a:pathLst>
                <a:path w="18" h="25">
                  <a:moveTo>
                    <a:pt x="17" y="24"/>
                  </a:moveTo>
                  <a:lnTo>
                    <a:pt x="17" y="8"/>
                  </a:lnTo>
                  <a:lnTo>
                    <a:pt x="0" y="0"/>
                  </a:lnTo>
                  <a:lnTo>
                    <a:pt x="0" y="8"/>
                  </a:lnTo>
                  <a:lnTo>
                    <a:pt x="17" y="2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68" name="Freeform 181"/>
            <p:cNvSpPr>
              <a:spLocks/>
            </p:cNvSpPr>
            <p:nvPr/>
          </p:nvSpPr>
          <p:spPr bwMode="auto">
            <a:xfrm>
              <a:off x="2585" y="2238"/>
              <a:ext cx="147" cy="98"/>
            </a:xfrm>
            <a:custGeom>
              <a:avLst/>
              <a:gdLst/>
              <a:ahLst/>
              <a:cxnLst>
                <a:cxn ang="0">
                  <a:pos x="139" y="8"/>
                </a:cxn>
                <a:cxn ang="0">
                  <a:pos x="147" y="8"/>
                </a:cxn>
                <a:cxn ang="0">
                  <a:pos x="155" y="48"/>
                </a:cxn>
                <a:cxn ang="0">
                  <a:pos x="122" y="57"/>
                </a:cxn>
                <a:cxn ang="0">
                  <a:pos x="122" y="66"/>
                </a:cxn>
                <a:cxn ang="0">
                  <a:pos x="99" y="82"/>
                </a:cxn>
                <a:cxn ang="0">
                  <a:pos x="65" y="97"/>
                </a:cxn>
                <a:cxn ang="0">
                  <a:pos x="57" y="105"/>
                </a:cxn>
                <a:cxn ang="0">
                  <a:pos x="57" y="122"/>
                </a:cxn>
                <a:cxn ang="0">
                  <a:pos x="0" y="113"/>
                </a:cxn>
                <a:cxn ang="0">
                  <a:pos x="16" y="113"/>
                </a:cxn>
                <a:cxn ang="0">
                  <a:pos x="32" y="97"/>
                </a:cxn>
                <a:cxn ang="0">
                  <a:pos x="40" y="82"/>
                </a:cxn>
                <a:cxn ang="0">
                  <a:pos x="40" y="66"/>
                </a:cxn>
                <a:cxn ang="0">
                  <a:pos x="50" y="48"/>
                </a:cxn>
                <a:cxn ang="0">
                  <a:pos x="57" y="32"/>
                </a:cxn>
                <a:cxn ang="0">
                  <a:pos x="81" y="25"/>
                </a:cxn>
                <a:cxn ang="0">
                  <a:pos x="90" y="0"/>
                </a:cxn>
                <a:cxn ang="0">
                  <a:pos x="99" y="0"/>
                </a:cxn>
                <a:cxn ang="0">
                  <a:pos x="105" y="8"/>
                </a:cxn>
                <a:cxn ang="0">
                  <a:pos x="130" y="8"/>
                </a:cxn>
                <a:cxn ang="0">
                  <a:pos x="139" y="8"/>
                </a:cxn>
              </a:cxnLst>
              <a:rect l="0" t="0" r="r" b="b"/>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69" name="Freeform 182"/>
            <p:cNvSpPr>
              <a:spLocks/>
            </p:cNvSpPr>
            <p:nvPr/>
          </p:nvSpPr>
          <p:spPr bwMode="auto">
            <a:xfrm>
              <a:off x="2831" y="2219"/>
              <a:ext cx="45" cy="85"/>
            </a:xfrm>
            <a:custGeom>
              <a:avLst/>
              <a:gdLst/>
              <a:ahLst/>
              <a:cxnLst>
                <a:cxn ang="0">
                  <a:pos x="47" y="66"/>
                </a:cxn>
                <a:cxn ang="0">
                  <a:pos x="47" y="72"/>
                </a:cxn>
                <a:cxn ang="0">
                  <a:pos x="31" y="90"/>
                </a:cxn>
                <a:cxn ang="0">
                  <a:pos x="31" y="97"/>
                </a:cxn>
                <a:cxn ang="0">
                  <a:pos x="25" y="106"/>
                </a:cxn>
                <a:cxn ang="0">
                  <a:pos x="25" y="81"/>
                </a:cxn>
                <a:cxn ang="0">
                  <a:pos x="6" y="72"/>
                </a:cxn>
                <a:cxn ang="0">
                  <a:pos x="0" y="56"/>
                </a:cxn>
                <a:cxn ang="0">
                  <a:pos x="15" y="41"/>
                </a:cxn>
                <a:cxn ang="0">
                  <a:pos x="6" y="9"/>
                </a:cxn>
                <a:cxn ang="0">
                  <a:pos x="15" y="0"/>
                </a:cxn>
                <a:cxn ang="0">
                  <a:pos x="31" y="0"/>
                </a:cxn>
                <a:cxn ang="0">
                  <a:pos x="40" y="9"/>
                </a:cxn>
                <a:cxn ang="0">
                  <a:pos x="47" y="0"/>
                </a:cxn>
                <a:cxn ang="0">
                  <a:pos x="40" y="16"/>
                </a:cxn>
                <a:cxn ang="0">
                  <a:pos x="47" y="32"/>
                </a:cxn>
                <a:cxn ang="0">
                  <a:pos x="31" y="49"/>
                </a:cxn>
                <a:cxn ang="0">
                  <a:pos x="31" y="56"/>
                </a:cxn>
                <a:cxn ang="0">
                  <a:pos x="47" y="56"/>
                </a:cxn>
                <a:cxn ang="0">
                  <a:pos x="47" y="66"/>
                </a:cxn>
              </a:cxnLst>
              <a:rect l="0" t="0" r="r" b="b"/>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70" name="Freeform 183"/>
            <p:cNvSpPr>
              <a:spLocks/>
            </p:cNvSpPr>
            <p:nvPr/>
          </p:nvSpPr>
          <p:spPr bwMode="auto">
            <a:xfrm>
              <a:off x="3144" y="2438"/>
              <a:ext cx="176" cy="150"/>
            </a:xfrm>
            <a:custGeom>
              <a:avLst/>
              <a:gdLst/>
              <a:ahLst/>
              <a:cxnLst>
                <a:cxn ang="0">
                  <a:pos x="121" y="73"/>
                </a:cxn>
                <a:cxn ang="0">
                  <a:pos x="113" y="73"/>
                </a:cxn>
                <a:cxn ang="0">
                  <a:pos x="113" y="90"/>
                </a:cxn>
                <a:cxn ang="0">
                  <a:pos x="113" y="98"/>
                </a:cxn>
                <a:cxn ang="0">
                  <a:pos x="121" y="98"/>
                </a:cxn>
                <a:cxn ang="0">
                  <a:pos x="121" y="105"/>
                </a:cxn>
                <a:cxn ang="0">
                  <a:pos x="138" y="121"/>
                </a:cxn>
                <a:cxn ang="0">
                  <a:pos x="178" y="130"/>
                </a:cxn>
                <a:cxn ang="0">
                  <a:pos x="186" y="130"/>
                </a:cxn>
                <a:cxn ang="0">
                  <a:pos x="153" y="170"/>
                </a:cxn>
                <a:cxn ang="0">
                  <a:pos x="129" y="170"/>
                </a:cxn>
                <a:cxn ang="0">
                  <a:pos x="113" y="186"/>
                </a:cxn>
                <a:cxn ang="0">
                  <a:pos x="97" y="179"/>
                </a:cxn>
                <a:cxn ang="0">
                  <a:pos x="72" y="186"/>
                </a:cxn>
                <a:cxn ang="0">
                  <a:pos x="32" y="179"/>
                </a:cxn>
                <a:cxn ang="0">
                  <a:pos x="32" y="163"/>
                </a:cxn>
                <a:cxn ang="0">
                  <a:pos x="24" y="163"/>
                </a:cxn>
                <a:cxn ang="0">
                  <a:pos x="7" y="139"/>
                </a:cxn>
                <a:cxn ang="0">
                  <a:pos x="0" y="130"/>
                </a:cxn>
                <a:cxn ang="0">
                  <a:pos x="7" y="121"/>
                </a:cxn>
                <a:cxn ang="0">
                  <a:pos x="16" y="98"/>
                </a:cxn>
                <a:cxn ang="0">
                  <a:pos x="41" y="65"/>
                </a:cxn>
                <a:cxn ang="0">
                  <a:pos x="47" y="17"/>
                </a:cxn>
                <a:cxn ang="0">
                  <a:pos x="66" y="8"/>
                </a:cxn>
                <a:cxn ang="0">
                  <a:pos x="66" y="0"/>
                </a:cxn>
                <a:cxn ang="0">
                  <a:pos x="81" y="33"/>
                </a:cxn>
                <a:cxn ang="0">
                  <a:pos x="97" y="48"/>
                </a:cxn>
                <a:cxn ang="0">
                  <a:pos x="121" y="73"/>
                </a:cxn>
              </a:cxnLst>
              <a:rect l="0" t="0" r="r" b="b"/>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71" name="Freeform 184"/>
            <p:cNvSpPr>
              <a:spLocks/>
            </p:cNvSpPr>
            <p:nvPr/>
          </p:nvSpPr>
          <p:spPr bwMode="auto">
            <a:xfrm>
              <a:off x="3251" y="2496"/>
              <a:ext cx="16" cy="22"/>
            </a:xfrm>
            <a:custGeom>
              <a:avLst/>
              <a:gdLst/>
              <a:ahLst/>
              <a:cxnLst>
                <a:cxn ang="0">
                  <a:pos x="8" y="25"/>
                </a:cxn>
                <a:cxn ang="0">
                  <a:pos x="0" y="25"/>
                </a:cxn>
                <a:cxn ang="0">
                  <a:pos x="0" y="17"/>
                </a:cxn>
                <a:cxn ang="0">
                  <a:pos x="0" y="0"/>
                </a:cxn>
                <a:cxn ang="0">
                  <a:pos x="8" y="0"/>
                </a:cxn>
                <a:cxn ang="0">
                  <a:pos x="16" y="0"/>
                </a:cxn>
                <a:cxn ang="0">
                  <a:pos x="16" y="7"/>
                </a:cxn>
                <a:cxn ang="0">
                  <a:pos x="8" y="7"/>
                </a:cxn>
                <a:cxn ang="0">
                  <a:pos x="16" y="17"/>
                </a:cxn>
                <a:cxn ang="0">
                  <a:pos x="8" y="25"/>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72" name="Freeform 185"/>
            <p:cNvSpPr>
              <a:spLocks/>
            </p:cNvSpPr>
            <p:nvPr/>
          </p:nvSpPr>
          <p:spPr bwMode="auto">
            <a:xfrm>
              <a:off x="3251" y="2496"/>
              <a:ext cx="16" cy="22"/>
            </a:xfrm>
            <a:custGeom>
              <a:avLst/>
              <a:gdLst/>
              <a:ahLst/>
              <a:cxnLst>
                <a:cxn ang="0">
                  <a:pos x="8" y="25"/>
                </a:cxn>
                <a:cxn ang="0">
                  <a:pos x="0" y="25"/>
                </a:cxn>
                <a:cxn ang="0">
                  <a:pos x="0" y="17"/>
                </a:cxn>
                <a:cxn ang="0">
                  <a:pos x="0" y="0"/>
                </a:cxn>
                <a:cxn ang="0">
                  <a:pos x="8" y="0"/>
                </a:cxn>
                <a:cxn ang="0">
                  <a:pos x="16" y="0"/>
                </a:cxn>
                <a:cxn ang="0">
                  <a:pos x="16" y="7"/>
                </a:cxn>
                <a:cxn ang="0">
                  <a:pos x="8" y="7"/>
                </a:cxn>
                <a:cxn ang="0">
                  <a:pos x="16" y="17"/>
                </a:cxn>
                <a:cxn ang="0">
                  <a:pos x="8" y="25"/>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73" name="Freeform 186"/>
            <p:cNvSpPr>
              <a:spLocks/>
            </p:cNvSpPr>
            <p:nvPr/>
          </p:nvSpPr>
          <p:spPr bwMode="auto">
            <a:xfrm>
              <a:off x="3236" y="2502"/>
              <a:ext cx="124" cy="137"/>
            </a:xfrm>
            <a:custGeom>
              <a:avLst/>
              <a:gdLst/>
              <a:ahLst/>
              <a:cxnLst>
                <a:cxn ang="0">
                  <a:pos x="16" y="106"/>
                </a:cxn>
                <a:cxn ang="0">
                  <a:pos x="0" y="124"/>
                </a:cxn>
                <a:cxn ang="0">
                  <a:pos x="0" y="164"/>
                </a:cxn>
                <a:cxn ang="0">
                  <a:pos x="9" y="171"/>
                </a:cxn>
                <a:cxn ang="0">
                  <a:pos x="32" y="147"/>
                </a:cxn>
                <a:cxn ang="0">
                  <a:pos x="65" y="124"/>
                </a:cxn>
                <a:cxn ang="0">
                  <a:pos x="89" y="99"/>
                </a:cxn>
                <a:cxn ang="0">
                  <a:pos x="106" y="83"/>
                </a:cxn>
                <a:cxn ang="0">
                  <a:pos x="131" y="18"/>
                </a:cxn>
                <a:cxn ang="0">
                  <a:pos x="131" y="0"/>
                </a:cxn>
                <a:cxn ang="0">
                  <a:pos x="121" y="0"/>
                </a:cxn>
                <a:cxn ang="0">
                  <a:pos x="106" y="10"/>
                </a:cxn>
                <a:cxn ang="0">
                  <a:pos x="49" y="25"/>
                </a:cxn>
                <a:cxn ang="0">
                  <a:pos x="41" y="18"/>
                </a:cxn>
                <a:cxn ang="0">
                  <a:pos x="32" y="10"/>
                </a:cxn>
                <a:cxn ang="0">
                  <a:pos x="24" y="18"/>
                </a:cxn>
                <a:cxn ang="0">
                  <a:pos x="24" y="25"/>
                </a:cxn>
                <a:cxn ang="0">
                  <a:pos x="41" y="41"/>
                </a:cxn>
                <a:cxn ang="0">
                  <a:pos x="81" y="50"/>
                </a:cxn>
                <a:cxn ang="0">
                  <a:pos x="89" y="50"/>
                </a:cxn>
                <a:cxn ang="0">
                  <a:pos x="56" y="90"/>
                </a:cxn>
                <a:cxn ang="0">
                  <a:pos x="32" y="90"/>
                </a:cxn>
                <a:cxn ang="0">
                  <a:pos x="16" y="106"/>
                </a:cxn>
              </a:cxnLst>
              <a:rect l="0" t="0" r="r" b="b"/>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74" name="Freeform 187"/>
            <p:cNvSpPr>
              <a:spLocks/>
            </p:cNvSpPr>
            <p:nvPr/>
          </p:nvSpPr>
          <p:spPr bwMode="auto">
            <a:xfrm>
              <a:off x="2538" y="2336"/>
              <a:ext cx="147" cy="135"/>
            </a:xfrm>
            <a:custGeom>
              <a:avLst/>
              <a:gdLst/>
              <a:ahLst/>
              <a:cxnLst>
                <a:cxn ang="0">
                  <a:pos x="0" y="88"/>
                </a:cxn>
                <a:cxn ang="0">
                  <a:pos x="9" y="81"/>
                </a:cxn>
                <a:cxn ang="0">
                  <a:pos x="49" y="81"/>
                </a:cxn>
                <a:cxn ang="0">
                  <a:pos x="49" y="65"/>
                </a:cxn>
                <a:cxn ang="0">
                  <a:pos x="65" y="57"/>
                </a:cxn>
                <a:cxn ang="0">
                  <a:pos x="65" y="16"/>
                </a:cxn>
                <a:cxn ang="0">
                  <a:pos x="106" y="16"/>
                </a:cxn>
                <a:cxn ang="0">
                  <a:pos x="106" y="0"/>
                </a:cxn>
                <a:cxn ang="0">
                  <a:pos x="154" y="32"/>
                </a:cxn>
                <a:cxn ang="0">
                  <a:pos x="130" y="32"/>
                </a:cxn>
                <a:cxn ang="0">
                  <a:pos x="148" y="162"/>
                </a:cxn>
                <a:cxn ang="0">
                  <a:pos x="89" y="162"/>
                </a:cxn>
                <a:cxn ang="0">
                  <a:pos x="81" y="169"/>
                </a:cxn>
                <a:cxn ang="0">
                  <a:pos x="74" y="162"/>
                </a:cxn>
                <a:cxn ang="0">
                  <a:pos x="58" y="169"/>
                </a:cxn>
                <a:cxn ang="0">
                  <a:pos x="49" y="153"/>
                </a:cxn>
                <a:cxn ang="0">
                  <a:pos x="24" y="146"/>
                </a:cxn>
                <a:cxn ang="0">
                  <a:pos x="9" y="146"/>
                </a:cxn>
                <a:cxn ang="0">
                  <a:pos x="0" y="153"/>
                </a:cxn>
                <a:cxn ang="0">
                  <a:pos x="9" y="122"/>
                </a:cxn>
                <a:cxn ang="0">
                  <a:pos x="0" y="112"/>
                </a:cxn>
                <a:cxn ang="0">
                  <a:pos x="9" y="97"/>
                </a:cxn>
                <a:cxn ang="0">
                  <a:pos x="0" y="88"/>
                </a:cxn>
              </a:cxnLst>
              <a:rect l="0" t="0" r="r" b="b"/>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75" name="Freeform 188"/>
            <p:cNvSpPr>
              <a:spLocks/>
            </p:cNvSpPr>
            <p:nvPr/>
          </p:nvSpPr>
          <p:spPr bwMode="auto">
            <a:xfrm>
              <a:off x="2538" y="2328"/>
              <a:ext cx="101" cy="78"/>
            </a:xfrm>
            <a:custGeom>
              <a:avLst/>
              <a:gdLst/>
              <a:ahLst/>
              <a:cxnLst>
                <a:cxn ang="0">
                  <a:pos x="0" y="97"/>
                </a:cxn>
                <a:cxn ang="0">
                  <a:pos x="9" y="90"/>
                </a:cxn>
                <a:cxn ang="0">
                  <a:pos x="49" y="90"/>
                </a:cxn>
                <a:cxn ang="0">
                  <a:pos x="49" y="74"/>
                </a:cxn>
                <a:cxn ang="0">
                  <a:pos x="65" y="66"/>
                </a:cxn>
                <a:cxn ang="0">
                  <a:pos x="65" y="25"/>
                </a:cxn>
                <a:cxn ang="0">
                  <a:pos x="106" y="25"/>
                </a:cxn>
                <a:cxn ang="0">
                  <a:pos x="106" y="9"/>
                </a:cxn>
                <a:cxn ang="0">
                  <a:pos x="49" y="0"/>
                </a:cxn>
                <a:cxn ang="0">
                  <a:pos x="40" y="16"/>
                </a:cxn>
                <a:cxn ang="0">
                  <a:pos x="34" y="25"/>
                </a:cxn>
                <a:cxn ang="0">
                  <a:pos x="24" y="49"/>
                </a:cxn>
                <a:cxn ang="0">
                  <a:pos x="0" y="81"/>
                </a:cxn>
                <a:cxn ang="0">
                  <a:pos x="0" y="97"/>
                </a:cxn>
              </a:cxnLst>
              <a:rect l="0" t="0" r="r" b="b"/>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76" name="Freeform 189"/>
            <p:cNvSpPr>
              <a:spLocks/>
            </p:cNvSpPr>
            <p:nvPr/>
          </p:nvSpPr>
          <p:spPr bwMode="auto">
            <a:xfrm>
              <a:off x="2531" y="2452"/>
              <a:ext cx="78" cy="46"/>
            </a:xfrm>
            <a:custGeom>
              <a:avLst/>
              <a:gdLst/>
              <a:ahLst/>
              <a:cxnLst>
                <a:cxn ang="0">
                  <a:pos x="8" y="48"/>
                </a:cxn>
                <a:cxn ang="0">
                  <a:pos x="17" y="48"/>
                </a:cxn>
                <a:cxn ang="0">
                  <a:pos x="32" y="41"/>
                </a:cxn>
                <a:cxn ang="0">
                  <a:pos x="42" y="48"/>
                </a:cxn>
                <a:cxn ang="0">
                  <a:pos x="48" y="41"/>
                </a:cxn>
                <a:cxn ang="0">
                  <a:pos x="32" y="41"/>
                </a:cxn>
                <a:cxn ang="0">
                  <a:pos x="8" y="41"/>
                </a:cxn>
                <a:cxn ang="0">
                  <a:pos x="0" y="23"/>
                </a:cxn>
                <a:cxn ang="0">
                  <a:pos x="8" y="7"/>
                </a:cxn>
                <a:cxn ang="0">
                  <a:pos x="17" y="0"/>
                </a:cxn>
                <a:cxn ang="0">
                  <a:pos x="32" y="0"/>
                </a:cxn>
                <a:cxn ang="0">
                  <a:pos x="57" y="7"/>
                </a:cxn>
                <a:cxn ang="0">
                  <a:pos x="66" y="23"/>
                </a:cxn>
                <a:cxn ang="0">
                  <a:pos x="82" y="56"/>
                </a:cxn>
                <a:cxn ang="0">
                  <a:pos x="48" y="56"/>
                </a:cxn>
                <a:cxn ang="0">
                  <a:pos x="8" y="56"/>
                </a:cxn>
                <a:cxn ang="0">
                  <a:pos x="8" y="48"/>
                </a:cxn>
              </a:cxnLst>
              <a:rect l="0" t="0" r="r" b="b"/>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77" name="Freeform 190"/>
            <p:cNvSpPr>
              <a:spLocks/>
            </p:cNvSpPr>
            <p:nvPr/>
          </p:nvSpPr>
          <p:spPr bwMode="auto">
            <a:xfrm>
              <a:off x="2538" y="2485"/>
              <a:ext cx="39" cy="13"/>
            </a:xfrm>
            <a:custGeom>
              <a:avLst/>
              <a:gdLst/>
              <a:ahLst/>
              <a:cxnLst>
                <a:cxn ang="0">
                  <a:pos x="0" y="16"/>
                </a:cxn>
                <a:cxn ang="0">
                  <a:pos x="9" y="16"/>
                </a:cxn>
                <a:cxn ang="0">
                  <a:pos x="24" y="0"/>
                </a:cxn>
                <a:cxn ang="0">
                  <a:pos x="34" y="16"/>
                </a:cxn>
                <a:cxn ang="0">
                  <a:pos x="40" y="0"/>
                </a:cxn>
                <a:cxn ang="0">
                  <a:pos x="24" y="0"/>
                </a:cxn>
                <a:cxn ang="0">
                  <a:pos x="0" y="0"/>
                </a:cxn>
                <a:cxn ang="0">
                  <a:pos x="0" y="16"/>
                </a:cxn>
              </a:cxnLst>
              <a:rect l="0" t="0" r="r" b="b"/>
              <a:pathLst>
                <a:path w="41" h="17">
                  <a:moveTo>
                    <a:pt x="0" y="16"/>
                  </a:moveTo>
                  <a:lnTo>
                    <a:pt x="9" y="16"/>
                  </a:lnTo>
                  <a:lnTo>
                    <a:pt x="24" y="0"/>
                  </a:lnTo>
                  <a:lnTo>
                    <a:pt x="34" y="16"/>
                  </a:lnTo>
                  <a:lnTo>
                    <a:pt x="40" y="0"/>
                  </a:lnTo>
                  <a:lnTo>
                    <a:pt x="24"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78" name="Freeform 191"/>
            <p:cNvSpPr>
              <a:spLocks/>
            </p:cNvSpPr>
            <p:nvPr/>
          </p:nvSpPr>
          <p:spPr bwMode="auto">
            <a:xfrm>
              <a:off x="2538" y="2496"/>
              <a:ext cx="39" cy="22"/>
            </a:xfrm>
            <a:custGeom>
              <a:avLst/>
              <a:gdLst/>
              <a:ahLst/>
              <a:cxnLst>
                <a:cxn ang="0">
                  <a:pos x="24" y="25"/>
                </a:cxn>
                <a:cxn ang="0">
                  <a:pos x="40" y="7"/>
                </a:cxn>
                <a:cxn ang="0">
                  <a:pos x="40" y="0"/>
                </a:cxn>
                <a:cxn ang="0">
                  <a:pos x="0" y="0"/>
                </a:cxn>
                <a:cxn ang="0">
                  <a:pos x="17" y="7"/>
                </a:cxn>
                <a:cxn ang="0">
                  <a:pos x="17" y="17"/>
                </a:cxn>
                <a:cxn ang="0">
                  <a:pos x="24" y="25"/>
                </a:cxn>
              </a:cxnLst>
              <a:rect l="0" t="0" r="r" b="b"/>
              <a:pathLst>
                <a:path w="41" h="26">
                  <a:moveTo>
                    <a:pt x="24" y="25"/>
                  </a:moveTo>
                  <a:lnTo>
                    <a:pt x="40" y="7"/>
                  </a:lnTo>
                  <a:lnTo>
                    <a:pt x="40" y="0"/>
                  </a:lnTo>
                  <a:lnTo>
                    <a:pt x="0" y="0"/>
                  </a:lnTo>
                  <a:lnTo>
                    <a:pt x="17" y="7"/>
                  </a:lnTo>
                  <a:lnTo>
                    <a:pt x="17" y="17"/>
                  </a:lnTo>
                  <a:lnTo>
                    <a:pt x="24"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79" name="Freeform 192"/>
            <p:cNvSpPr>
              <a:spLocks/>
            </p:cNvSpPr>
            <p:nvPr/>
          </p:nvSpPr>
          <p:spPr bwMode="auto">
            <a:xfrm>
              <a:off x="2561" y="2496"/>
              <a:ext cx="86" cy="54"/>
            </a:xfrm>
            <a:custGeom>
              <a:avLst/>
              <a:gdLst/>
              <a:ahLst/>
              <a:cxnLst>
                <a:cxn ang="0">
                  <a:pos x="82" y="66"/>
                </a:cxn>
                <a:cxn ang="0">
                  <a:pos x="90" y="66"/>
                </a:cxn>
                <a:cxn ang="0">
                  <a:pos x="90" y="57"/>
                </a:cxn>
                <a:cxn ang="0">
                  <a:pos x="90" y="48"/>
                </a:cxn>
                <a:cxn ang="0">
                  <a:pos x="90" y="41"/>
                </a:cxn>
                <a:cxn ang="0">
                  <a:pos x="90" y="32"/>
                </a:cxn>
                <a:cxn ang="0">
                  <a:pos x="75" y="0"/>
                </a:cxn>
                <a:cxn ang="0">
                  <a:pos x="57" y="7"/>
                </a:cxn>
                <a:cxn ang="0">
                  <a:pos x="41" y="7"/>
                </a:cxn>
                <a:cxn ang="0">
                  <a:pos x="50" y="0"/>
                </a:cxn>
                <a:cxn ang="0">
                  <a:pos x="16" y="0"/>
                </a:cxn>
                <a:cxn ang="0">
                  <a:pos x="16" y="7"/>
                </a:cxn>
                <a:cxn ang="0">
                  <a:pos x="0" y="25"/>
                </a:cxn>
                <a:cxn ang="0">
                  <a:pos x="25" y="41"/>
                </a:cxn>
                <a:cxn ang="0">
                  <a:pos x="34" y="32"/>
                </a:cxn>
                <a:cxn ang="0">
                  <a:pos x="41" y="32"/>
                </a:cxn>
                <a:cxn ang="0">
                  <a:pos x="57" y="48"/>
                </a:cxn>
                <a:cxn ang="0">
                  <a:pos x="57" y="57"/>
                </a:cxn>
                <a:cxn ang="0">
                  <a:pos x="65" y="48"/>
                </a:cxn>
                <a:cxn ang="0">
                  <a:pos x="75" y="66"/>
                </a:cxn>
                <a:cxn ang="0">
                  <a:pos x="82" y="66"/>
                </a:cxn>
              </a:cxnLst>
              <a:rect l="0" t="0" r="r" b="b"/>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0" name="Freeform 193"/>
            <p:cNvSpPr>
              <a:spLocks/>
            </p:cNvSpPr>
            <p:nvPr/>
          </p:nvSpPr>
          <p:spPr bwMode="auto">
            <a:xfrm>
              <a:off x="2585" y="2522"/>
              <a:ext cx="31" cy="33"/>
            </a:xfrm>
            <a:custGeom>
              <a:avLst/>
              <a:gdLst/>
              <a:ahLst/>
              <a:cxnLst>
                <a:cxn ang="0">
                  <a:pos x="0" y="9"/>
                </a:cxn>
                <a:cxn ang="0">
                  <a:pos x="9" y="0"/>
                </a:cxn>
                <a:cxn ang="0">
                  <a:pos x="16" y="0"/>
                </a:cxn>
                <a:cxn ang="0">
                  <a:pos x="32" y="16"/>
                </a:cxn>
                <a:cxn ang="0">
                  <a:pos x="32" y="25"/>
                </a:cxn>
                <a:cxn ang="0">
                  <a:pos x="16" y="40"/>
                </a:cxn>
                <a:cxn ang="0">
                  <a:pos x="9" y="34"/>
                </a:cxn>
                <a:cxn ang="0">
                  <a:pos x="0" y="34"/>
                </a:cxn>
                <a:cxn ang="0">
                  <a:pos x="0" y="9"/>
                </a:cxn>
              </a:cxnLst>
              <a:rect l="0" t="0" r="r" b="b"/>
              <a:pathLst>
                <a:path w="33" h="41">
                  <a:moveTo>
                    <a:pt x="0" y="9"/>
                  </a:moveTo>
                  <a:lnTo>
                    <a:pt x="9" y="0"/>
                  </a:lnTo>
                  <a:lnTo>
                    <a:pt x="16" y="0"/>
                  </a:lnTo>
                  <a:lnTo>
                    <a:pt x="32" y="16"/>
                  </a:lnTo>
                  <a:lnTo>
                    <a:pt x="32" y="25"/>
                  </a:lnTo>
                  <a:lnTo>
                    <a:pt x="16" y="40"/>
                  </a:lnTo>
                  <a:lnTo>
                    <a:pt x="9" y="34"/>
                  </a:lnTo>
                  <a:lnTo>
                    <a:pt x="0" y="34"/>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1" name="Freeform 194"/>
            <p:cNvSpPr>
              <a:spLocks/>
            </p:cNvSpPr>
            <p:nvPr/>
          </p:nvSpPr>
          <p:spPr bwMode="auto">
            <a:xfrm>
              <a:off x="2600" y="2535"/>
              <a:ext cx="56" cy="47"/>
            </a:xfrm>
            <a:custGeom>
              <a:avLst/>
              <a:gdLst/>
              <a:ahLst/>
              <a:cxnLst>
                <a:cxn ang="0">
                  <a:pos x="58" y="58"/>
                </a:cxn>
                <a:cxn ang="0">
                  <a:pos x="58" y="42"/>
                </a:cxn>
                <a:cxn ang="0">
                  <a:pos x="41" y="33"/>
                </a:cxn>
                <a:cxn ang="0">
                  <a:pos x="41" y="18"/>
                </a:cxn>
                <a:cxn ang="0">
                  <a:pos x="34" y="18"/>
                </a:cxn>
                <a:cxn ang="0">
                  <a:pos x="24" y="0"/>
                </a:cxn>
                <a:cxn ang="0">
                  <a:pos x="16" y="9"/>
                </a:cxn>
                <a:cxn ang="0">
                  <a:pos x="0" y="24"/>
                </a:cxn>
                <a:cxn ang="0">
                  <a:pos x="41" y="58"/>
                </a:cxn>
                <a:cxn ang="0">
                  <a:pos x="58" y="58"/>
                </a:cxn>
              </a:cxnLst>
              <a:rect l="0" t="0" r="r" b="b"/>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2" name="Freeform 195"/>
            <p:cNvSpPr>
              <a:spLocks/>
            </p:cNvSpPr>
            <p:nvPr/>
          </p:nvSpPr>
          <p:spPr bwMode="auto">
            <a:xfrm>
              <a:off x="2737" y="2510"/>
              <a:ext cx="25" cy="52"/>
            </a:xfrm>
            <a:custGeom>
              <a:avLst/>
              <a:gdLst/>
              <a:ahLst/>
              <a:cxnLst>
                <a:cxn ang="0">
                  <a:pos x="17" y="0"/>
                </a:cxn>
                <a:cxn ang="0">
                  <a:pos x="0" y="0"/>
                </a:cxn>
                <a:cxn ang="0">
                  <a:pos x="9" y="31"/>
                </a:cxn>
                <a:cxn ang="0">
                  <a:pos x="17" y="55"/>
                </a:cxn>
                <a:cxn ang="0">
                  <a:pos x="17" y="64"/>
                </a:cxn>
                <a:cxn ang="0">
                  <a:pos x="25" y="64"/>
                </a:cxn>
                <a:cxn ang="0">
                  <a:pos x="25" y="31"/>
                </a:cxn>
                <a:cxn ang="0">
                  <a:pos x="25" y="15"/>
                </a:cxn>
                <a:cxn ang="0">
                  <a:pos x="17" y="8"/>
                </a:cxn>
                <a:cxn ang="0">
                  <a:pos x="17" y="0"/>
                </a:cxn>
              </a:cxnLst>
              <a:rect l="0" t="0" r="r" b="b"/>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3" name="Freeform 196"/>
            <p:cNvSpPr>
              <a:spLocks/>
            </p:cNvSpPr>
            <p:nvPr/>
          </p:nvSpPr>
          <p:spPr bwMode="auto">
            <a:xfrm>
              <a:off x="2855" y="2601"/>
              <a:ext cx="21" cy="14"/>
            </a:xfrm>
            <a:custGeom>
              <a:avLst/>
              <a:gdLst/>
              <a:ahLst/>
              <a:cxnLst>
                <a:cxn ang="0">
                  <a:pos x="22" y="0"/>
                </a:cxn>
                <a:cxn ang="0">
                  <a:pos x="22" y="16"/>
                </a:cxn>
                <a:cxn ang="0">
                  <a:pos x="6" y="16"/>
                </a:cxn>
                <a:cxn ang="0">
                  <a:pos x="0" y="16"/>
                </a:cxn>
                <a:cxn ang="0">
                  <a:pos x="6" y="0"/>
                </a:cxn>
                <a:cxn ang="0">
                  <a:pos x="22" y="0"/>
                </a:cxn>
              </a:cxnLst>
              <a:rect l="0" t="0" r="r" b="b"/>
              <a:pathLst>
                <a:path w="23" h="17">
                  <a:moveTo>
                    <a:pt x="22" y="0"/>
                  </a:moveTo>
                  <a:lnTo>
                    <a:pt x="22" y="16"/>
                  </a:lnTo>
                  <a:lnTo>
                    <a:pt x="6" y="16"/>
                  </a:lnTo>
                  <a:lnTo>
                    <a:pt x="0" y="16"/>
                  </a:lnTo>
                  <a:lnTo>
                    <a:pt x="6" y="0"/>
                  </a:lnTo>
                  <a:lnTo>
                    <a:pt x="22"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4" name="Freeform 197"/>
            <p:cNvSpPr>
              <a:spLocks/>
            </p:cNvSpPr>
            <p:nvPr/>
          </p:nvSpPr>
          <p:spPr bwMode="auto">
            <a:xfrm>
              <a:off x="2875" y="2587"/>
              <a:ext cx="93" cy="92"/>
            </a:xfrm>
            <a:custGeom>
              <a:avLst/>
              <a:gdLst/>
              <a:ahLst/>
              <a:cxnLst>
                <a:cxn ang="0">
                  <a:pos x="65" y="9"/>
                </a:cxn>
                <a:cxn ang="0">
                  <a:pos x="65" y="24"/>
                </a:cxn>
                <a:cxn ang="0">
                  <a:pos x="25" y="18"/>
                </a:cxn>
                <a:cxn ang="0">
                  <a:pos x="25" y="33"/>
                </a:cxn>
                <a:cxn ang="0">
                  <a:pos x="33" y="24"/>
                </a:cxn>
                <a:cxn ang="0">
                  <a:pos x="41" y="33"/>
                </a:cxn>
                <a:cxn ang="0">
                  <a:pos x="41" y="41"/>
                </a:cxn>
                <a:cxn ang="0">
                  <a:pos x="41" y="74"/>
                </a:cxn>
                <a:cxn ang="0">
                  <a:pos x="18" y="74"/>
                </a:cxn>
                <a:cxn ang="0">
                  <a:pos x="9" y="81"/>
                </a:cxn>
                <a:cxn ang="0">
                  <a:pos x="9" y="90"/>
                </a:cxn>
                <a:cxn ang="0">
                  <a:pos x="0" y="90"/>
                </a:cxn>
                <a:cxn ang="0">
                  <a:pos x="0" y="98"/>
                </a:cxn>
                <a:cxn ang="0">
                  <a:pos x="18" y="114"/>
                </a:cxn>
                <a:cxn ang="0">
                  <a:pos x="18" y="106"/>
                </a:cxn>
                <a:cxn ang="0">
                  <a:pos x="25" y="106"/>
                </a:cxn>
                <a:cxn ang="0">
                  <a:pos x="41" y="106"/>
                </a:cxn>
                <a:cxn ang="0">
                  <a:pos x="58" y="98"/>
                </a:cxn>
                <a:cxn ang="0">
                  <a:pos x="65" y="74"/>
                </a:cxn>
                <a:cxn ang="0">
                  <a:pos x="81" y="58"/>
                </a:cxn>
                <a:cxn ang="0">
                  <a:pos x="98" y="0"/>
                </a:cxn>
                <a:cxn ang="0">
                  <a:pos x="75" y="9"/>
                </a:cxn>
                <a:cxn ang="0">
                  <a:pos x="65" y="9"/>
                </a:cxn>
              </a:cxnLst>
              <a:rect l="0" t="0" r="r" b="b"/>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85" name="Freeform 198"/>
            <p:cNvSpPr>
              <a:spLocks/>
            </p:cNvSpPr>
            <p:nvPr/>
          </p:nvSpPr>
          <p:spPr bwMode="auto">
            <a:xfrm>
              <a:off x="3089" y="2633"/>
              <a:ext cx="25" cy="20"/>
            </a:xfrm>
            <a:custGeom>
              <a:avLst/>
              <a:gdLst/>
              <a:ahLst/>
              <a:cxnLst>
                <a:cxn ang="0">
                  <a:pos x="25" y="23"/>
                </a:cxn>
                <a:cxn ang="0">
                  <a:pos x="9" y="23"/>
                </a:cxn>
                <a:cxn ang="0">
                  <a:pos x="0" y="23"/>
                </a:cxn>
                <a:cxn ang="0">
                  <a:pos x="9" y="7"/>
                </a:cxn>
                <a:cxn ang="0">
                  <a:pos x="25" y="0"/>
                </a:cxn>
                <a:cxn ang="0">
                  <a:pos x="25" y="16"/>
                </a:cxn>
                <a:cxn ang="0">
                  <a:pos x="25" y="23"/>
                </a:cxn>
              </a:cxnLst>
              <a:rect l="0" t="0" r="r" b="b"/>
              <a:pathLst>
                <a:path w="26" h="24">
                  <a:moveTo>
                    <a:pt x="25" y="23"/>
                  </a:moveTo>
                  <a:lnTo>
                    <a:pt x="9" y="23"/>
                  </a:lnTo>
                  <a:lnTo>
                    <a:pt x="0" y="23"/>
                  </a:lnTo>
                  <a:lnTo>
                    <a:pt x="9" y="7"/>
                  </a:lnTo>
                  <a:lnTo>
                    <a:pt x="25" y="0"/>
                  </a:lnTo>
                  <a:lnTo>
                    <a:pt x="25" y="16"/>
                  </a:lnTo>
                  <a:lnTo>
                    <a:pt x="25" y="2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6" name="Freeform 199"/>
            <p:cNvSpPr>
              <a:spLocks/>
            </p:cNvSpPr>
            <p:nvPr/>
          </p:nvSpPr>
          <p:spPr bwMode="auto">
            <a:xfrm>
              <a:off x="3098" y="2651"/>
              <a:ext cx="16" cy="21"/>
            </a:xfrm>
            <a:custGeom>
              <a:avLst/>
              <a:gdLst/>
              <a:ahLst/>
              <a:cxnLst>
                <a:cxn ang="0">
                  <a:pos x="16" y="0"/>
                </a:cxn>
                <a:cxn ang="0">
                  <a:pos x="16" y="9"/>
                </a:cxn>
                <a:cxn ang="0">
                  <a:pos x="0" y="25"/>
                </a:cxn>
                <a:cxn ang="0">
                  <a:pos x="0" y="9"/>
                </a:cxn>
                <a:cxn ang="0">
                  <a:pos x="0" y="0"/>
                </a:cxn>
                <a:cxn ang="0">
                  <a:pos x="16" y="0"/>
                </a:cxn>
              </a:cxnLst>
              <a:rect l="0" t="0" r="r" b="b"/>
              <a:pathLst>
                <a:path w="17" h="26">
                  <a:moveTo>
                    <a:pt x="16" y="0"/>
                  </a:moveTo>
                  <a:lnTo>
                    <a:pt x="16" y="9"/>
                  </a:lnTo>
                  <a:lnTo>
                    <a:pt x="0" y="25"/>
                  </a:lnTo>
                  <a:lnTo>
                    <a:pt x="0" y="9"/>
                  </a:lnTo>
                  <a:lnTo>
                    <a:pt x="0" y="0"/>
                  </a:lnTo>
                  <a:lnTo>
                    <a:pt x="16"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87" name="Freeform 200"/>
            <p:cNvSpPr>
              <a:spLocks/>
            </p:cNvSpPr>
            <p:nvPr/>
          </p:nvSpPr>
          <p:spPr bwMode="auto">
            <a:xfrm>
              <a:off x="2884" y="2800"/>
              <a:ext cx="162" cy="130"/>
            </a:xfrm>
            <a:custGeom>
              <a:avLst/>
              <a:gdLst/>
              <a:ahLst/>
              <a:cxnLst>
                <a:cxn ang="0">
                  <a:pos x="56" y="162"/>
                </a:cxn>
                <a:cxn ang="0">
                  <a:pos x="49" y="146"/>
                </a:cxn>
                <a:cxn ang="0">
                  <a:pos x="32" y="99"/>
                </a:cxn>
                <a:cxn ang="0">
                  <a:pos x="32" y="75"/>
                </a:cxn>
                <a:cxn ang="0">
                  <a:pos x="0" y="9"/>
                </a:cxn>
                <a:cxn ang="0">
                  <a:pos x="0" y="0"/>
                </a:cxn>
                <a:cxn ang="0">
                  <a:pos x="16" y="0"/>
                </a:cxn>
                <a:cxn ang="0">
                  <a:pos x="32" y="0"/>
                </a:cxn>
                <a:cxn ang="0">
                  <a:pos x="81" y="9"/>
                </a:cxn>
                <a:cxn ang="0">
                  <a:pos x="97" y="9"/>
                </a:cxn>
                <a:cxn ang="0">
                  <a:pos x="130" y="16"/>
                </a:cxn>
                <a:cxn ang="0">
                  <a:pos x="146" y="9"/>
                </a:cxn>
                <a:cxn ang="0">
                  <a:pos x="153" y="0"/>
                </a:cxn>
                <a:cxn ang="0">
                  <a:pos x="171" y="9"/>
                </a:cxn>
                <a:cxn ang="0">
                  <a:pos x="153" y="25"/>
                </a:cxn>
                <a:cxn ang="0">
                  <a:pos x="146" y="16"/>
                </a:cxn>
                <a:cxn ang="0">
                  <a:pos x="121" y="16"/>
                </a:cxn>
                <a:cxn ang="0">
                  <a:pos x="112" y="65"/>
                </a:cxn>
                <a:cxn ang="0">
                  <a:pos x="106" y="75"/>
                </a:cxn>
                <a:cxn ang="0">
                  <a:pos x="106" y="106"/>
                </a:cxn>
                <a:cxn ang="0">
                  <a:pos x="106" y="155"/>
                </a:cxn>
                <a:cxn ang="0">
                  <a:pos x="89" y="162"/>
                </a:cxn>
                <a:cxn ang="0">
                  <a:pos x="72" y="162"/>
                </a:cxn>
                <a:cxn ang="0">
                  <a:pos x="66" y="155"/>
                </a:cxn>
                <a:cxn ang="0">
                  <a:pos x="56" y="162"/>
                </a:cxn>
              </a:cxnLst>
              <a:rect l="0" t="0" r="r" b="b"/>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88" name="Freeform 201"/>
            <p:cNvSpPr>
              <a:spLocks/>
            </p:cNvSpPr>
            <p:nvPr/>
          </p:nvSpPr>
          <p:spPr bwMode="auto">
            <a:xfrm>
              <a:off x="2884" y="2683"/>
              <a:ext cx="152" cy="130"/>
            </a:xfrm>
            <a:custGeom>
              <a:avLst/>
              <a:gdLst/>
              <a:ahLst/>
              <a:cxnLst>
                <a:cxn ang="0">
                  <a:pos x="0" y="146"/>
                </a:cxn>
                <a:cxn ang="0">
                  <a:pos x="16" y="146"/>
                </a:cxn>
                <a:cxn ang="0">
                  <a:pos x="32" y="146"/>
                </a:cxn>
                <a:cxn ang="0">
                  <a:pos x="81" y="155"/>
                </a:cxn>
                <a:cxn ang="0">
                  <a:pos x="97" y="155"/>
                </a:cxn>
                <a:cxn ang="0">
                  <a:pos x="130" y="162"/>
                </a:cxn>
                <a:cxn ang="0">
                  <a:pos x="146" y="155"/>
                </a:cxn>
                <a:cxn ang="0">
                  <a:pos x="130" y="139"/>
                </a:cxn>
                <a:cxn ang="0">
                  <a:pos x="130" y="99"/>
                </a:cxn>
                <a:cxn ang="0">
                  <a:pos x="161" y="90"/>
                </a:cxn>
                <a:cxn ang="0">
                  <a:pos x="153" y="65"/>
                </a:cxn>
                <a:cxn ang="0">
                  <a:pos x="130" y="74"/>
                </a:cxn>
                <a:cxn ang="0">
                  <a:pos x="130" y="65"/>
                </a:cxn>
                <a:cxn ang="0">
                  <a:pos x="137" y="59"/>
                </a:cxn>
                <a:cxn ang="0">
                  <a:pos x="130" y="50"/>
                </a:cxn>
                <a:cxn ang="0">
                  <a:pos x="130" y="25"/>
                </a:cxn>
                <a:cxn ang="0">
                  <a:pos x="112" y="17"/>
                </a:cxn>
                <a:cxn ang="0">
                  <a:pos x="97" y="17"/>
                </a:cxn>
                <a:cxn ang="0">
                  <a:pos x="97" y="25"/>
                </a:cxn>
                <a:cxn ang="0">
                  <a:pos x="81" y="34"/>
                </a:cxn>
                <a:cxn ang="0">
                  <a:pos x="66" y="17"/>
                </a:cxn>
                <a:cxn ang="0">
                  <a:pos x="66" y="0"/>
                </a:cxn>
                <a:cxn ang="0">
                  <a:pos x="56" y="0"/>
                </a:cxn>
                <a:cxn ang="0">
                  <a:pos x="24" y="0"/>
                </a:cxn>
                <a:cxn ang="0">
                  <a:pos x="9" y="9"/>
                </a:cxn>
                <a:cxn ang="0">
                  <a:pos x="16" y="34"/>
                </a:cxn>
                <a:cxn ang="0">
                  <a:pos x="16" y="40"/>
                </a:cxn>
                <a:cxn ang="0">
                  <a:pos x="24" y="74"/>
                </a:cxn>
                <a:cxn ang="0">
                  <a:pos x="24" y="90"/>
                </a:cxn>
                <a:cxn ang="0">
                  <a:pos x="9" y="99"/>
                </a:cxn>
                <a:cxn ang="0">
                  <a:pos x="0" y="131"/>
                </a:cxn>
                <a:cxn ang="0">
                  <a:pos x="0" y="146"/>
                </a:cxn>
              </a:cxnLst>
              <a:rect l="0" t="0" r="r" b="b"/>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89" name="Freeform 202"/>
            <p:cNvSpPr>
              <a:spLocks/>
            </p:cNvSpPr>
            <p:nvPr/>
          </p:nvSpPr>
          <p:spPr bwMode="auto">
            <a:xfrm>
              <a:off x="2893" y="2671"/>
              <a:ext cx="15" cy="14"/>
            </a:xfrm>
            <a:custGeom>
              <a:avLst/>
              <a:gdLst/>
              <a:ahLst/>
              <a:cxnLst>
                <a:cxn ang="0">
                  <a:pos x="16" y="0"/>
                </a:cxn>
                <a:cxn ang="0">
                  <a:pos x="0" y="16"/>
                </a:cxn>
                <a:cxn ang="0">
                  <a:pos x="0" y="8"/>
                </a:cxn>
                <a:cxn ang="0">
                  <a:pos x="0" y="0"/>
                </a:cxn>
                <a:cxn ang="0">
                  <a:pos x="16" y="0"/>
                </a:cxn>
              </a:cxnLst>
              <a:rect l="0" t="0" r="r" b="b"/>
              <a:pathLst>
                <a:path w="17" h="17">
                  <a:moveTo>
                    <a:pt x="16" y="0"/>
                  </a:moveTo>
                  <a:lnTo>
                    <a:pt x="0" y="16"/>
                  </a:lnTo>
                  <a:lnTo>
                    <a:pt x="0" y="8"/>
                  </a:lnTo>
                  <a:lnTo>
                    <a:pt x="0" y="0"/>
                  </a:lnTo>
                  <a:lnTo>
                    <a:pt x="16"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90" name="Freeform 203"/>
            <p:cNvSpPr>
              <a:spLocks/>
            </p:cNvSpPr>
            <p:nvPr/>
          </p:nvSpPr>
          <p:spPr bwMode="auto">
            <a:xfrm>
              <a:off x="2893" y="2671"/>
              <a:ext cx="15" cy="14"/>
            </a:xfrm>
            <a:custGeom>
              <a:avLst/>
              <a:gdLst/>
              <a:ahLst/>
              <a:cxnLst>
                <a:cxn ang="0">
                  <a:pos x="16" y="0"/>
                </a:cxn>
                <a:cxn ang="0">
                  <a:pos x="0" y="16"/>
                </a:cxn>
                <a:cxn ang="0">
                  <a:pos x="0" y="8"/>
                </a:cxn>
                <a:cxn ang="0">
                  <a:pos x="0" y="0"/>
                </a:cxn>
                <a:cxn ang="0">
                  <a:pos x="16" y="0"/>
                </a:cxn>
              </a:cxnLst>
              <a:rect l="0" t="0" r="r" b="b"/>
              <a:pathLst>
                <a:path w="17" h="17">
                  <a:moveTo>
                    <a:pt x="16" y="0"/>
                  </a:moveTo>
                  <a:lnTo>
                    <a:pt x="0" y="16"/>
                  </a:lnTo>
                  <a:lnTo>
                    <a:pt x="0" y="8"/>
                  </a:lnTo>
                  <a:lnTo>
                    <a:pt x="0" y="0"/>
                  </a:lnTo>
                  <a:lnTo>
                    <a:pt x="16"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91" name="Freeform 204"/>
            <p:cNvSpPr>
              <a:spLocks/>
            </p:cNvSpPr>
            <p:nvPr/>
          </p:nvSpPr>
          <p:spPr bwMode="auto">
            <a:xfrm>
              <a:off x="2937" y="2851"/>
              <a:ext cx="200" cy="150"/>
            </a:xfrm>
            <a:custGeom>
              <a:avLst/>
              <a:gdLst/>
              <a:ahLst/>
              <a:cxnLst>
                <a:cxn ang="0">
                  <a:pos x="196" y="10"/>
                </a:cxn>
                <a:cxn ang="0">
                  <a:pos x="202" y="57"/>
                </a:cxn>
                <a:cxn ang="0">
                  <a:pos x="196" y="57"/>
                </a:cxn>
                <a:cxn ang="0">
                  <a:pos x="187" y="65"/>
                </a:cxn>
                <a:cxn ang="0">
                  <a:pos x="196" y="74"/>
                </a:cxn>
                <a:cxn ang="0">
                  <a:pos x="202" y="65"/>
                </a:cxn>
                <a:cxn ang="0">
                  <a:pos x="212" y="65"/>
                </a:cxn>
                <a:cxn ang="0">
                  <a:pos x="212" y="74"/>
                </a:cxn>
                <a:cxn ang="0">
                  <a:pos x="212" y="97"/>
                </a:cxn>
                <a:cxn ang="0">
                  <a:pos x="196" y="105"/>
                </a:cxn>
                <a:cxn ang="0">
                  <a:pos x="180" y="130"/>
                </a:cxn>
                <a:cxn ang="0">
                  <a:pos x="155" y="153"/>
                </a:cxn>
                <a:cxn ang="0">
                  <a:pos x="139" y="171"/>
                </a:cxn>
                <a:cxn ang="0">
                  <a:pos x="115" y="178"/>
                </a:cxn>
                <a:cxn ang="0">
                  <a:pos x="97" y="178"/>
                </a:cxn>
                <a:cxn ang="0">
                  <a:pos x="74" y="178"/>
                </a:cxn>
                <a:cxn ang="0">
                  <a:pos x="50" y="187"/>
                </a:cxn>
                <a:cxn ang="0">
                  <a:pos x="41" y="187"/>
                </a:cxn>
                <a:cxn ang="0">
                  <a:pos x="33" y="178"/>
                </a:cxn>
                <a:cxn ang="0">
                  <a:pos x="25" y="153"/>
                </a:cxn>
                <a:cxn ang="0">
                  <a:pos x="25" y="147"/>
                </a:cxn>
                <a:cxn ang="0">
                  <a:pos x="10" y="97"/>
                </a:cxn>
                <a:cxn ang="0">
                  <a:pos x="0" y="97"/>
                </a:cxn>
                <a:cxn ang="0">
                  <a:pos x="10" y="90"/>
                </a:cxn>
                <a:cxn ang="0">
                  <a:pos x="16" y="97"/>
                </a:cxn>
                <a:cxn ang="0">
                  <a:pos x="33" y="97"/>
                </a:cxn>
                <a:cxn ang="0">
                  <a:pos x="50" y="90"/>
                </a:cxn>
                <a:cxn ang="0">
                  <a:pos x="50" y="41"/>
                </a:cxn>
                <a:cxn ang="0">
                  <a:pos x="56" y="50"/>
                </a:cxn>
                <a:cxn ang="0">
                  <a:pos x="56" y="65"/>
                </a:cxn>
                <a:cxn ang="0">
                  <a:pos x="74" y="65"/>
                </a:cxn>
                <a:cxn ang="0">
                  <a:pos x="97" y="50"/>
                </a:cxn>
                <a:cxn ang="0">
                  <a:pos x="105" y="57"/>
                </a:cxn>
                <a:cxn ang="0">
                  <a:pos x="115" y="50"/>
                </a:cxn>
                <a:cxn ang="0">
                  <a:pos x="147" y="16"/>
                </a:cxn>
                <a:cxn ang="0">
                  <a:pos x="171" y="0"/>
                </a:cxn>
                <a:cxn ang="0">
                  <a:pos x="187" y="10"/>
                </a:cxn>
                <a:cxn ang="0">
                  <a:pos x="196" y="10"/>
                </a:cxn>
              </a:cxnLst>
              <a:rect l="0" t="0" r="r" b="b"/>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92" name="Freeform 205"/>
            <p:cNvSpPr>
              <a:spLocks/>
            </p:cNvSpPr>
            <p:nvPr/>
          </p:nvSpPr>
          <p:spPr bwMode="auto">
            <a:xfrm>
              <a:off x="2983" y="2807"/>
              <a:ext cx="116" cy="97"/>
            </a:xfrm>
            <a:custGeom>
              <a:avLst/>
              <a:gdLst/>
              <a:ahLst/>
              <a:cxnLst>
                <a:cxn ang="0">
                  <a:pos x="0" y="97"/>
                </a:cxn>
                <a:cxn ang="0">
                  <a:pos x="6" y="106"/>
                </a:cxn>
                <a:cxn ang="0">
                  <a:pos x="6" y="121"/>
                </a:cxn>
                <a:cxn ang="0">
                  <a:pos x="24" y="121"/>
                </a:cxn>
                <a:cxn ang="0">
                  <a:pos x="47" y="106"/>
                </a:cxn>
                <a:cxn ang="0">
                  <a:pos x="55" y="113"/>
                </a:cxn>
                <a:cxn ang="0">
                  <a:pos x="65" y="106"/>
                </a:cxn>
                <a:cxn ang="0">
                  <a:pos x="97" y="72"/>
                </a:cxn>
                <a:cxn ang="0">
                  <a:pos x="121" y="56"/>
                </a:cxn>
                <a:cxn ang="0">
                  <a:pos x="105" y="56"/>
                </a:cxn>
                <a:cxn ang="0">
                  <a:pos x="97" y="41"/>
                </a:cxn>
                <a:cxn ang="0">
                  <a:pos x="80" y="24"/>
                </a:cxn>
                <a:cxn ang="0">
                  <a:pos x="65" y="0"/>
                </a:cxn>
                <a:cxn ang="0">
                  <a:pos x="47" y="16"/>
                </a:cxn>
                <a:cxn ang="0">
                  <a:pos x="40" y="7"/>
                </a:cxn>
                <a:cxn ang="0">
                  <a:pos x="15" y="7"/>
                </a:cxn>
                <a:cxn ang="0">
                  <a:pos x="6" y="56"/>
                </a:cxn>
                <a:cxn ang="0">
                  <a:pos x="0" y="66"/>
                </a:cxn>
                <a:cxn ang="0">
                  <a:pos x="0" y="97"/>
                </a:cxn>
              </a:cxnLst>
              <a:rect l="0" t="0" r="r" b="b"/>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93" name="Freeform 206"/>
            <p:cNvSpPr>
              <a:spLocks/>
            </p:cNvSpPr>
            <p:nvPr/>
          </p:nvSpPr>
          <p:spPr bwMode="auto">
            <a:xfrm>
              <a:off x="3045" y="2788"/>
              <a:ext cx="100" cy="73"/>
            </a:xfrm>
            <a:custGeom>
              <a:avLst/>
              <a:gdLst/>
              <a:ahLst/>
              <a:cxnLst>
                <a:cxn ang="0">
                  <a:pos x="65" y="0"/>
                </a:cxn>
                <a:cxn ang="0">
                  <a:pos x="47" y="0"/>
                </a:cxn>
                <a:cxn ang="0">
                  <a:pos x="47" y="8"/>
                </a:cxn>
                <a:cxn ang="0">
                  <a:pos x="24" y="24"/>
                </a:cxn>
                <a:cxn ang="0">
                  <a:pos x="0" y="24"/>
                </a:cxn>
                <a:cxn ang="0">
                  <a:pos x="15" y="48"/>
                </a:cxn>
                <a:cxn ang="0">
                  <a:pos x="32" y="65"/>
                </a:cxn>
                <a:cxn ang="0">
                  <a:pos x="40" y="80"/>
                </a:cxn>
                <a:cxn ang="0">
                  <a:pos x="56" y="80"/>
                </a:cxn>
                <a:cxn ang="0">
                  <a:pos x="72" y="90"/>
                </a:cxn>
                <a:cxn ang="0">
                  <a:pos x="81" y="90"/>
                </a:cxn>
                <a:cxn ang="0">
                  <a:pos x="97" y="56"/>
                </a:cxn>
                <a:cxn ang="0">
                  <a:pos x="105" y="24"/>
                </a:cxn>
                <a:cxn ang="0">
                  <a:pos x="97" y="8"/>
                </a:cxn>
                <a:cxn ang="0">
                  <a:pos x="81" y="0"/>
                </a:cxn>
                <a:cxn ang="0">
                  <a:pos x="65" y="0"/>
                </a:cxn>
              </a:cxnLst>
              <a:rect l="0" t="0" r="r" b="b"/>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94" name="Freeform 207"/>
            <p:cNvSpPr>
              <a:spLocks/>
            </p:cNvSpPr>
            <p:nvPr/>
          </p:nvSpPr>
          <p:spPr bwMode="auto">
            <a:xfrm>
              <a:off x="3106" y="2731"/>
              <a:ext cx="131" cy="173"/>
            </a:xfrm>
            <a:custGeom>
              <a:avLst/>
              <a:gdLst/>
              <a:ahLst/>
              <a:cxnLst>
                <a:cxn ang="0">
                  <a:pos x="32" y="217"/>
                </a:cxn>
                <a:cxn ang="0">
                  <a:pos x="32" y="209"/>
                </a:cxn>
                <a:cxn ang="0">
                  <a:pos x="32" y="202"/>
                </a:cxn>
                <a:cxn ang="0">
                  <a:pos x="64" y="193"/>
                </a:cxn>
                <a:cxn ang="0">
                  <a:pos x="72" y="186"/>
                </a:cxn>
                <a:cxn ang="0">
                  <a:pos x="72" y="162"/>
                </a:cxn>
                <a:cxn ang="0">
                  <a:pos x="56" y="128"/>
                </a:cxn>
                <a:cxn ang="0">
                  <a:pos x="87" y="96"/>
                </a:cxn>
                <a:cxn ang="0">
                  <a:pos x="112" y="87"/>
                </a:cxn>
                <a:cxn ang="0">
                  <a:pos x="137" y="63"/>
                </a:cxn>
                <a:cxn ang="0">
                  <a:pos x="129" y="0"/>
                </a:cxn>
                <a:cxn ang="0">
                  <a:pos x="112" y="15"/>
                </a:cxn>
                <a:cxn ang="0">
                  <a:pos x="81" y="15"/>
                </a:cxn>
                <a:cxn ang="0">
                  <a:pos x="64" y="15"/>
                </a:cxn>
                <a:cxn ang="0">
                  <a:pos x="56" y="23"/>
                </a:cxn>
                <a:cxn ang="0">
                  <a:pos x="64" y="40"/>
                </a:cxn>
                <a:cxn ang="0">
                  <a:pos x="72" y="55"/>
                </a:cxn>
                <a:cxn ang="0">
                  <a:pos x="72" y="72"/>
                </a:cxn>
                <a:cxn ang="0">
                  <a:pos x="64" y="87"/>
                </a:cxn>
                <a:cxn ang="0">
                  <a:pos x="56" y="72"/>
                </a:cxn>
                <a:cxn ang="0">
                  <a:pos x="56" y="55"/>
                </a:cxn>
                <a:cxn ang="0">
                  <a:pos x="47" y="55"/>
                </a:cxn>
                <a:cxn ang="0">
                  <a:pos x="40" y="47"/>
                </a:cxn>
                <a:cxn ang="0">
                  <a:pos x="0" y="63"/>
                </a:cxn>
                <a:cxn ang="0">
                  <a:pos x="0" y="72"/>
                </a:cxn>
                <a:cxn ang="0">
                  <a:pos x="16" y="72"/>
                </a:cxn>
                <a:cxn ang="0">
                  <a:pos x="32" y="80"/>
                </a:cxn>
                <a:cxn ang="0">
                  <a:pos x="40" y="96"/>
                </a:cxn>
                <a:cxn ang="0">
                  <a:pos x="32" y="128"/>
                </a:cxn>
                <a:cxn ang="0">
                  <a:pos x="16" y="162"/>
                </a:cxn>
                <a:cxn ang="0">
                  <a:pos x="22" y="209"/>
                </a:cxn>
                <a:cxn ang="0">
                  <a:pos x="22" y="217"/>
                </a:cxn>
                <a:cxn ang="0">
                  <a:pos x="32" y="217"/>
                </a:cxn>
              </a:cxnLst>
              <a:rect l="0" t="0" r="r" b="b"/>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95" name="Freeform 208"/>
            <p:cNvSpPr>
              <a:spLocks/>
            </p:cNvSpPr>
            <p:nvPr/>
          </p:nvSpPr>
          <p:spPr bwMode="auto">
            <a:xfrm>
              <a:off x="3113" y="2897"/>
              <a:ext cx="16" cy="14"/>
            </a:xfrm>
            <a:custGeom>
              <a:avLst/>
              <a:gdLst/>
              <a:ahLst/>
              <a:cxnLst>
                <a:cxn ang="0">
                  <a:pos x="16" y="8"/>
                </a:cxn>
                <a:cxn ang="0">
                  <a:pos x="16" y="0"/>
                </a:cxn>
                <a:cxn ang="0">
                  <a:pos x="9" y="0"/>
                </a:cxn>
                <a:cxn ang="0">
                  <a:pos x="0" y="8"/>
                </a:cxn>
                <a:cxn ang="0">
                  <a:pos x="9" y="17"/>
                </a:cxn>
                <a:cxn ang="0">
                  <a:pos x="16" y="8"/>
                </a:cxn>
              </a:cxnLst>
              <a:rect l="0" t="0" r="r" b="b"/>
              <a:pathLst>
                <a:path w="17" h="18">
                  <a:moveTo>
                    <a:pt x="16" y="8"/>
                  </a:moveTo>
                  <a:lnTo>
                    <a:pt x="16" y="0"/>
                  </a:lnTo>
                  <a:lnTo>
                    <a:pt x="9" y="0"/>
                  </a:lnTo>
                  <a:lnTo>
                    <a:pt x="0" y="8"/>
                  </a:lnTo>
                  <a:lnTo>
                    <a:pt x="9" y="17"/>
                  </a:lnTo>
                  <a:lnTo>
                    <a:pt x="16"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96" name="Freeform 209"/>
            <p:cNvSpPr>
              <a:spLocks/>
            </p:cNvSpPr>
            <p:nvPr/>
          </p:nvSpPr>
          <p:spPr bwMode="auto">
            <a:xfrm>
              <a:off x="3113" y="2897"/>
              <a:ext cx="16" cy="14"/>
            </a:xfrm>
            <a:custGeom>
              <a:avLst/>
              <a:gdLst/>
              <a:ahLst/>
              <a:cxnLst>
                <a:cxn ang="0">
                  <a:pos x="16" y="8"/>
                </a:cxn>
                <a:cxn ang="0">
                  <a:pos x="16" y="0"/>
                </a:cxn>
                <a:cxn ang="0">
                  <a:pos x="9" y="0"/>
                </a:cxn>
                <a:cxn ang="0">
                  <a:pos x="0" y="8"/>
                </a:cxn>
                <a:cxn ang="0">
                  <a:pos x="9" y="17"/>
                </a:cxn>
                <a:cxn ang="0">
                  <a:pos x="16" y="8"/>
                </a:cxn>
              </a:cxnLst>
              <a:rect l="0" t="0" r="r" b="b"/>
              <a:pathLst>
                <a:path w="17" h="18">
                  <a:moveTo>
                    <a:pt x="16" y="8"/>
                  </a:moveTo>
                  <a:lnTo>
                    <a:pt x="16" y="0"/>
                  </a:lnTo>
                  <a:lnTo>
                    <a:pt x="9" y="0"/>
                  </a:lnTo>
                  <a:lnTo>
                    <a:pt x="0" y="8"/>
                  </a:lnTo>
                  <a:lnTo>
                    <a:pt x="9" y="17"/>
                  </a:lnTo>
                  <a:lnTo>
                    <a:pt x="16"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197" name="Freeform 210"/>
            <p:cNvSpPr>
              <a:spLocks/>
            </p:cNvSpPr>
            <p:nvPr/>
          </p:nvSpPr>
          <p:spPr bwMode="auto">
            <a:xfrm>
              <a:off x="1843" y="3092"/>
              <a:ext cx="17" cy="26"/>
            </a:xfrm>
            <a:custGeom>
              <a:avLst/>
              <a:gdLst/>
              <a:ahLst/>
              <a:cxnLst>
                <a:cxn ang="0">
                  <a:pos x="6" y="0"/>
                </a:cxn>
                <a:cxn ang="0">
                  <a:pos x="0" y="23"/>
                </a:cxn>
                <a:cxn ang="0">
                  <a:pos x="6" y="32"/>
                </a:cxn>
                <a:cxn ang="0">
                  <a:pos x="16" y="7"/>
                </a:cxn>
                <a:cxn ang="0">
                  <a:pos x="6" y="0"/>
                </a:cxn>
              </a:cxnLst>
              <a:rect l="0" t="0" r="r" b="b"/>
              <a:pathLst>
                <a:path w="17" h="33">
                  <a:moveTo>
                    <a:pt x="6" y="0"/>
                  </a:moveTo>
                  <a:lnTo>
                    <a:pt x="0" y="23"/>
                  </a:lnTo>
                  <a:lnTo>
                    <a:pt x="6" y="32"/>
                  </a:lnTo>
                  <a:lnTo>
                    <a:pt x="16" y="7"/>
                  </a:lnTo>
                  <a:lnTo>
                    <a:pt x="6"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98" name="Freeform 211"/>
            <p:cNvSpPr>
              <a:spLocks/>
            </p:cNvSpPr>
            <p:nvPr/>
          </p:nvSpPr>
          <p:spPr bwMode="auto">
            <a:xfrm>
              <a:off x="1797" y="2433"/>
              <a:ext cx="24" cy="13"/>
            </a:xfrm>
            <a:custGeom>
              <a:avLst/>
              <a:gdLst/>
              <a:ahLst/>
              <a:cxnLst>
                <a:cxn ang="0">
                  <a:pos x="0" y="7"/>
                </a:cxn>
                <a:cxn ang="0">
                  <a:pos x="16" y="16"/>
                </a:cxn>
                <a:cxn ang="0">
                  <a:pos x="25" y="7"/>
                </a:cxn>
                <a:cxn ang="0">
                  <a:pos x="9" y="0"/>
                </a:cxn>
                <a:cxn ang="0">
                  <a:pos x="0" y="7"/>
                </a:cxn>
              </a:cxnLst>
              <a:rect l="0" t="0" r="r" b="b"/>
              <a:pathLst>
                <a:path w="26" h="17">
                  <a:moveTo>
                    <a:pt x="0" y="7"/>
                  </a:moveTo>
                  <a:lnTo>
                    <a:pt x="16" y="16"/>
                  </a:lnTo>
                  <a:lnTo>
                    <a:pt x="25" y="7"/>
                  </a:lnTo>
                  <a:lnTo>
                    <a:pt x="9" y="0"/>
                  </a:lnTo>
                  <a:lnTo>
                    <a:pt x="0"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199" name="Freeform 212"/>
            <p:cNvSpPr>
              <a:spLocks/>
            </p:cNvSpPr>
            <p:nvPr/>
          </p:nvSpPr>
          <p:spPr bwMode="auto">
            <a:xfrm>
              <a:off x="1720" y="2381"/>
              <a:ext cx="124" cy="40"/>
            </a:xfrm>
            <a:custGeom>
              <a:avLst/>
              <a:gdLst/>
              <a:ahLst/>
              <a:cxnLst>
                <a:cxn ang="0">
                  <a:pos x="0" y="24"/>
                </a:cxn>
                <a:cxn ang="0">
                  <a:pos x="9" y="24"/>
                </a:cxn>
                <a:cxn ang="0">
                  <a:pos x="25" y="8"/>
                </a:cxn>
                <a:cxn ang="0">
                  <a:pos x="41" y="15"/>
                </a:cxn>
                <a:cxn ang="0">
                  <a:pos x="34" y="15"/>
                </a:cxn>
                <a:cxn ang="0">
                  <a:pos x="41" y="15"/>
                </a:cxn>
                <a:cxn ang="0">
                  <a:pos x="74" y="24"/>
                </a:cxn>
                <a:cxn ang="0">
                  <a:pos x="81" y="40"/>
                </a:cxn>
                <a:cxn ang="0">
                  <a:pos x="97" y="40"/>
                </a:cxn>
                <a:cxn ang="0">
                  <a:pos x="90" y="49"/>
                </a:cxn>
                <a:cxn ang="0">
                  <a:pos x="131" y="49"/>
                </a:cxn>
                <a:cxn ang="0">
                  <a:pos x="122" y="40"/>
                </a:cxn>
                <a:cxn ang="0">
                  <a:pos x="114" y="40"/>
                </a:cxn>
                <a:cxn ang="0">
                  <a:pos x="114" y="31"/>
                </a:cxn>
                <a:cxn ang="0">
                  <a:pos x="81" y="15"/>
                </a:cxn>
                <a:cxn ang="0">
                  <a:pos x="41" y="0"/>
                </a:cxn>
                <a:cxn ang="0">
                  <a:pos x="16" y="8"/>
                </a:cxn>
                <a:cxn ang="0">
                  <a:pos x="0" y="24"/>
                </a:cxn>
              </a:cxnLst>
              <a:rect l="0" t="0" r="r" b="b"/>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0" name="Freeform 213"/>
            <p:cNvSpPr>
              <a:spLocks/>
            </p:cNvSpPr>
            <p:nvPr/>
          </p:nvSpPr>
          <p:spPr bwMode="auto">
            <a:xfrm>
              <a:off x="1797" y="2361"/>
              <a:ext cx="15" cy="21"/>
            </a:xfrm>
            <a:custGeom>
              <a:avLst/>
              <a:gdLst/>
              <a:ahLst/>
              <a:cxnLst>
                <a:cxn ang="0">
                  <a:pos x="0" y="0"/>
                </a:cxn>
                <a:cxn ang="0">
                  <a:pos x="0" y="8"/>
                </a:cxn>
                <a:cxn ang="0">
                  <a:pos x="16" y="25"/>
                </a:cxn>
                <a:cxn ang="0">
                  <a:pos x="16" y="8"/>
                </a:cxn>
                <a:cxn ang="0">
                  <a:pos x="0" y="0"/>
                </a:cxn>
              </a:cxnLst>
              <a:rect l="0" t="0" r="r" b="b"/>
              <a:pathLst>
                <a:path w="17" h="26">
                  <a:moveTo>
                    <a:pt x="0" y="0"/>
                  </a:moveTo>
                  <a:lnTo>
                    <a:pt x="0" y="8"/>
                  </a:lnTo>
                  <a:lnTo>
                    <a:pt x="16" y="25"/>
                  </a:lnTo>
                  <a:lnTo>
                    <a:pt x="16" y="8"/>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1" name="Freeform 214"/>
            <p:cNvSpPr>
              <a:spLocks/>
            </p:cNvSpPr>
            <p:nvPr/>
          </p:nvSpPr>
          <p:spPr bwMode="auto">
            <a:xfrm>
              <a:off x="1691" y="1722"/>
              <a:ext cx="83" cy="72"/>
            </a:xfrm>
            <a:custGeom>
              <a:avLst/>
              <a:gdLst/>
              <a:ahLst/>
              <a:cxnLst>
                <a:cxn ang="0">
                  <a:pos x="0" y="73"/>
                </a:cxn>
                <a:cxn ang="0">
                  <a:pos x="15" y="73"/>
                </a:cxn>
                <a:cxn ang="0">
                  <a:pos x="15" y="90"/>
                </a:cxn>
                <a:cxn ang="0">
                  <a:pos x="31" y="90"/>
                </a:cxn>
                <a:cxn ang="0">
                  <a:pos x="47" y="65"/>
                </a:cxn>
                <a:cxn ang="0">
                  <a:pos x="56" y="65"/>
                </a:cxn>
                <a:cxn ang="0">
                  <a:pos x="72" y="81"/>
                </a:cxn>
                <a:cxn ang="0">
                  <a:pos x="88" y="65"/>
                </a:cxn>
                <a:cxn ang="0">
                  <a:pos x="72" y="65"/>
                </a:cxn>
                <a:cxn ang="0">
                  <a:pos x="56" y="40"/>
                </a:cxn>
                <a:cxn ang="0">
                  <a:pos x="31" y="16"/>
                </a:cxn>
                <a:cxn ang="0">
                  <a:pos x="25" y="0"/>
                </a:cxn>
                <a:cxn ang="0">
                  <a:pos x="15" y="16"/>
                </a:cxn>
                <a:cxn ang="0">
                  <a:pos x="6" y="25"/>
                </a:cxn>
                <a:cxn ang="0">
                  <a:pos x="15" y="65"/>
                </a:cxn>
                <a:cxn ang="0">
                  <a:pos x="0" y="73"/>
                </a:cxn>
              </a:cxnLst>
              <a:rect l="0" t="0" r="r" b="b"/>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2" name="Freeform 215"/>
            <p:cNvSpPr>
              <a:spLocks/>
            </p:cNvSpPr>
            <p:nvPr/>
          </p:nvSpPr>
          <p:spPr bwMode="auto">
            <a:xfrm>
              <a:off x="1812" y="1664"/>
              <a:ext cx="24" cy="33"/>
            </a:xfrm>
            <a:custGeom>
              <a:avLst/>
              <a:gdLst/>
              <a:ahLst/>
              <a:cxnLst>
                <a:cxn ang="0">
                  <a:pos x="0" y="25"/>
                </a:cxn>
                <a:cxn ang="0">
                  <a:pos x="0" y="40"/>
                </a:cxn>
                <a:cxn ang="0">
                  <a:pos x="17" y="31"/>
                </a:cxn>
                <a:cxn ang="0">
                  <a:pos x="25" y="25"/>
                </a:cxn>
                <a:cxn ang="0">
                  <a:pos x="25" y="16"/>
                </a:cxn>
                <a:cxn ang="0">
                  <a:pos x="25" y="0"/>
                </a:cxn>
                <a:cxn ang="0">
                  <a:pos x="9" y="0"/>
                </a:cxn>
                <a:cxn ang="0">
                  <a:pos x="0" y="25"/>
                </a:cxn>
              </a:cxnLst>
              <a:rect l="0" t="0" r="r" b="b"/>
              <a:pathLst>
                <a:path w="26" h="41">
                  <a:moveTo>
                    <a:pt x="0" y="25"/>
                  </a:moveTo>
                  <a:lnTo>
                    <a:pt x="0" y="40"/>
                  </a:lnTo>
                  <a:lnTo>
                    <a:pt x="17" y="31"/>
                  </a:lnTo>
                  <a:lnTo>
                    <a:pt x="25" y="25"/>
                  </a:lnTo>
                  <a:lnTo>
                    <a:pt x="25" y="16"/>
                  </a:lnTo>
                  <a:lnTo>
                    <a:pt x="25" y="0"/>
                  </a:lnTo>
                  <a:lnTo>
                    <a:pt x="9" y="0"/>
                  </a:lnTo>
                  <a:lnTo>
                    <a:pt x="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3" name="Freeform 216"/>
            <p:cNvSpPr>
              <a:spLocks/>
            </p:cNvSpPr>
            <p:nvPr/>
          </p:nvSpPr>
          <p:spPr bwMode="auto">
            <a:xfrm>
              <a:off x="1766" y="1488"/>
              <a:ext cx="55" cy="35"/>
            </a:xfrm>
            <a:custGeom>
              <a:avLst/>
              <a:gdLst/>
              <a:ahLst/>
              <a:cxnLst>
                <a:cxn ang="0">
                  <a:pos x="0" y="0"/>
                </a:cxn>
                <a:cxn ang="0">
                  <a:pos x="0" y="17"/>
                </a:cxn>
                <a:cxn ang="0">
                  <a:pos x="0" y="42"/>
                </a:cxn>
                <a:cxn ang="0">
                  <a:pos x="25" y="42"/>
                </a:cxn>
                <a:cxn ang="0">
                  <a:pos x="32" y="42"/>
                </a:cxn>
                <a:cxn ang="0">
                  <a:pos x="57" y="42"/>
                </a:cxn>
                <a:cxn ang="0">
                  <a:pos x="57" y="34"/>
                </a:cxn>
                <a:cxn ang="0">
                  <a:pos x="48" y="9"/>
                </a:cxn>
                <a:cxn ang="0">
                  <a:pos x="41" y="0"/>
                </a:cxn>
                <a:cxn ang="0">
                  <a:pos x="17" y="0"/>
                </a:cxn>
                <a:cxn ang="0">
                  <a:pos x="0" y="0"/>
                </a:cxn>
              </a:cxnLst>
              <a:rect l="0" t="0" r="r" b="b"/>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04" name="Freeform 217"/>
            <p:cNvSpPr>
              <a:spLocks/>
            </p:cNvSpPr>
            <p:nvPr/>
          </p:nvSpPr>
          <p:spPr bwMode="auto">
            <a:xfrm>
              <a:off x="1857" y="940"/>
              <a:ext cx="744" cy="925"/>
            </a:xfrm>
            <a:custGeom>
              <a:avLst/>
              <a:gdLst/>
              <a:ahLst/>
              <a:cxnLst>
                <a:cxn ang="0">
                  <a:pos x="40" y="470"/>
                </a:cxn>
                <a:cxn ang="0">
                  <a:pos x="25" y="528"/>
                </a:cxn>
                <a:cxn ang="0">
                  <a:pos x="57" y="575"/>
                </a:cxn>
                <a:cxn ang="0">
                  <a:pos x="147" y="575"/>
                </a:cxn>
                <a:cxn ang="0">
                  <a:pos x="211" y="657"/>
                </a:cxn>
                <a:cxn ang="0">
                  <a:pos x="221" y="746"/>
                </a:cxn>
                <a:cxn ang="0">
                  <a:pos x="227" y="794"/>
                </a:cxn>
                <a:cxn ang="0">
                  <a:pos x="261" y="802"/>
                </a:cxn>
                <a:cxn ang="0">
                  <a:pos x="244" y="818"/>
                </a:cxn>
                <a:cxn ang="0">
                  <a:pos x="252" y="874"/>
                </a:cxn>
                <a:cxn ang="0">
                  <a:pos x="293" y="874"/>
                </a:cxn>
                <a:cxn ang="0">
                  <a:pos x="252" y="914"/>
                </a:cxn>
                <a:cxn ang="0">
                  <a:pos x="276" y="1038"/>
                </a:cxn>
                <a:cxn ang="0">
                  <a:pos x="349" y="1135"/>
                </a:cxn>
                <a:cxn ang="0">
                  <a:pos x="398" y="1101"/>
                </a:cxn>
                <a:cxn ang="0">
                  <a:pos x="423" y="1029"/>
                </a:cxn>
                <a:cxn ang="0">
                  <a:pos x="430" y="996"/>
                </a:cxn>
                <a:cxn ang="0">
                  <a:pos x="537" y="914"/>
                </a:cxn>
                <a:cxn ang="0">
                  <a:pos x="641" y="859"/>
                </a:cxn>
                <a:cxn ang="0">
                  <a:pos x="600" y="843"/>
                </a:cxn>
                <a:cxn ang="0">
                  <a:pos x="609" y="802"/>
                </a:cxn>
                <a:cxn ang="0">
                  <a:pos x="641" y="836"/>
                </a:cxn>
                <a:cxn ang="0">
                  <a:pos x="625" y="746"/>
                </a:cxn>
                <a:cxn ang="0">
                  <a:pos x="641" y="722"/>
                </a:cxn>
                <a:cxn ang="0">
                  <a:pos x="674" y="688"/>
                </a:cxn>
                <a:cxn ang="0">
                  <a:pos x="699" y="649"/>
                </a:cxn>
                <a:cxn ang="0">
                  <a:pos x="682" y="575"/>
                </a:cxn>
                <a:cxn ang="0">
                  <a:pos x="674" y="535"/>
                </a:cxn>
                <a:cxn ang="0">
                  <a:pos x="690" y="470"/>
                </a:cxn>
                <a:cxn ang="0">
                  <a:pos x="739" y="301"/>
                </a:cxn>
                <a:cxn ang="0">
                  <a:pos x="731" y="187"/>
                </a:cxn>
                <a:cxn ang="0">
                  <a:pos x="650" y="252"/>
                </a:cxn>
                <a:cxn ang="0">
                  <a:pos x="666" y="187"/>
                </a:cxn>
                <a:cxn ang="0">
                  <a:pos x="634" y="196"/>
                </a:cxn>
                <a:cxn ang="0">
                  <a:pos x="553" y="162"/>
                </a:cxn>
                <a:cxn ang="0">
                  <a:pos x="659" y="137"/>
                </a:cxn>
                <a:cxn ang="0">
                  <a:pos x="634" y="74"/>
                </a:cxn>
                <a:cxn ang="0">
                  <a:pos x="479" y="0"/>
                </a:cxn>
                <a:cxn ang="0">
                  <a:pos x="333" y="130"/>
                </a:cxn>
                <a:cxn ang="0">
                  <a:pos x="244" y="137"/>
                </a:cxn>
                <a:cxn ang="0">
                  <a:pos x="155" y="221"/>
                </a:cxn>
                <a:cxn ang="0">
                  <a:pos x="82" y="292"/>
                </a:cxn>
                <a:cxn ang="0">
                  <a:pos x="115" y="358"/>
                </a:cxn>
                <a:cxn ang="0">
                  <a:pos x="9" y="429"/>
                </a:cxn>
              </a:cxnLst>
              <a:rect l="0" t="0" r="r" b="b"/>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05" name="Freeform 218"/>
            <p:cNvSpPr>
              <a:spLocks/>
            </p:cNvSpPr>
            <p:nvPr/>
          </p:nvSpPr>
          <p:spPr bwMode="auto">
            <a:xfrm>
              <a:off x="3939" y="1238"/>
              <a:ext cx="71" cy="78"/>
            </a:xfrm>
            <a:custGeom>
              <a:avLst/>
              <a:gdLst/>
              <a:ahLst/>
              <a:cxnLst>
                <a:cxn ang="0">
                  <a:pos x="0" y="97"/>
                </a:cxn>
                <a:cxn ang="0">
                  <a:pos x="25" y="90"/>
                </a:cxn>
                <a:cxn ang="0">
                  <a:pos x="49" y="90"/>
                </a:cxn>
                <a:cxn ang="0">
                  <a:pos x="74" y="72"/>
                </a:cxn>
                <a:cxn ang="0">
                  <a:pos x="74" y="40"/>
                </a:cxn>
                <a:cxn ang="0">
                  <a:pos x="40" y="0"/>
                </a:cxn>
                <a:cxn ang="0">
                  <a:pos x="25" y="16"/>
                </a:cxn>
                <a:cxn ang="0">
                  <a:pos x="0" y="97"/>
                </a:cxn>
              </a:cxnLst>
              <a:rect l="0" t="0" r="r" b="b"/>
              <a:pathLst>
                <a:path w="75" h="98">
                  <a:moveTo>
                    <a:pt x="0" y="97"/>
                  </a:moveTo>
                  <a:lnTo>
                    <a:pt x="25" y="90"/>
                  </a:lnTo>
                  <a:lnTo>
                    <a:pt x="49" y="90"/>
                  </a:lnTo>
                  <a:lnTo>
                    <a:pt x="74" y="72"/>
                  </a:lnTo>
                  <a:lnTo>
                    <a:pt x="74" y="40"/>
                  </a:lnTo>
                  <a:lnTo>
                    <a:pt x="40" y="0"/>
                  </a:lnTo>
                  <a:lnTo>
                    <a:pt x="25" y="16"/>
                  </a:lnTo>
                  <a:lnTo>
                    <a:pt x="0" y="9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6" name="Freeform 219"/>
            <p:cNvSpPr>
              <a:spLocks/>
            </p:cNvSpPr>
            <p:nvPr/>
          </p:nvSpPr>
          <p:spPr bwMode="auto">
            <a:xfrm>
              <a:off x="3840" y="1128"/>
              <a:ext cx="116" cy="150"/>
            </a:xfrm>
            <a:custGeom>
              <a:avLst/>
              <a:gdLst/>
              <a:ahLst/>
              <a:cxnLst>
                <a:cxn ang="0">
                  <a:pos x="0" y="97"/>
                </a:cxn>
                <a:cxn ang="0">
                  <a:pos x="8" y="122"/>
                </a:cxn>
                <a:cxn ang="0">
                  <a:pos x="40" y="137"/>
                </a:cxn>
                <a:cxn ang="0">
                  <a:pos x="49" y="162"/>
                </a:cxn>
                <a:cxn ang="0">
                  <a:pos x="98" y="187"/>
                </a:cxn>
                <a:cxn ang="0">
                  <a:pos x="114" y="177"/>
                </a:cxn>
                <a:cxn ang="0">
                  <a:pos x="114" y="153"/>
                </a:cxn>
                <a:cxn ang="0">
                  <a:pos x="121" y="122"/>
                </a:cxn>
                <a:cxn ang="0">
                  <a:pos x="105" y="97"/>
                </a:cxn>
                <a:cxn ang="0">
                  <a:pos x="80" y="88"/>
                </a:cxn>
                <a:cxn ang="0">
                  <a:pos x="80" y="65"/>
                </a:cxn>
                <a:cxn ang="0">
                  <a:pos x="80" y="40"/>
                </a:cxn>
                <a:cxn ang="0">
                  <a:pos x="56" y="0"/>
                </a:cxn>
                <a:cxn ang="0">
                  <a:pos x="33" y="32"/>
                </a:cxn>
                <a:cxn ang="0">
                  <a:pos x="25" y="65"/>
                </a:cxn>
                <a:cxn ang="0">
                  <a:pos x="0" y="97"/>
                </a:cxn>
              </a:cxnLst>
              <a:rect l="0" t="0" r="r" b="b"/>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07" name="Freeform 220"/>
            <p:cNvSpPr>
              <a:spLocks/>
            </p:cNvSpPr>
            <p:nvPr/>
          </p:nvSpPr>
          <p:spPr bwMode="auto">
            <a:xfrm>
              <a:off x="3420" y="1116"/>
              <a:ext cx="107" cy="84"/>
            </a:xfrm>
            <a:custGeom>
              <a:avLst/>
              <a:gdLst/>
              <a:ahLst/>
              <a:cxnLst>
                <a:cxn ang="0">
                  <a:pos x="0" y="103"/>
                </a:cxn>
                <a:cxn ang="0">
                  <a:pos x="25" y="103"/>
                </a:cxn>
                <a:cxn ang="0">
                  <a:pos x="41" y="80"/>
                </a:cxn>
                <a:cxn ang="0">
                  <a:pos x="73" y="87"/>
                </a:cxn>
                <a:cxn ang="0">
                  <a:pos x="81" y="80"/>
                </a:cxn>
                <a:cxn ang="0">
                  <a:pos x="81" y="47"/>
                </a:cxn>
                <a:cxn ang="0">
                  <a:pos x="97" y="47"/>
                </a:cxn>
                <a:cxn ang="0">
                  <a:pos x="113" y="40"/>
                </a:cxn>
                <a:cxn ang="0">
                  <a:pos x="106" y="0"/>
                </a:cxn>
                <a:cxn ang="0">
                  <a:pos x="88" y="22"/>
                </a:cxn>
                <a:cxn ang="0">
                  <a:pos x="81" y="47"/>
                </a:cxn>
                <a:cxn ang="0">
                  <a:pos x="48" y="55"/>
                </a:cxn>
                <a:cxn ang="0">
                  <a:pos x="41" y="80"/>
                </a:cxn>
                <a:cxn ang="0">
                  <a:pos x="16" y="80"/>
                </a:cxn>
                <a:cxn ang="0">
                  <a:pos x="0" y="103"/>
                </a:cxn>
              </a:cxnLst>
              <a:rect l="0" t="0" r="r" b="b"/>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8" name="Freeform 221"/>
            <p:cNvSpPr>
              <a:spLocks/>
            </p:cNvSpPr>
            <p:nvPr/>
          </p:nvSpPr>
          <p:spPr bwMode="auto">
            <a:xfrm>
              <a:off x="3397" y="1096"/>
              <a:ext cx="54" cy="71"/>
            </a:xfrm>
            <a:custGeom>
              <a:avLst/>
              <a:gdLst/>
              <a:ahLst/>
              <a:cxnLst>
                <a:cxn ang="0">
                  <a:pos x="0" y="80"/>
                </a:cxn>
                <a:cxn ang="0">
                  <a:pos x="24" y="88"/>
                </a:cxn>
                <a:cxn ang="0">
                  <a:pos x="56" y="80"/>
                </a:cxn>
                <a:cxn ang="0">
                  <a:pos x="49" y="65"/>
                </a:cxn>
                <a:cxn ang="0">
                  <a:pos x="56" y="31"/>
                </a:cxn>
                <a:cxn ang="0">
                  <a:pos x="56" y="0"/>
                </a:cxn>
                <a:cxn ang="0">
                  <a:pos x="32" y="25"/>
                </a:cxn>
                <a:cxn ang="0">
                  <a:pos x="32" y="56"/>
                </a:cxn>
                <a:cxn ang="0">
                  <a:pos x="7" y="56"/>
                </a:cxn>
                <a:cxn ang="0">
                  <a:pos x="0" y="80"/>
                </a:cxn>
              </a:cxnLst>
              <a:rect l="0" t="0" r="r" b="b"/>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09" name="Freeform 222"/>
            <p:cNvSpPr>
              <a:spLocks/>
            </p:cNvSpPr>
            <p:nvPr/>
          </p:nvSpPr>
          <p:spPr bwMode="auto">
            <a:xfrm>
              <a:off x="3382" y="1180"/>
              <a:ext cx="23" cy="14"/>
            </a:xfrm>
            <a:custGeom>
              <a:avLst/>
              <a:gdLst/>
              <a:ahLst/>
              <a:cxnLst>
                <a:cxn ang="0">
                  <a:pos x="0" y="16"/>
                </a:cxn>
                <a:cxn ang="0">
                  <a:pos x="23" y="16"/>
                </a:cxn>
                <a:cxn ang="0">
                  <a:pos x="16" y="0"/>
                </a:cxn>
                <a:cxn ang="0">
                  <a:pos x="0" y="16"/>
                </a:cxn>
              </a:cxnLst>
              <a:rect l="0" t="0" r="r" b="b"/>
              <a:pathLst>
                <a:path w="24" h="17">
                  <a:moveTo>
                    <a:pt x="0" y="16"/>
                  </a:moveTo>
                  <a:lnTo>
                    <a:pt x="23" y="16"/>
                  </a:lnTo>
                  <a:lnTo>
                    <a:pt x="16"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10" name="Freeform 223"/>
            <p:cNvSpPr>
              <a:spLocks/>
            </p:cNvSpPr>
            <p:nvPr/>
          </p:nvSpPr>
          <p:spPr bwMode="auto">
            <a:xfrm>
              <a:off x="3282" y="1153"/>
              <a:ext cx="78" cy="53"/>
            </a:xfrm>
            <a:custGeom>
              <a:avLst/>
              <a:gdLst/>
              <a:ahLst/>
              <a:cxnLst>
                <a:cxn ang="0">
                  <a:pos x="0" y="24"/>
                </a:cxn>
                <a:cxn ang="0">
                  <a:pos x="16" y="33"/>
                </a:cxn>
                <a:cxn ang="0">
                  <a:pos x="32" y="33"/>
                </a:cxn>
                <a:cxn ang="0">
                  <a:pos x="32" y="56"/>
                </a:cxn>
                <a:cxn ang="0">
                  <a:pos x="48" y="65"/>
                </a:cxn>
                <a:cxn ang="0">
                  <a:pos x="65" y="56"/>
                </a:cxn>
                <a:cxn ang="0">
                  <a:pos x="65" y="40"/>
                </a:cxn>
                <a:cxn ang="0">
                  <a:pos x="82" y="16"/>
                </a:cxn>
                <a:cxn ang="0">
                  <a:pos x="72" y="8"/>
                </a:cxn>
                <a:cxn ang="0">
                  <a:pos x="40" y="24"/>
                </a:cxn>
                <a:cxn ang="0">
                  <a:pos x="40" y="8"/>
                </a:cxn>
                <a:cxn ang="0">
                  <a:pos x="32" y="0"/>
                </a:cxn>
                <a:cxn ang="0">
                  <a:pos x="0" y="24"/>
                </a:cxn>
              </a:cxnLst>
              <a:rect l="0" t="0" r="r" b="b"/>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11" name="Freeform 224"/>
            <p:cNvSpPr>
              <a:spLocks/>
            </p:cNvSpPr>
            <p:nvPr/>
          </p:nvSpPr>
          <p:spPr bwMode="auto">
            <a:xfrm>
              <a:off x="2875" y="1180"/>
              <a:ext cx="194" cy="208"/>
            </a:xfrm>
            <a:custGeom>
              <a:avLst/>
              <a:gdLst/>
              <a:ahLst/>
              <a:cxnLst>
                <a:cxn ang="0">
                  <a:pos x="0" y="57"/>
                </a:cxn>
                <a:cxn ang="0">
                  <a:pos x="9" y="122"/>
                </a:cxn>
                <a:cxn ang="0">
                  <a:pos x="25" y="153"/>
                </a:cxn>
                <a:cxn ang="0">
                  <a:pos x="50" y="153"/>
                </a:cxn>
                <a:cxn ang="0">
                  <a:pos x="33" y="169"/>
                </a:cxn>
                <a:cxn ang="0">
                  <a:pos x="41" y="202"/>
                </a:cxn>
                <a:cxn ang="0">
                  <a:pos x="75" y="259"/>
                </a:cxn>
                <a:cxn ang="0">
                  <a:pos x="106" y="144"/>
                </a:cxn>
                <a:cxn ang="0">
                  <a:pos x="115" y="128"/>
                </a:cxn>
                <a:cxn ang="0">
                  <a:pos x="121" y="153"/>
                </a:cxn>
                <a:cxn ang="0">
                  <a:pos x="139" y="169"/>
                </a:cxn>
                <a:cxn ang="0">
                  <a:pos x="121" y="202"/>
                </a:cxn>
                <a:cxn ang="0">
                  <a:pos x="146" y="209"/>
                </a:cxn>
                <a:cxn ang="0">
                  <a:pos x="180" y="186"/>
                </a:cxn>
                <a:cxn ang="0">
                  <a:pos x="155" y="162"/>
                </a:cxn>
                <a:cxn ang="0">
                  <a:pos x="130" y="112"/>
                </a:cxn>
                <a:cxn ang="0">
                  <a:pos x="106" y="97"/>
                </a:cxn>
                <a:cxn ang="0">
                  <a:pos x="98" y="57"/>
                </a:cxn>
                <a:cxn ang="0">
                  <a:pos x="130" y="81"/>
                </a:cxn>
                <a:cxn ang="0">
                  <a:pos x="162" y="97"/>
                </a:cxn>
                <a:cxn ang="0">
                  <a:pos x="187" y="72"/>
                </a:cxn>
                <a:cxn ang="0">
                  <a:pos x="204" y="40"/>
                </a:cxn>
                <a:cxn ang="0">
                  <a:pos x="204" y="23"/>
                </a:cxn>
                <a:cxn ang="0">
                  <a:pos x="155" y="0"/>
                </a:cxn>
                <a:cxn ang="0">
                  <a:pos x="130" y="23"/>
                </a:cxn>
                <a:cxn ang="0">
                  <a:pos x="115" y="0"/>
                </a:cxn>
                <a:cxn ang="0">
                  <a:pos x="90" y="15"/>
                </a:cxn>
                <a:cxn ang="0">
                  <a:pos x="90" y="40"/>
                </a:cxn>
                <a:cxn ang="0">
                  <a:pos x="65" y="32"/>
                </a:cxn>
                <a:cxn ang="0">
                  <a:pos x="58" y="57"/>
                </a:cxn>
                <a:cxn ang="0">
                  <a:pos x="33" y="48"/>
                </a:cxn>
                <a:cxn ang="0">
                  <a:pos x="0" y="57"/>
                </a:cxn>
              </a:cxnLst>
              <a:rect l="0" t="0" r="r" b="b"/>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12" name="Freeform 225"/>
            <p:cNvSpPr>
              <a:spLocks/>
            </p:cNvSpPr>
            <p:nvPr/>
          </p:nvSpPr>
          <p:spPr bwMode="auto">
            <a:xfrm>
              <a:off x="1576" y="1426"/>
              <a:ext cx="38" cy="32"/>
            </a:xfrm>
            <a:custGeom>
              <a:avLst/>
              <a:gdLst/>
              <a:ahLst/>
              <a:cxnLst>
                <a:cxn ang="0">
                  <a:pos x="0" y="23"/>
                </a:cxn>
                <a:cxn ang="0">
                  <a:pos x="40" y="40"/>
                </a:cxn>
                <a:cxn ang="0">
                  <a:pos x="40" y="16"/>
                </a:cxn>
                <a:cxn ang="0">
                  <a:pos x="23" y="0"/>
                </a:cxn>
                <a:cxn ang="0">
                  <a:pos x="16" y="0"/>
                </a:cxn>
                <a:cxn ang="0">
                  <a:pos x="0" y="23"/>
                </a:cxn>
              </a:cxnLst>
              <a:rect l="0" t="0" r="r" b="b"/>
              <a:pathLst>
                <a:path w="41" h="41">
                  <a:moveTo>
                    <a:pt x="0" y="23"/>
                  </a:moveTo>
                  <a:lnTo>
                    <a:pt x="40" y="40"/>
                  </a:lnTo>
                  <a:lnTo>
                    <a:pt x="40" y="16"/>
                  </a:lnTo>
                  <a:lnTo>
                    <a:pt x="23" y="0"/>
                  </a:lnTo>
                  <a:lnTo>
                    <a:pt x="16" y="0"/>
                  </a:lnTo>
                  <a:lnTo>
                    <a:pt x="0" y="2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13" name="Freeform 226"/>
            <p:cNvSpPr>
              <a:spLocks/>
            </p:cNvSpPr>
            <p:nvPr/>
          </p:nvSpPr>
          <p:spPr bwMode="auto">
            <a:xfrm>
              <a:off x="1583" y="1361"/>
              <a:ext cx="200" cy="110"/>
            </a:xfrm>
            <a:custGeom>
              <a:avLst/>
              <a:gdLst/>
              <a:ahLst/>
              <a:cxnLst>
                <a:cxn ang="0">
                  <a:pos x="0" y="0"/>
                </a:cxn>
                <a:cxn ang="0">
                  <a:pos x="0" y="16"/>
                </a:cxn>
                <a:cxn ang="0">
                  <a:pos x="15" y="40"/>
                </a:cxn>
                <a:cxn ang="0">
                  <a:pos x="32" y="40"/>
                </a:cxn>
                <a:cxn ang="0">
                  <a:pos x="49" y="47"/>
                </a:cxn>
                <a:cxn ang="0">
                  <a:pos x="49" y="121"/>
                </a:cxn>
                <a:cxn ang="0">
                  <a:pos x="120" y="137"/>
                </a:cxn>
                <a:cxn ang="0">
                  <a:pos x="145" y="137"/>
                </a:cxn>
                <a:cxn ang="0">
                  <a:pos x="161" y="121"/>
                </a:cxn>
                <a:cxn ang="0">
                  <a:pos x="179" y="129"/>
                </a:cxn>
                <a:cxn ang="0">
                  <a:pos x="202" y="121"/>
                </a:cxn>
                <a:cxn ang="0">
                  <a:pos x="211" y="81"/>
                </a:cxn>
                <a:cxn ang="0">
                  <a:pos x="186" y="72"/>
                </a:cxn>
                <a:cxn ang="0">
                  <a:pos x="145" y="63"/>
                </a:cxn>
                <a:cxn ang="0">
                  <a:pos x="120" y="81"/>
                </a:cxn>
                <a:cxn ang="0">
                  <a:pos x="96" y="72"/>
                </a:cxn>
                <a:cxn ang="0">
                  <a:pos x="73" y="56"/>
                </a:cxn>
                <a:cxn ang="0">
                  <a:pos x="80" y="47"/>
                </a:cxn>
                <a:cxn ang="0">
                  <a:pos x="64" y="23"/>
                </a:cxn>
                <a:cxn ang="0">
                  <a:pos x="40" y="23"/>
                </a:cxn>
                <a:cxn ang="0">
                  <a:pos x="24" y="7"/>
                </a:cxn>
                <a:cxn ang="0">
                  <a:pos x="0" y="0"/>
                </a:cxn>
              </a:cxnLst>
              <a:rect l="0" t="0" r="r" b="b"/>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14" name="Freeform 227"/>
            <p:cNvSpPr>
              <a:spLocks/>
            </p:cNvSpPr>
            <p:nvPr/>
          </p:nvSpPr>
          <p:spPr bwMode="auto">
            <a:xfrm>
              <a:off x="1597" y="1128"/>
              <a:ext cx="109" cy="182"/>
            </a:xfrm>
            <a:custGeom>
              <a:avLst/>
              <a:gdLst/>
              <a:ahLst/>
              <a:cxnLst>
                <a:cxn ang="0">
                  <a:pos x="0" y="97"/>
                </a:cxn>
                <a:cxn ang="0">
                  <a:pos x="25" y="146"/>
                </a:cxn>
                <a:cxn ang="0">
                  <a:pos x="17" y="169"/>
                </a:cxn>
                <a:cxn ang="0">
                  <a:pos x="17" y="202"/>
                </a:cxn>
                <a:cxn ang="0">
                  <a:pos x="34" y="227"/>
                </a:cxn>
                <a:cxn ang="0">
                  <a:pos x="74" y="227"/>
                </a:cxn>
                <a:cxn ang="0">
                  <a:pos x="99" y="169"/>
                </a:cxn>
                <a:cxn ang="0">
                  <a:pos x="114" y="153"/>
                </a:cxn>
                <a:cxn ang="0">
                  <a:pos x="114" y="128"/>
                </a:cxn>
                <a:cxn ang="0">
                  <a:pos x="90" y="122"/>
                </a:cxn>
                <a:cxn ang="0">
                  <a:pos x="99" y="88"/>
                </a:cxn>
                <a:cxn ang="0">
                  <a:pos x="90" y="65"/>
                </a:cxn>
                <a:cxn ang="0">
                  <a:pos x="58" y="65"/>
                </a:cxn>
                <a:cxn ang="0">
                  <a:pos x="40" y="40"/>
                </a:cxn>
                <a:cxn ang="0">
                  <a:pos x="34" y="0"/>
                </a:cxn>
                <a:cxn ang="0">
                  <a:pos x="17" y="0"/>
                </a:cxn>
                <a:cxn ang="0">
                  <a:pos x="17" y="40"/>
                </a:cxn>
                <a:cxn ang="0">
                  <a:pos x="0" y="65"/>
                </a:cxn>
                <a:cxn ang="0">
                  <a:pos x="0" y="97"/>
                </a:cxn>
              </a:cxnLst>
              <a:rect l="0" t="0" r="r" b="b"/>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15" name="Freeform 228"/>
            <p:cNvSpPr>
              <a:spLocks/>
            </p:cNvSpPr>
            <p:nvPr/>
          </p:nvSpPr>
          <p:spPr bwMode="auto">
            <a:xfrm>
              <a:off x="1652" y="992"/>
              <a:ext cx="353" cy="408"/>
            </a:xfrm>
            <a:custGeom>
              <a:avLst/>
              <a:gdLst/>
              <a:ahLst/>
              <a:cxnLst>
                <a:cxn ang="0">
                  <a:pos x="0" y="156"/>
                </a:cxn>
                <a:cxn ang="0">
                  <a:pos x="7" y="196"/>
                </a:cxn>
                <a:cxn ang="0">
                  <a:pos x="23" y="219"/>
                </a:cxn>
                <a:cxn ang="0">
                  <a:pos x="66" y="219"/>
                </a:cxn>
                <a:cxn ang="0">
                  <a:pos x="88" y="211"/>
                </a:cxn>
                <a:cxn ang="0">
                  <a:pos x="162" y="203"/>
                </a:cxn>
                <a:cxn ang="0">
                  <a:pos x="138" y="219"/>
                </a:cxn>
                <a:cxn ang="0">
                  <a:pos x="97" y="236"/>
                </a:cxn>
                <a:cxn ang="0">
                  <a:pos x="88" y="251"/>
                </a:cxn>
                <a:cxn ang="0">
                  <a:pos x="56" y="236"/>
                </a:cxn>
                <a:cxn ang="0">
                  <a:pos x="47" y="276"/>
                </a:cxn>
                <a:cxn ang="0">
                  <a:pos x="66" y="293"/>
                </a:cxn>
                <a:cxn ang="0">
                  <a:pos x="72" y="348"/>
                </a:cxn>
                <a:cxn ang="0">
                  <a:pos x="56" y="358"/>
                </a:cxn>
                <a:cxn ang="0">
                  <a:pos x="32" y="398"/>
                </a:cxn>
                <a:cxn ang="0">
                  <a:pos x="66" y="405"/>
                </a:cxn>
                <a:cxn ang="0">
                  <a:pos x="32" y="413"/>
                </a:cxn>
                <a:cxn ang="0">
                  <a:pos x="32" y="438"/>
                </a:cxn>
                <a:cxn ang="0">
                  <a:pos x="41" y="445"/>
                </a:cxn>
                <a:cxn ang="0">
                  <a:pos x="7" y="470"/>
                </a:cxn>
                <a:cxn ang="0">
                  <a:pos x="7" y="495"/>
                </a:cxn>
                <a:cxn ang="0">
                  <a:pos x="66" y="503"/>
                </a:cxn>
                <a:cxn ang="0">
                  <a:pos x="81" y="495"/>
                </a:cxn>
                <a:cxn ang="0">
                  <a:pos x="97" y="503"/>
                </a:cxn>
                <a:cxn ang="0">
                  <a:pos x="113" y="495"/>
                </a:cxn>
                <a:cxn ang="0">
                  <a:pos x="121" y="510"/>
                </a:cxn>
                <a:cxn ang="0">
                  <a:pos x="146" y="495"/>
                </a:cxn>
                <a:cxn ang="0">
                  <a:pos x="162" y="470"/>
                </a:cxn>
                <a:cxn ang="0">
                  <a:pos x="146" y="445"/>
                </a:cxn>
                <a:cxn ang="0">
                  <a:pos x="162" y="430"/>
                </a:cxn>
                <a:cxn ang="0">
                  <a:pos x="162" y="405"/>
                </a:cxn>
                <a:cxn ang="0">
                  <a:pos x="186" y="405"/>
                </a:cxn>
                <a:cxn ang="0">
                  <a:pos x="209" y="308"/>
                </a:cxn>
                <a:cxn ang="0">
                  <a:pos x="243" y="293"/>
                </a:cxn>
                <a:cxn ang="0">
                  <a:pos x="275" y="227"/>
                </a:cxn>
                <a:cxn ang="0">
                  <a:pos x="333" y="156"/>
                </a:cxn>
                <a:cxn ang="0">
                  <a:pos x="333" y="137"/>
                </a:cxn>
                <a:cxn ang="0">
                  <a:pos x="373" y="90"/>
                </a:cxn>
                <a:cxn ang="0">
                  <a:pos x="373" y="65"/>
                </a:cxn>
                <a:cxn ang="0">
                  <a:pos x="349" y="57"/>
                </a:cxn>
                <a:cxn ang="0">
                  <a:pos x="333" y="25"/>
                </a:cxn>
                <a:cxn ang="0">
                  <a:pos x="268" y="0"/>
                </a:cxn>
                <a:cxn ang="0">
                  <a:pos x="227" y="0"/>
                </a:cxn>
                <a:cxn ang="0">
                  <a:pos x="203" y="9"/>
                </a:cxn>
                <a:cxn ang="0">
                  <a:pos x="169" y="0"/>
                </a:cxn>
                <a:cxn ang="0">
                  <a:pos x="121" y="17"/>
                </a:cxn>
                <a:cxn ang="0">
                  <a:pos x="97" y="49"/>
                </a:cxn>
                <a:cxn ang="0">
                  <a:pos x="47" y="90"/>
                </a:cxn>
                <a:cxn ang="0">
                  <a:pos x="47" y="113"/>
                </a:cxn>
                <a:cxn ang="0">
                  <a:pos x="16" y="113"/>
                </a:cxn>
                <a:cxn ang="0">
                  <a:pos x="0" y="156"/>
                </a:cxn>
              </a:cxnLst>
              <a:rect l="0" t="0" r="r" b="b"/>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16" name="Freeform 229"/>
            <p:cNvSpPr>
              <a:spLocks/>
            </p:cNvSpPr>
            <p:nvPr/>
          </p:nvSpPr>
          <p:spPr bwMode="auto">
            <a:xfrm>
              <a:off x="1460" y="1245"/>
              <a:ext cx="131" cy="84"/>
            </a:xfrm>
            <a:custGeom>
              <a:avLst/>
              <a:gdLst/>
              <a:ahLst/>
              <a:cxnLst>
                <a:cxn ang="0">
                  <a:pos x="0" y="7"/>
                </a:cxn>
                <a:cxn ang="0">
                  <a:pos x="0" y="23"/>
                </a:cxn>
                <a:cxn ang="0">
                  <a:pos x="24" y="31"/>
                </a:cxn>
                <a:cxn ang="0">
                  <a:pos x="18" y="56"/>
                </a:cxn>
                <a:cxn ang="0">
                  <a:pos x="24" y="72"/>
                </a:cxn>
                <a:cxn ang="0">
                  <a:pos x="65" y="81"/>
                </a:cxn>
                <a:cxn ang="0">
                  <a:pos x="83" y="105"/>
                </a:cxn>
                <a:cxn ang="0">
                  <a:pos x="98" y="88"/>
                </a:cxn>
                <a:cxn ang="0">
                  <a:pos x="131" y="88"/>
                </a:cxn>
                <a:cxn ang="0">
                  <a:pos x="139" y="72"/>
                </a:cxn>
                <a:cxn ang="0">
                  <a:pos x="131" y="56"/>
                </a:cxn>
                <a:cxn ang="0">
                  <a:pos x="106" y="31"/>
                </a:cxn>
                <a:cxn ang="0">
                  <a:pos x="98" y="81"/>
                </a:cxn>
                <a:cxn ang="0">
                  <a:pos x="83" y="81"/>
                </a:cxn>
                <a:cxn ang="0">
                  <a:pos x="83" y="31"/>
                </a:cxn>
                <a:cxn ang="0">
                  <a:pos x="65" y="7"/>
                </a:cxn>
                <a:cxn ang="0">
                  <a:pos x="9" y="0"/>
                </a:cxn>
                <a:cxn ang="0">
                  <a:pos x="0" y="7"/>
                </a:cxn>
              </a:cxnLst>
              <a:rect l="0" t="0" r="r" b="b"/>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17" name="Freeform 230"/>
            <p:cNvSpPr>
              <a:spLocks/>
            </p:cNvSpPr>
            <p:nvPr/>
          </p:nvSpPr>
          <p:spPr bwMode="auto">
            <a:xfrm>
              <a:off x="1576" y="1321"/>
              <a:ext cx="54" cy="27"/>
            </a:xfrm>
            <a:custGeom>
              <a:avLst/>
              <a:gdLst/>
              <a:ahLst/>
              <a:cxnLst>
                <a:cxn ang="0">
                  <a:pos x="0" y="9"/>
                </a:cxn>
                <a:cxn ang="0">
                  <a:pos x="48" y="32"/>
                </a:cxn>
                <a:cxn ang="0">
                  <a:pos x="57" y="17"/>
                </a:cxn>
                <a:cxn ang="0">
                  <a:pos x="57" y="0"/>
                </a:cxn>
                <a:cxn ang="0">
                  <a:pos x="23" y="0"/>
                </a:cxn>
                <a:cxn ang="0">
                  <a:pos x="0" y="9"/>
                </a:cxn>
              </a:cxnLst>
              <a:rect l="0" t="0" r="r" b="b"/>
              <a:pathLst>
                <a:path w="58" h="33">
                  <a:moveTo>
                    <a:pt x="0" y="9"/>
                  </a:moveTo>
                  <a:lnTo>
                    <a:pt x="48" y="32"/>
                  </a:lnTo>
                  <a:lnTo>
                    <a:pt x="57" y="17"/>
                  </a:lnTo>
                  <a:lnTo>
                    <a:pt x="57" y="0"/>
                  </a:lnTo>
                  <a:lnTo>
                    <a:pt x="23"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18" name="Freeform 231"/>
            <p:cNvSpPr>
              <a:spLocks/>
            </p:cNvSpPr>
            <p:nvPr/>
          </p:nvSpPr>
          <p:spPr bwMode="auto">
            <a:xfrm>
              <a:off x="1468" y="1328"/>
              <a:ext cx="25" cy="34"/>
            </a:xfrm>
            <a:custGeom>
              <a:avLst/>
              <a:gdLst/>
              <a:ahLst/>
              <a:cxnLst>
                <a:cxn ang="0">
                  <a:pos x="0" y="0"/>
                </a:cxn>
                <a:cxn ang="0">
                  <a:pos x="0" y="33"/>
                </a:cxn>
                <a:cxn ang="0">
                  <a:pos x="25" y="41"/>
                </a:cxn>
                <a:cxn ang="0">
                  <a:pos x="9" y="0"/>
                </a:cxn>
                <a:cxn ang="0">
                  <a:pos x="0" y="0"/>
                </a:cxn>
              </a:cxnLst>
              <a:rect l="0" t="0" r="r" b="b"/>
              <a:pathLst>
                <a:path w="26" h="42">
                  <a:moveTo>
                    <a:pt x="0" y="0"/>
                  </a:moveTo>
                  <a:lnTo>
                    <a:pt x="0" y="33"/>
                  </a:lnTo>
                  <a:lnTo>
                    <a:pt x="25" y="41"/>
                  </a:lnTo>
                  <a:lnTo>
                    <a:pt x="9"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19" name="Freeform 232"/>
            <p:cNvSpPr>
              <a:spLocks/>
            </p:cNvSpPr>
            <p:nvPr/>
          </p:nvSpPr>
          <p:spPr bwMode="auto">
            <a:xfrm>
              <a:off x="1476" y="1374"/>
              <a:ext cx="85" cy="71"/>
            </a:xfrm>
            <a:custGeom>
              <a:avLst/>
              <a:gdLst/>
              <a:ahLst/>
              <a:cxnLst>
                <a:cxn ang="0">
                  <a:pos x="0" y="7"/>
                </a:cxn>
                <a:cxn ang="0">
                  <a:pos x="24" y="71"/>
                </a:cxn>
                <a:cxn ang="0">
                  <a:pos x="40" y="56"/>
                </a:cxn>
                <a:cxn ang="0">
                  <a:pos x="56" y="88"/>
                </a:cxn>
                <a:cxn ang="0">
                  <a:pos x="80" y="88"/>
                </a:cxn>
                <a:cxn ang="0">
                  <a:pos x="88" y="65"/>
                </a:cxn>
                <a:cxn ang="0">
                  <a:pos x="88" y="16"/>
                </a:cxn>
                <a:cxn ang="0">
                  <a:pos x="71" y="0"/>
                </a:cxn>
                <a:cxn ang="0">
                  <a:pos x="47" y="0"/>
                </a:cxn>
                <a:cxn ang="0">
                  <a:pos x="40" y="40"/>
                </a:cxn>
                <a:cxn ang="0">
                  <a:pos x="16" y="7"/>
                </a:cxn>
                <a:cxn ang="0">
                  <a:pos x="0" y="7"/>
                </a:cxn>
              </a:cxnLst>
              <a:rect l="0" t="0" r="r" b="b"/>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0" name="Freeform 233"/>
            <p:cNvSpPr>
              <a:spLocks/>
            </p:cNvSpPr>
            <p:nvPr/>
          </p:nvSpPr>
          <p:spPr bwMode="auto">
            <a:xfrm>
              <a:off x="1368" y="1282"/>
              <a:ext cx="63" cy="21"/>
            </a:xfrm>
            <a:custGeom>
              <a:avLst/>
              <a:gdLst/>
              <a:ahLst/>
              <a:cxnLst>
                <a:cxn ang="0">
                  <a:pos x="0" y="25"/>
                </a:cxn>
                <a:cxn ang="0">
                  <a:pos x="56" y="25"/>
                </a:cxn>
                <a:cxn ang="0">
                  <a:pos x="66" y="16"/>
                </a:cxn>
                <a:cxn ang="0">
                  <a:pos x="41" y="0"/>
                </a:cxn>
                <a:cxn ang="0">
                  <a:pos x="9" y="9"/>
                </a:cxn>
                <a:cxn ang="0">
                  <a:pos x="0" y="25"/>
                </a:cxn>
              </a:cxnLst>
              <a:rect l="0" t="0" r="r" b="b"/>
              <a:pathLst>
                <a:path w="67" h="26">
                  <a:moveTo>
                    <a:pt x="0" y="25"/>
                  </a:moveTo>
                  <a:lnTo>
                    <a:pt x="56" y="25"/>
                  </a:lnTo>
                  <a:lnTo>
                    <a:pt x="66" y="16"/>
                  </a:lnTo>
                  <a:lnTo>
                    <a:pt x="41" y="0"/>
                  </a:lnTo>
                  <a:lnTo>
                    <a:pt x="9" y="9"/>
                  </a:lnTo>
                  <a:lnTo>
                    <a:pt x="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1" name="Freeform 234"/>
            <p:cNvSpPr>
              <a:spLocks/>
            </p:cNvSpPr>
            <p:nvPr/>
          </p:nvSpPr>
          <p:spPr bwMode="auto">
            <a:xfrm>
              <a:off x="1345" y="1309"/>
              <a:ext cx="24" cy="20"/>
            </a:xfrm>
            <a:custGeom>
              <a:avLst/>
              <a:gdLst/>
              <a:ahLst/>
              <a:cxnLst>
                <a:cxn ang="0">
                  <a:pos x="0" y="7"/>
                </a:cxn>
                <a:cxn ang="0">
                  <a:pos x="8" y="24"/>
                </a:cxn>
                <a:cxn ang="0">
                  <a:pos x="24" y="24"/>
                </a:cxn>
                <a:cxn ang="0">
                  <a:pos x="16" y="0"/>
                </a:cxn>
                <a:cxn ang="0">
                  <a:pos x="0" y="7"/>
                </a:cxn>
              </a:cxnLst>
              <a:rect l="0" t="0" r="r" b="b"/>
              <a:pathLst>
                <a:path w="25" h="25">
                  <a:moveTo>
                    <a:pt x="0" y="7"/>
                  </a:moveTo>
                  <a:lnTo>
                    <a:pt x="8" y="24"/>
                  </a:lnTo>
                  <a:lnTo>
                    <a:pt x="24" y="24"/>
                  </a:lnTo>
                  <a:lnTo>
                    <a:pt x="16" y="0"/>
                  </a:lnTo>
                  <a:lnTo>
                    <a:pt x="0"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2" name="Freeform 235"/>
            <p:cNvSpPr>
              <a:spLocks/>
            </p:cNvSpPr>
            <p:nvPr/>
          </p:nvSpPr>
          <p:spPr bwMode="auto">
            <a:xfrm>
              <a:off x="1368" y="1315"/>
              <a:ext cx="47" cy="33"/>
            </a:xfrm>
            <a:custGeom>
              <a:avLst/>
              <a:gdLst/>
              <a:ahLst/>
              <a:cxnLst>
                <a:cxn ang="0">
                  <a:pos x="0" y="17"/>
                </a:cxn>
                <a:cxn ang="0">
                  <a:pos x="9" y="33"/>
                </a:cxn>
                <a:cxn ang="0">
                  <a:pos x="24" y="40"/>
                </a:cxn>
                <a:cxn ang="0">
                  <a:pos x="49" y="25"/>
                </a:cxn>
                <a:cxn ang="0">
                  <a:pos x="49" y="0"/>
                </a:cxn>
                <a:cxn ang="0">
                  <a:pos x="0" y="17"/>
                </a:cxn>
              </a:cxnLst>
              <a:rect l="0" t="0" r="r" b="b"/>
              <a:pathLst>
                <a:path w="50" h="41">
                  <a:moveTo>
                    <a:pt x="0" y="17"/>
                  </a:moveTo>
                  <a:lnTo>
                    <a:pt x="9" y="33"/>
                  </a:lnTo>
                  <a:lnTo>
                    <a:pt x="24" y="40"/>
                  </a:lnTo>
                  <a:lnTo>
                    <a:pt x="49" y="25"/>
                  </a:lnTo>
                  <a:lnTo>
                    <a:pt x="49" y="0"/>
                  </a:lnTo>
                  <a:lnTo>
                    <a:pt x="0" y="1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3" name="Freeform 236"/>
            <p:cNvSpPr>
              <a:spLocks/>
            </p:cNvSpPr>
            <p:nvPr/>
          </p:nvSpPr>
          <p:spPr bwMode="auto">
            <a:xfrm>
              <a:off x="1245" y="1335"/>
              <a:ext cx="101" cy="77"/>
            </a:xfrm>
            <a:custGeom>
              <a:avLst/>
              <a:gdLst/>
              <a:ahLst/>
              <a:cxnLst>
                <a:cxn ang="0">
                  <a:pos x="0" y="73"/>
                </a:cxn>
                <a:cxn ang="0">
                  <a:pos x="9" y="96"/>
                </a:cxn>
                <a:cxn ang="0">
                  <a:pos x="40" y="96"/>
                </a:cxn>
                <a:cxn ang="0">
                  <a:pos x="65" y="65"/>
                </a:cxn>
                <a:cxn ang="0">
                  <a:pos x="81" y="73"/>
                </a:cxn>
                <a:cxn ang="0">
                  <a:pos x="99" y="49"/>
                </a:cxn>
                <a:cxn ang="0">
                  <a:pos x="99" y="33"/>
                </a:cxn>
                <a:cxn ang="0">
                  <a:pos x="106" y="15"/>
                </a:cxn>
                <a:cxn ang="0">
                  <a:pos x="90" y="0"/>
                </a:cxn>
                <a:cxn ang="0">
                  <a:pos x="81" y="15"/>
                </a:cxn>
                <a:cxn ang="0">
                  <a:pos x="58" y="15"/>
                </a:cxn>
                <a:cxn ang="0">
                  <a:pos x="0" y="73"/>
                </a:cxn>
              </a:cxnLst>
              <a:rect l="0" t="0" r="r" b="b"/>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4" name="Freeform 237"/>
            <p:cNvSpPr>
              <a:spLocks/>
            </p:cNvSpPr>
            <p:nvPr/>
          </p:nvSpPr>
          <p:spPr bwMode="auto">
            <a:xfrm>
              <a:off x="1321" y="1374"/>
              <a:ext cx="148" cy="97"/>
            </a:xfrm>
            <a:custGeom>
              <a:avLst/>
              <a:gdLst/>
              <a:ahLst/>
              <a:cxnLst>
                <a:cxn ang="0">
                  <a:pos x="0" y="81"/>
                </a:cxn>
                <a:cxn ang="0">
                  <a:pos x="33" y="88"/>
                </a:cxn>
                <a:cxn ang="0">
                  <a:pos x="41" y="81"/>
                </a:cxn>
                <a:cxn ang="0">
                  <a:pos x="58" y="96"/>
                </a:cxn>
                <a:cxn ang="0">
                  <a:pos x="41" y="105"/>
                </a:cxn>
                <a:cxn ang="0">
                  <a:pos x="49" y="113"/>
                </a:cxn>
                <a:cxn ang="0">
                  <a:pos x="65" y="121"/>
                </a:cxn>
                <a:cxn ang="0">
                  <a:pos x="105" y="88"/>
                </a:cxn>
                <a:cxn ang="0">
                  <a:pos x="146" y="88"/>
                </a:cxn>
                <a:cxn ang="0">
                  <a:pos x="155" y="47"/>
                </a:cxn>
                <a:cxn ang="0">
                  <a:pos x="115" y="24"/>
                </a:cxn>
                <a:cxn ang="0">
                  <a:pos x="105" y="0"/>
                </a:cxn>
                <a:cxn ang="0">
                  <a:pos x="90" y="24"/>
                </a:cxn>
                <a:cxn ang="0">
                  <a:pos x="98" y="31"/>
                </a:cxn>
                <a:cxn ang="0">
                  <a:pos x="98" y="47"/>
                </a:cxn>
                <a:cxn ang="0">
                  <a:pos x="105" y="65"/>
                </a:cxn>
                <a:cxn ang="0">
                  <a:pos x="81" y="65"/>
                </a:cxn>
                <a:cxn ang="0">
                  <a:pos x="65" y="31"/>
                </a:cxn>
                <a:cxn ang="0">
                  <a:pos x="25" y="16"/>
                </a:cxn>
                <a:cxn ang="0">
                  <a:pos x="0" y="81"/>
                </a:cxn>
              </a:cxnLst>
              <a:rect l="0" t="0" r="r" b="b"/>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25" name="Freeform 238"/>
            <p:cNvSpPr>
              <a:spLocks/>
            </p:cNvSpPr>
            <p:nvPr/>
          </p:nvSpPr>
          <p:spPr bwMode="auto">
            <a:xfrm>
              <a:off x="1499" y="1476"/>
              <a:ext cx="85" cy="98"/>
            </a:xfrm>
            <a:custGeom>
              <a:avLst/>
              <a:gdLst/>
              <a:ahLst/>
              <a:cxnLst>
                <a:cxn ang="0">
                  <a:pos x="0" y="58"/>
                </a:cxn>
                <a:cxn ang="0">
                  <a:pos x="16" y="90"/>
                </a:cxn>
                <a:cxn ang="0">
                  <a:pos x="23" y="90"/>
                </a:cxn>
                <a:cxn ang="0">
                  <a:pos x="47" y="122"/>
                </a:cxn>
                <a:cxn ang="0">
                  <a:pos x="64" y="114"/>
                </a:cxn>
                <a:cxn ang="0">
                  <a:pos x="81" y="105"/>
                </a:cxn>
                <a:cxn ang="0">
                  <a:pos x="89" y="81"/>
                </a:cxn>
                <a:cxn ang="0">
                  <a:pos x="81" y="58"/>
                </a:cxn>
                <a:cxn ang="0">
                  <a:pos x="64" y="50"/>
                </a:cxn>
                <a:cxn ang="0">
                  <a:pos x="72" y="25"/>
                </a:cxn>
                <a:cxn ang="0">
                  <a:pos x="64" y="0"/>
                </a:cxn>
                <a:cxn ang="0">
                  <a:pos x="56" y="16"/>
                </a:cxn>
                <a:cxn ang="0">
                  <a:pos x="32" y="9"/>
                </a:cxn>
                <a:cxn ang="0">
                  <a:pos x="23" y="16"/>
                </a:cxn>
                <a:cxn ang="0">
                  <a:pos x="16" y="33"/>
                </a:cxn>
                <a:cxn ang="0">
                  <a:pos x="32" y="50"/>
                </a:cxn>
                <a:cxn ang="0">
                  <a:pos x="16" y="50"/>
                </a:cxn>
                <a:cxn ang="0">
                  <a:pos x="0" y="58"/>
                </a:cxn>
              </a:cxnLst>
              <a:rect l="0" t="0" r="r" b="b"/>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6" name="Freeform 239"/>
            <p:cNvSpPr>
              <a:spLocks/>
            </p:cNvSpPr>
            <p:nvPr/>
          </p:nvSpPr>
          <p:spPr bwMode="auto">
            <a:xfrm>
              <a:off x="1230" y="1464"/>
              <a:ext cx="124" cy="116"/>
            </a:xfrm>
            <a:custGeom>
              <a:avLst/>
              <a:gdLst/>
              <a:ahLst/>
              <a:cxnLst>
                <a:cxn ang="0">
                  <a:pos x="0" y="105"/>
                </a:cxn>
                <a:cxn ang="0">
                  <a:pos x="16" y="129"/>
                </a:cxn>
                <a:cxn ang="0">
                  <a:pos x="25" y="145"/>
                </a:cxn>
                <a:cxn ang="0">
                  <a:pos x="56" y="137"/>
                </a:cxn>
                <a:cxn ang="0">
                  <a:pos x="74" y="114"/>
                </a:cxn>
                <a:cxn ang="0">
                  <a:pos x="74" y="89"/>
                </a:cxn>
                <a:cxn ang="0">
                  <a:pos x="130" y="48"/>
                </a:cxn>
                <a:cxn ang="0">
                  <a:pos x="115" y="31"/>
                </a:cxn>
                <a:cxn ang="0">
                  <a:pos x="97" y="15"/>
                </a:cxn>
                <a:cxn ang="0">
                  <a:pos x="74" y="15"/>
                </a:cxn>
                <a:cxn ang="0">
                  <a:pos x="50" y="0"/>
                </a:cxn>
                <a:cxn ang="0">
                  <a:pos x="9" y="24"/>
                </a:cxn>
                <a:cxn ang="0">
                  <a:pos x="16" y="48"/>
                </a:cxn>
                <a:cxn ang="0">
                  <a:pos x="16" y="73"/>
                </a:cxn>
                <a:cxn ang="0">
                  <a:pos x="0" y="105"/>
                </a:cxn>
              </a:cxnLst>
              <a:rect l="0" t="0" r="r" b="b"/>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27" name="Freeform 240"/>
            <p:cNvSpPr>
              <a:spLocks/>
            </p:cNvSpPr>
            <p:nvPr/>
          </p:nvSpPr>
          <p:spPr bwMode="auto">
            <a:xfrm>
              <a:off x="5019" y="1780"/>
              <a:ext cx="24" cy="14"/>
            </a:xfrm>
            <a:custGeom>
              <a:avLst/>
              <a:gdLst/>
              <a:ahLst/>
              <a:cxnLst>
                <a:cxn ang="0">
                  <a:pos x="0" y="0"/>
                </a:cxn>
                <a:cxn ang="0">
                  <a:pos x="9" y="0"/>
                </a:cxn>
                <a:cxn ang="0">
                  <a:pos x="25" y="8"/>
                </a:cxn>
                <a:cxn ang="0">
                  <a:pos x="25" y="17"/>
                </a:cxn>
                <a:cxn ang="0">
                  <a:pos x="9" y="8"/>
                </a:cxn>
                <a:cxn ang="0">
                  <a:pos x="0" y="8"/>
                </a:cxn>
                <a:cxn ang="0">
                  <a:pos x="0" y="0"/>
                </a:cxn>
              </a:cxnLst>
              <a:rect l="0" t="0" r="r" b="b"/>
              <a:pathLst>
                <a:path w="26" h="18">
                  <a:moveTo>
                    <a:pt x="0" y="0"/>
                  </a:moveTo>
                  <a:lnTo>
                    <a:pt x="9" y="0"/>
                  </a:lnTo>
                  <a:lnTo>
                    <a:pt x="25" y="8"/>
                  </a:lnTo>
                  <a:lnTo>
                    <a:pt x="25" y="17"/>
                  </a:lnTo>
                  <a:lnTo>
                    <a:pt x="9" y="8"/>
                  </a:lnTo>
                  <a:lnTo>
                    <a:pt x="0" y="8"/>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8" name="Freeform 241"/>
            <p:cNvSpPr>
              <a:spLocks/>
            </p:cNvSpPr>
            <p:nvPr/>
          </p:nvSpPr>
          <p:spPr bwMode="auto">
            <a:xfrm>
              <a:off x="717" y="1851"/>
              <a:ext cx="24" cy="14"/>
            </a:xfrm>
            <a:custGeom>
              <a:avLst/>
              <a:gdLst/>
              <a:ahLst/>
              <a:cxnLst>
                <a:cxn ang="0">
                  <a:pos x="0" y="8"/>
                </a:cxn>
                <a:cxn ang="0">
                  <a:pos x="18" y="17"/>
                </a:cxn>
                <a:cxn ang="0">
                  <a:pos x="25" y="8"/>
                </a:cxn>
                <a:cxn ang="0">
                  <a:pos x="18" y="0"/>
                </a:cxn>
                <a:cxn ang="0">
                  <a:pos x="0" y="8"/>
                </a:cxn>
              </a:cxnLst>
              <a:rect l="0" t="0" r="r" b="b"/>
              <a:pathLst>
                <a:path w="26" h="18">
                  <a:moveTo>
                    <a:pt x="0" y="8"/>
                  </a:moveTo>
                  <a:lnTo>
                    <a:pt x="18" y="17"/>
                  </a:lnTo>
                  <a:lnTo>
                    <a:pt x="25" y="8"/>
                  </a:lnTo>
                  <a:lnTo>
                    <a:pt x="18" y="0"/>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29" name="Freeform 242"/>
            <p:cNvSpPr>
              <a:spLocks/>
            </p:cNvSpPr>
            <p:nvPr/>
          </p:nvSpPr>
          <p:spPr bwMode="auto">
            <a:xfrm>
              <a:off x="717" y="1851"/>
              <a:ext cx="24" cy="14"/>
            </a:xfrm>
            <a:custGeom>
              <a:avLst/>
              <a:gdLst/>
              <a:ahLst/>
              <a:cxnLst>
                <a:cxn ang="0">
                  <a:pos x="0" y="8"/>
                </a:cxn>
                <a:cxn ang="0">
                  <a:pos x="18" y="17"/>
                </a:cxn>
                <a:cxn ang="0">
                  <a:pos x="25" y="8"/>
                </a:cxn>
                <a:cxn ang="0">
                  <a:pos x="18" y="0"/>
                </a:cxn>
                <a:cxn ang="0">
                  <a:pos x="0" y="8"/>
                </a:cxn>
              </a:cxnLst>
              <a:rect l="0" t="0" r="r" b="b"/>
              <a:pathLst>
                <a:path w="26" h="18">
                  <a:moveTo>
                    <a:pt x="0" y="8"/>
                  </a:moveTo>
                  <a:lnTo>
                    <a:pt x="18" y="17"/>
                  </a:lnTo>
                  <a:lnTo>
                    <a:pt x="25" y="8"/>
                  </a:lnTo>
                  <a:lnTo>
                    <a:pt x="18" y="0"/>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0" name="Freeform 243"/>
            <p:cNvSpPr>
              <a:spLocks/>
            </p:cNvSpPr>
            <p:nvPr/>
          </p:nvSpPr>
          <p:spPr bwMode="auto">
            <a:xfrm>
              <a:off x="870" y="1889"/>
              <a:ext cx="39" cy="34"/>
            </a:xfrm>
            <a:custGeom>
              <a:avLst/>
              <a:gdLst/>
              <a:ahLst/>
              <a:cxnLst>
                <a:cxn ang="0">
                  <a:pos x="0" y="33"/>
                </a:cxn>
                <a:cxn ang="0">
                  <a:pos x="9" y="42"/>
                </a:cxn>
                <a:cxn ang="0">
                  <a:pos x="25" y="25"/>
                </a:cxn>
                <a:cxn ang="0">
                  <a:pos x="34" y="25"/>
                </a:cxn>
                <a:cxn ang="0">
                  <a:pos x="34" y="17"/>
                </a:cxn>
                <a:cxn ang="0">
                  <a:pos x="25" y="17"/>
                </a:cxn>
                <a:cxn ang="0">
                  <a:pos x="40" y="10"/>
                </a:cxn>
                <a:cxn ang="0">
                  <a:pos x="34" y="0"/>
                </a:cxn>
                <a:cxn ang="0">
                  <a:pos x="0" y="33"/>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31" name="Freeform 244"/>
            <p:cNvSpPr>
              <a:spLocks/>
            </p:cNvSpPr>
            <p:nvPr/>
          </p:nvSpPr>
          <p:spPr bwMode="auto">
            <a:xfrm>
              <a:off x="870" y="1889"/>
              <a:ext cx="39" cy="34"/>
            </a:xfrm>
            <a:custGeom>
              <a:avLst/>
              <a:gdLst/>
              <a:ahLst/>
              <a:cxnLst>
                <a:cxn ang="0">
                  <a:pos x="0" y="33"/>
                </a:cxn>
                <a:cxn ang="0">
                  <a:pos x="9" y="42"/>
                </a:cxn>
                <a:cxn ang="0">
                  <a:pos x="25" y="25"/>
                </a:cxn>
                <a:cxn ang="0">
                  <a:pos x="34" y="25"/>
                </a:cxn>
                <a:cxn ang="0">
                  <a:pos x="34" y="17"/>
                </a:cxn>
                <a:cxn ang="0">
                  <a:pos x="25" y="17"/>
                </a:cxn>
                <a:cxn ang="0">
                  <a:pos x="40" y="10"/>
                </a:cxn>
                <a:cxn ang="0">
                  <a:pos x="34" y="0"/>
                </a:cxn>
                <a:cxn ang="0">
                  <a:pos x="0" y="33"/>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2" name="Freeform 245"/>
            <p:cNvSpPr>
              <a:spLocks/>
            </p:cNvSpPr>
            <p:nvPr/>
          </p:nvSpPr>
          <p:spPr bwMode="auto">
            <a:xfrm>
              <a:off x="1138" y="1967"/>
              <a:ext cx="25" cy="40"/>
            </a:xfrm>
            <a:custGeom>
              <a:avLst/>
              <a:gdLst/>
              <a:ahLst/>
              <a:cxnLst>
                <a:cxn ang="0">
                  <a:pos x="0" y="0"/>
                </a:cxn>
                <a:cxn ang="0">
                  <a:pos x="0" y="18"/>
                </a:cxn>
                <a:cxn ang="0">
                  <a:pos x="8" y="41"/>
                </a:cxn>
                <a:cxn ang="0">
                  <a:pos x="25" y="50"/>
                </a:cxn>
                <a:cxn ang="0">
                  <a:pos x="8" y="34"/>
                </a:cxn>
                <a:cxn ang="0">
                  <a:pos x="16" y="25"/>
                </a:cxn>
                <a:cxn ang="0">
                  <a:pos x="8" y="18"/>
                </a:cxn>
                <a:cxn ang="0">
                  <a:pos x="16" y="0"/>
                </a:cxn>
                <a:cxn ang="0">
                  <a:pos x="0" y="0"/>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33" name="Freeform 246"/>
            <p:cNvSpPr>
              <a:spLocks/>
            </p:cNvSpPr>
            <p:nvPr/>
          </p:nvSpPr>
          <p:spPr bwMode="auto">
            <a:xfrm>
              <a:off x="1138" y="1967"/>
              <a:ext cx="25" cy="40"/>
            </a:xfrm>
            <a:custGeom>
              <a:avLst/>
              <a:gdLst/>
              <a:ahLst/>
              <a:cxnLst>
                <a:cxn ang="0">
                  <a:pos x="0" y="0"/>
                </a:cxn>
                <a:cxn ang="0">
                  <a:pos x="0" y="18"/>
                </a:cxn>
                <a:cxn ang="0">
                  <a:pos x="8" y="41"/>
                </a:cxn>
                <a:cxn ang="0">
                  <a:pos x="25" y="50"/>
                </a:cxn>
                <a:cxn ang="0">
                  <a:pos x="8" y="34"/>
                </a:cxn>
                <a:cxn ang="0">
                  <a:pos x="16" y="25"/>
                </a:cxn>
                <a:cxn ang="0">
                  <a:pos x="8" y="18"/>
                </a:cxn>
                <a:cxn ang="0">
                  <a:pos x="16" y="0"/>
                </a:cxn>
                <a:cxn ang="0">
                  <a:pos x="0" y="0"/>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4" name="Freeform 247"/>
            <p:cNvSpPr>
              <a:spLocks/>
            </p:cNvSpPr>
            <p:nvPr/>
          </p:nvSpPr>
          <p:spPr bwMode="auto">
            <a:xfrm>
              <a:off x="1191" y="2025"/>
              <a:ext cx="63" cy="40"/>
            </a:xfrm>
            <a:custGeom>
              <a:avLst/>
              <a:gdLst/>
              <a:ahLst/>
              <a:cxnLst>
                <a:cxn ang="0">
                  <a:pos x="0" y="0"/>
                </a:cxn>
                <a:cxn ang="0">
                  <a:pos x="9" y="16"/>
                </a:cxn>
                <a:cxn ang="0">
                  <a:pos x="25" y="25"/>
                </a:cxn>
                <a:cxn ang="0">
                  <a:pos x="41" y="33"/>
                </a:cxn>
                <a:cxn ang="0">
                  <a:pos x="41" y="41"/>
                </a:cxn>
                <a:cxn ang="0">
                  <a:pos x="57" y="48"/>
                </a:cxn>
                <a:cxn ang="0">
                  <a:pos x="66" y="48"/>
                </a:cxn>
                <a:cxn ang="0">
                  <a:pos x="34" y="8"/>
                </a:cxn>
                <a:cxn ang="0">
                  <a:pos x="9" y="0"/>
                </a:cxn>
                <a:cxn ang="0">
                  <a:pos x="0" y="0"/>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35" name="Freeform 248"/>
            <p:cNvSpPr>
              <a:spLocks/>
            </p:cNvSpPr>
            <p:nvPr/>
          </p:nvSpPr>
          <p:spPr bwMode="auto">
            <a:xfrm>
              <a:off x="1191" y="2025"/>
              <a:ext cx="63" cy="40"/>
            </a:xfrm>
            <a:custGeom>
              <a:avLst/>
              <a:gdLst/>
              <a:ahLst/>
              <a:cxnLst>
                <a:cxn ang="0">
                  <a:pos x="0" y="0"/>
                </a:cxn>
                <a:cxn ang="0">
                  <a:pos x="9" y="16"/>
                </a:cxn>
                <a:cxn ang="0">
                  <a:pos x="25" y="25"/>
                </a:cxn>
                <a:cxn ang="0">
                  <a:pos x="41" y="33"/>
                </a:cxn>
                <a:cxn ang="0">
                  <a:pos x="41" y="41"/>
                </a:cxn>
                <a:cxn ang="0">
                  <a:pos x="57" y="48"/>
                </a:cxn>
                <a:cxn ang="0">
                  <a:pos x="66" y="48"/>
                </a:cxn>
                <a:cxn ang="0">
                  <a:pos x="34" y="8"/>
                </a:cxn>
                <a:cxn ang="0">
                  <a:pos x="9" y="0"/>
                </a:cxn>
                <a:cxn ang="0">
                  <a:pos x="0" y="0"/>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6" name="Freeform 249"/>
            <p:cNvSpPr>
              <a:spLocks/>
            </p:cNvSpPr>
            <p:nvPr/>
          </p:nvSpPr>
          <p:spPr bwMode="auto">
            <a:xfrm>
              <a:off x="2447" y="1709"/>
              <a:ext cx="130" cy="78"/>
            </a:xfrm>
            <a:custGeom>
              <a:avLst/>
              <a:gdLst/>
              <a:ahLst/>
              <a:cxnLst>
                <a:cxn ang="0">
                  <a:pos x="0" y="32"/>
                </a:cxn>
                <a:cxn ang="0">
                  <a:pos x="9" y="41"/>
                </a:cxn>
                <a:cxn ang="0">
                  <a:pos x="25" y="32"/>
                </a:cxn>
                <a:cxn ang="0">
                  <a:pos x="34" y="41"/>
                </a:cxn>
                <a:cxn ang="0">
                  <a:pos x="9" y="56"/>
                </a:cxn>
                <a:cxn ang="0">
                  <a:pos x="25" y="56"/>
                </a:cxn>
                <a:cxn ang="0">
                  <a:pos x="34" y="74"/>
                </a:cxn>
                <a:cxn ang="0">
                  <a:pos x="25" y="81"/>
                </a:cxn>
                <a:cxn ang="0">
                  <a:pos x="41" y="81"/>
                </a:cxn>
                <a:cxn ang="0">
                  <a:pos x="74" y="97"/>
                </a:cxn>
                <a:cxn ang="0">
                  <a:pos x="131" y="65"/>
                </a:cxn>
                <a:cxn ang="0">
                  <a:pos x="137" y="56"/>
                </a:cxn>
                <a:cxn ang="0">
                  <a:pos x="137" y="32"/>
                </a:cxn>
                <a:cxn ang="0">
                  <a:pos x="121" y="24"/>
                </a:cxn>
                <a:cxn ang="0">
                  <a:pos x="121" y="9"/>
                </a:cxn>
                <a:cxn ang="0">
                  <a:pos x="114" y="9"/>
                </a:cxn>
                <a:cxn ang="0">
                  <a:pos x="106" y="0"/>
                </a:cxn>
                <a:cxn ang="0">
                  <a:pos x="89" y="16"/>
                </a:cxn>
                <a:cxn ang="0">
                  <a:pos x="81" y="16"/>
                </a:cxn>
                <a:cxn ang="0">
                  <a:pos x="65" y="16"/>
                </a:cxn>
                <a:cxn ang="0">
                  <a:pos x="57" y="24"/>
                </a:cxn>
                <a:cxn ang="0">
                  <a:pos x="57" y="16"/>
                </a:cxn>
                <a:cxn ang="0">
                  <a:pos x="49" y="32"/>
                </a:cxn>
                <a:cxn ang="0">
                  <a:pos x="41" y="41"/>
                </a:cxn>
                <a:cxn ang="0">
                  <a:pos x="41" y="16"/>
                </a:cxn>
                <a:cxn ang="0">
                  <a:pos x="25" y="9"/>
                </a:cxn>
                <a:cxn ang="0">
                  <a:pos x="16" y="9"/>
                </a:cxn>
                <a:cxn ang="0">
                  <a:pos x="16" y="16"/>
                </a:cxn>
                <a:cxn ang="0">
                  <a:pos x="9" y="16"/>
                </a:cxn>
                <a:cxn ang="0">
                  <a:pos x="9" y="24"/>
                </a:cxn>
                <a:cxn ang="0">
                  <a:pos x="0" y="32"/>
                </a:cxn>
              </a:cxnLst>
              <a:rect l="0" t="0" r="r" b="b"/>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7" name="Freeform 250"/>
            <p:cNvSpPr>
              <a:spLocks/>
            </p:cNvSpPr>
            <p:nvPr/>
          </p:nvSpPr>
          <p:spPr bwMode="auto">
            <a:xfrm>
              <a:off x="2517" y="1430"/>
              <a:ext cx="16" cy="15"/>
            </a:xfrm>
            <a:custGeom>
              <a:avLst/>
              <a:gdLst/>
              <a:ahLst/>
              <a:cxnLst>
                <a:cxn ang="0">
                  <a:pos x="0" y="0"/>
                </a:cxn>
                <a:cxn ang="0">
                  <a:pos x="0" y="17"/>
                </a:cxn>
                <a:cxn ang="0">
                  <a:pos x="16" y="17"/>
                </a:cxn>
                <a:cxn ang="0">
                  <a:pos x="0" y="0"/>
                </a:cxn>
              </a:cxnLst>
              <a:rect l="0" t="0" r="r" b="b"/>
              <a:pathLst>
                <a:path w="17" h="18">
                  <a:moveTo>
                    <a:pt x="0" y="0"/>
                  </a:moveTo>
                  <a:lnTo>
                    <a:pt x="0" y="17"/>
                  </a:lnTo>
                  <a:lnTo>
                    <a:pt x="16" y="17"/>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38" name="Freeform 251"/>
            <p:cNvSpPr>
              <a:spLocks/>
            </p:cNvSpPr>
            <p:nvPr/>
          </p:nvSpPr>
          <p:spPr bwMode="auto">
            <a:xfrm>
              <a:off x="2517" y="1430"/>
              <a:ext cx="16" cy="15"/>
            </a:xfrm>
            <a:custGeom>
              <a:avLst/>
              <a:gdLst/>
              <a:ahLst/>
              <a:cxnLst>
                <a:cxn ang="0">
                  <a:pos x="0" y="0"/>
                </a:cxn>
                <a:cxn ang="0">
                  <a:pos x="0" y="17"/>
                </a:cxn>
                <a:cxn ang="0">
                  <a:pos x="16" y="17"/>
                </a:cxn>
                <a:cxn ang="0">
                  <a:pos x="0" y="0"/>
                </a:cxn>
              </a:cxnLst>
              <a:rect l="0" t="0" r="r" b="b"/>
              <a:pathLst>
                <a:path w="17" h="18">
                  <a:moveTo>
                    <a:pt x="0" y="0"/>
                  </a:moveTo>
                  <a:lnTo>
                    <a:pt x="0" y="17"/>
                  </a:lnTo>
                  <a:lnTo>
                    <a:pt x="16" y="17"/>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39" name="Freeform 252"/>
            <p:cNvSpPr>
              <a:spLocks/>
            </p:cNvSpPr>
            <p:nvPr/>
          </p:nvSpPr>
          <p:spPr bwMode="auto">
            <a:xfrm>
              <a:off x="3266" y="2749"/>
              <a:ext cx="84" cy="143"/>
            </a:xfrm>
            <a:custGeom>
              <a:avLst/>
              <a:gdLst/>
              <a:ahLst/>
              <a:cxnLst>
                <a:cxn ang="0">
                  <a:pos x="0" y="129"/>
                </a:cxn>
                <a:cxn ang="0">
                  <a:pos x="9" y="163"/>
                </a:cxn>
                <a:cxn ang="0">
                  <a:pos x="17" y="179"/>
                </a:cxn>
                <a:cxn ang="0">
                  <a:pos x="40" y="179"/>
                </a:cxn>
                <a:cxn ang="0">
                  <a:pos x="49" y="170"/>
                </a:cxn>
                <a:cxn ang="0">
                  <a:pos x="74" y="80"/>
                </a:cxn>
                <a:cxn ang="0">
                  <a:pos x="82" y="40"/>
                </a:cxn>
                <a:cxn ang="0">
                  <a:pos x="89" y="49"/>
                </a:cxn>
                <a:cxn ang="0">
                  <a:pos x="89" y="40"/>
                </a:cxn>
                <a:cxn ang="0">
                  <a:pos x="82" y="8"/>
                </a:cxn>
                <a:cxn ang="0">
                  <a:pos x="74" y="0"/>
                </a:cxn>
                <a:cxn ang="0">
                  <a:pos x="65" y="17"/>
                </a:cxn>
                <a:cxn ang="0">
                  <a:pos x="57" y="17"/>
                </a:cxn>
                <a:cxn ang="0">
                  <a:pos x="57" y="32"/>
                </a:cxn>
                <a:cxn ang="0">
                  <a:pos x="17" y="57"/>
                </a:cxn>
                <a:cxn ang="0">
                  <a:pos x="9" y="73"/>
                </a:cxn>
                <a:cxn ang="0">
                  <a:pos x="17" y="105"/>
                </a:cxn>
                <a:cxn ang="0">
                  <a:pos x="0" y="129"/>
                </a:cxn>
              </a:cxnLst>
              <a:rect l="0" t="0" r="r" b="b"/>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0" name="Freeform 253"/>
            <p:cNvSpPr>
              <a:spLocks/>
            </p:cNvSpPr>
            <p:nvPr/>
          </p:nvSpPr>
          <p:spPr bwMode="auto">
            <a:xfrm>
              <a:off x="3916" y="2606"/>
              <a:ext cx="16" cy="15"/>
            </a:xfrm>
            <a:custGeom>
              <a:avLst/>
              <a:gdLst/>
              <a:ahLst/>
              <a:cxnLst>
                <a:cxn ang="0">
                  <a:pos x="0" y="9"/>
                </a:cxn>
                <a:cxn ang="0">
                  <a:pos x="16" y="17"/>
                </a:cxn>
                <a:cxn ang="0">
                  <a:pos x="0" y="0"/>
                </a:cxn>
                <a:cxn ang="0">
                  <a:pos x="0" y="9"/>
                </a:cxn>
              </a:cxnLst>
              <a:rect l="0" t="0" r="r" b="b"/>
              <a:pathLst>
                <a:path w="17" h="18">
                  <a:moveTo>
                    <a:pt x="0" y="9"/>
                  </a:moveTo>
                  <a:lnTo>
                    <a:pt x="16" y="17"/>
                  </a:lnTo>
                  <a:lnTo>
                    <a:pt x="0"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1" name="Freeform 254"/>
            <p:cNvSpPr>
              <a:spLocks/>
            </p:cNvSpPr>
            <p:nvPr/>
          </p:nvSpPr>
          <p:spPr bwMode="auto">
            <a:xfrm>
              <a:off x="3916" y="2606"/>
              <a:ext cx="16" cy="15"/>
            </a:xfrm>
            <a:custGeom>
              <a:avLst/>
              <a:gdLst/>
              <a:ahLst/>
              <a:cxnLst>
                <a:cxn ang="0">
                  <a:pos x="0" y="9"/>
                </a:cxn>
                <a:cxn ang="0">
                  <a:pos x="16" y="17"/>
                </a:cxn>
                <a:cxn ang="0">
                  <a:pos x="0" y="0"/>
                </a:cxn>
                <a:cxn ang="0">
                  <a:pos x="0" y="9"/>
                </a:cxn>
              </a:cxnLst>
              <a:rect l="0" t="0" r="r" b="b"/>
              <a:pathLst>
                <a:path w="17" h="18">
                  <a:moveTo>
                    <a:pt x="0" y="9"/>
                  </a:moveTo>
                  <a:lnTo>
                    <a:pt x="16" y="17"/>
                  </a:lnTo>
                  <a:lnTo>
                    <a:pt x="0" y="0"/>
                  </a:lnTo>
                  <a:lnTo>
                    <a:pt x="0" y="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42" name="Freeform 255"/>
            <p:cNvSpPr>
              <a:spLocks/>
            </p:cNvSpPr>
            <p:nvPr/>
          </p:nvSpPr>
          <p:spPr bwMode="auto">
            <a:xfrm>
              <a:off x="3933" y="2633"/>
              <a:ext cx="15" cy="14"/>
            </a:xfrm>
            <a:custGeom>
              <a:avLst/>
              <a:gdLst/>
              <a:ahLst/>
              <a:cxnLst>
                <a:cxn ang="0">
                  <a:pos x="0" y="0"/>
                </a:cxn>
                <a:cxn ang="0">
                  <a:pos x="16" y="16"/>
                </a:cxn>
                <a:cxn ang="0">
                  <a:pos x="16" y="7"/>
                </a:cxn>
                <a:cxn ang="0">
                  <a:pos x="16" y="0"/>
                </a:cxn>
                <a:cxn ang="0">
                  <a:pos x="0" y="0"/>
                </a:cxn>
              </a:cxnLst>
              <a:rect l="0" t="0" r="r" b="b"/>
              <a:pathLst>
                <a:path w="17" h="17">
                  <a:moveTo>
                    <a:pt x="0" y="0"/>
                  </a:moveTo>
                  <a:lnTo>
                    <a:pt x="16" y="16"/>
                  </a:lnTo>
                  <a:lnTo>
                    <a:pt x="16" y="7"/>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3" name="Freeform 256"/>
            <p:cNvSpPr>
              <a:spLocks/>
            </p:cNvSpPr>
            <p:nvPr/>
          </p:nvSpPr>
          <p:spPr bwMode="auto">
            <a:xfrm>
              <a:off x="3933" y="2633"/>
              <a:ext cx="15" cy="14"/>
            </a:xfrm>
            <a:custGeom>
              <a:avLst/>
              <a:gdLst/>
              <a:ahLst/>
              <a:cxnLst>
                <a:cxn ang="0">
                  <a:pos x="0" y="0"/>
                </a:cxn>
                <a:cxn ang="0">
                  <a:pos x="16" y="16"/>
                </a:cxn>
                <a:cxn ang="0">
                  <a:pos x="16" y="7"/>
                </a:cxn>
                <a:cxn ang="0">
                  <a:pos x="16" y="0"/>
                </a:cxn>
                <a:cxn ang="0">
                  <a:pos x="0" y="0"/>
                </a:cxn>
              </a:cxnLst>
              <a:rect l="0" t="0" r="r" b="b"/>
              <a:pathLst>
                <a:path w="17" h="17">
                  <a:moveTo>
                    <a:pt x="0" y="0"/>
                  </a:moveTo>
                  <a:lnTo>
                    <a:pt x="16" y="16"/>
                  </a:lnTo>
                  <a:lnTo>
                    <a:pt x="16" y="7"/>
                  </a:lnTo>
                  <a:lnTo>
                    <a:pt x="16"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44" name="Freeform 257"/>
            <p:cNvSpPr>
              <a:spLocks/>
            </p:cNvSpPr>
            <p:nvPr/>
          </p:nvSpPr>
          <p:spPr bwMode="auto">
            <a:xfrm>
              <a:off x="3702" y="2522"/>
              <a:ext cx="33" cy="40"/>
            </a:xfrm>
            <a:custGeom>
              <a:avLst/>
              <a:gdLst/>
              <a:ahLst/>
              <a:cxnLst>
                <a:cxn ang="0">
                  <a:pos x="0" y="25"/>
                </a:cxn>
                <a:cxn ang="0">
                  <a:pos x="9" y="49"/>
                </a:cxn>
                <a:cxn ang="0">
                  <a:pos x="24" y="49"/>
                </a:cxn>
                <a:cxn ang="0">
                  <a:pos x="33" y="34"/>
                </a:cxn>
                <a:cxn ang="0">
                  <a:pos x="15" y="9"/>
                </a:cxn>
                <a:cxn ang="0">
                  <a:pos x="9" y="0"/>
                </a:cxn>
                <a:cxn ang="0">
                  <a:pos x="0" y="25"/>
                </a:cxn>
              </a:cxnLst>
              <a:rect l="0" t="0" r="r" b="b"/>
              <a:pathLst>
                <a:path w="34" h="50">
                  <a:moveTo>
                    <a:pt x="0" y="25"/>
                  </a:moveTo>
                  <a:lnTo>
                    <a:pt x="9" y="49"/>
                  </a:lnTo>
                  <a:lnTo>
                    <a:pt x="24" y="49"/>
                  </a:lnTo>
                  <a:lnTo>
                    <a:pt x="33" y="34"/>
                  </a:lnTo>
                  <a:lnTo>
                    <a:pt x="15" y="9"/>
                  </a:lnTo>
                  <a:lnTo>
                    <a:pt x="9" y="0"/>
                  </a:lnTo>
                  <a:lnTo>
                    <a:pt x="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5" name="Freeform 258"/>
            <p:cNvSpPr>
              <a:spLocks/>
            </p:cNvSpPr>
            <p:nvPr/>
          </p:nvSpPr>
          <p:spPr bwMode="auto">
            <a:xfrm>
              <a:off x="4054" y="2420"/>
              <a:ext cx="33" cy="19"/>
            </a:xfrm>
            <a:custGeom>
              <a:avLst/>
              <a:gdLst/>
              <a:ahLst/>
              <a:cxnLst>
                <a:cxn ang="0">
                  <a:pos x="0" y="6"/>
                </a:cxn>
                <a:cxn ang="0">
                  <a:pos x="0" y="16"/>
                </a:cxn>
                <a:cxn ang="0">
                  <a:pos x="17" y="23"/>
                </a:cxn>
                <a:cxn ang="0">
                  <a:pos x="24" y="16"/>
                </a:cxn>
                <a:cxn ang="0">
                  <a:pos x="34" y="0"/>
                </a:cxn>
                <a:cxn ang="0">
                  <a:pos x="9" y="0"/>
                </a:cxn>
                <a:cxn ang="0">
                  <a:pos x="0" y="6"/>
                </a:cxn>
              </a:cxnLst>
              <a:rect l="0" t="0" r="r" b="b"/>
              <a:pathLst>
                <a:path w="35" h="24">
                  <a:moveTo>
                    <a:pt x="0" y="6"/>
                  </a:moveTo>
                  <a:lnTo>
                    <a:pt x="0" y="16"/>
                  </a:lnTo>
                  <a:lnTo>
                    <a:pt x="17" y="23"/>
                  </a:lnTo>
                  <a:lnTo>
                    <a:pt x="24" y="16"/>
                  </a:lnTo>
                  <a:lnTo>
                    <a:pt x="34" y="0"/>
                  </a:lnTo>
                  <a:lnTo>
                    <a:pt x="9" y="0"/>
                  </a:lnTo>
                  <a:lnTo>
                    <a:pt x="0" y="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6" name="Freeform 259"/>
            <p:cNvSpPr>
              <a:spLocks/>
            </p:cNvSpPr>
            <p:nvPr/>
          </p:nvSpPr>
          <p:spPr bwMode="auto">
            <a:xfrm>
              <a:off x="4192" y="2361"/>
              <a:ext cx="25" cy="33"/>
            </a:xfrm>
            <a:custGeom>
              <a:avLst/>
              <a:gdLst/>
              <a:ahLst/>
              <a:cxnLst>
                <a:cxn ang="0">
                  <a:pos x="0" y="25"/>
                </a:cxn>
                <a:cxn ang="0">
                  <a:pos x="0" y="33"/>
                </a:cxn>
                <a:cxn ang="0">
                  <a:pos x="8" y="40"/>
                </a:cxn>
                <a:cxn ang="0">
                  <a:pos x="25" y="0"/>
                </a:cxn>
                <a:cxn ang="0">
                  <a:pos x="17" y="0"/>
                </a:cxn>
                <a:cxn ang="0">
                  <a:pos x="0" y="25"/>
                </a:cxn>
              </a:cxnLst>
              <a:rect l="0" t="0" r="r" b="b"/>
              <a:pathLst>
                <a:path w="26" h="41">
                  <a:moveTo>
                    <a:pt x="0" y="25"/>
                  </a:moveTo>
                  <a:lnTo>
                    <a:pt x="0" y="33"/>
                  </a:lnTo>
                  <a:lnTo>
                    <a:pt x="8" y="40"/>
                  </a:lnTo>
                  <a:lnTo>
                    <a:pt x="25" y="0"/>
                  </a:lnTo>
                  <a:lnTo>
                    <a:pt x="17" y="0"/>
                  </a:lnTo>
                  <a:lnTo>
                    <a:pt x="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7" name="Freeform 260"/>
            <p:cNvSpPr>
              <a:spLocks/>
            </p:cNvSpPr>
            <p:nvPr/>
          </p:nvSpPr>
          <p:spPr bwMode="auto">
            <a:xfrm>
              <a:off x="4308" y="2258"/>
              <a:ext cx="31" cy="40"/>
            </a:xfrm>
            <a:custGeom>
              <a:avLst/>
              <a:gdLst/>
              <a:ahLst/>
              <a:cxnLst>
                <a:cxn ang="0">
                  <a:pos x="0" y="7"/>
                </a:cxn>
                <a:cxn ang="0">
                  <a:pos x="0" y="17"/>
                </a:cxn>
                <a:cxn ang="0">
                  <a:pos x="7" y="17"/>
                </a:cxn>
                <a:cxn ang="0">
                  <a:pos x="7" y="41"/>
                </a:cxn>
                <a:cxn ang="0">
                  <a:pos x="16" y="48"/>
                </a:cxn>
                <a:cxn ang="0">
                  <a:pos x="22" y="41"/>
                </a:cxn>
                <a:cxn ang="0">
                  <a:pos x="32" y="17"/>
                </a:cxn>
                <a:cxn ang="0">
                  <a:pos x="22" y="7"/>
                </a:cxn>
                <a:cxn ang="0">
                  <a:pos x="7" y="0"/>
                </a:cxn>
                <a:cxn ang="0">
                  <a:pos x="0" y="7"/>
                </a:cxn>
              </a:cxnLst>
              <a:rect l="0" t="0" r="r" b="b"/>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8" name="Freeform 261"/>
            <p:cNvSpPr>
              <a:spLocks/>
            </p:cNvSpPr>
            <p:nvPr/>
          </p:nvSpPr>
          <p:spPr bwMode="auto">
            <a:xfrm>
              <a:off x="4338" y="2258"/>
              <a:ext cx="32" cy="15"/>
            </a:xfrm>
            <a:custGeom>
              <a:avLst/>
              <a:gdLst/>
              <a:ahLst/>
              <a:cxnLst>
                <a:cxn ang="0">
                  <a:pos x="0" y="7"/>
                </a:cxn>
                <a:cxn ang="0">
                  <a:pos x="0" y="17"/>
                </a:cxn>
                <a:cxn ang="0">
                  <a:pos x="9" y="17"/>
                </a:cxn>
                <a:cxn ang="0">
                  <a:pos x="15" y="7"/>
                </a:cxn>
                <a:cxn ang="0">
                  <a:pos x="24" y="7"/>
                </a:cxn>
                <a:cxn ang="0">
                  <a:pos x="32" y="0"/>
                </a:cxn>
                <a:cxn ang="0">
                  <a:pos x="15" y="0"/>
                </a:cxn>
                <a:cxn ang="0">
                  <a:pos x="0" y="7"/>
                </a:cxn>
              </a:cxnLst>
              <a:rect l="0" t="0" r="r" b="b"/>
              <a:pathLst>
                <a:path w="33" h="18">
                  <a:moveTo>
                    <a:pt x="0" y="7"/>
                  </a:moveTo>
                  <a:lnTo>
                    <a:pt x="0" y="17"/>
                  </a:lnTo>
                  <a:lnTo>
                    <a:pt x="9" y="17"/>
                  </a:lnTo>
                  <a:lnTo>
                    <a:pt x="15" y="7"/>
                  </a:lnTo>
                  <a:lnTo>
                    <a:pt x="24" y="7"/>
                  </a:lnTo>
                  <a:lnTo>
                    <a:pt x="32" y="0"/>
                  </a:lnTo>
                  <a:lnTo>
                    <a:pt x="15" y="0"/>
                  </a:lnTo>
                  <a:lnTo>
                    <a:pt x="0" y="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49" name="Freeform 262"/>
            <p:cNvSpPr>
              <a:spLocks/>
            </p:cNvSpPr>
            <p:nvPr/>
          </p:nvSpPr>
          <p:spPr bwMode="auto">
            <a:xfrm>
              <a:off x="4323" y="2161"/>
              <a:ext cx="131" cy="104"/>
            </a:xfrm>
            <a:custGeom>
              <a:avLst/>
              <a:gdLst/>
              <a:ahLst/>
              <a:cxnLst>
                <a:cxn ang="0">
                  <a:pos x="0" y="114"/>
                </a:cxn>
                <a:cxn ang="0">
                  <a:pos x="0" y="122"/>
                </a:cxn>
                <a:cxn ang="0">
                  <a:pos x="16" y="122"/>
                </a:cxn>
                <a:cxn ang="0">
                  <a:pos x="48" y="105"/>
                </a:cxn>
                <a:cxn ang="0">
                  <a:pos x="56" y="114"/>
                </a:cxn>
                <a:cxn ang="0">
                  <a:pos x="56" y="122"/>
                </a:cxn>
                <a:cxn ang="0">
                  <a:pos x="65" y="129"/>
                </a:cxn>
                <a:cxn ang="0">
                  <a:pos x="72" y="114"/>
                </a:cxn>
                <a:cxn ang="0">
                  <a:pos x="72" y="105"/>
                </a:cxn>
                <a:cxn ang="0">
                  <a:pos x="80" y="114"/>
                </a:cxn>
                <a:cxn ang="0">
                  <a:pos x="88" y="114"/>
                </a:cxn>
                <a:cxn ang="0">
                  <a:pos x="97" y="105"/>
                </a:cxn>
                <a:cxn ang="0">
                  <a:pos x="105" y="114"/>
                </a:cxn>
                <a:cxn ang="0">
                  <a:pos x="105" y="105"/>
                </a:cxn>
                <a:cxn ang="0">
                  <a:pos x="112" y="97"/>
                </a:cxn>
                <a:cxn ang="0">
                  <a:pos x="112" y="105"/>
                </a:cxn>
                <a:cxn ang="0">
                  <a:pos x="121" y="105"/>
                </a:cxn>
                <a:cxn ang="0">
                  <a:pos x="130" y="97"/>
                </a:cxn>
                <a:cxn ang="0">
                  <a:pos x="130" y="57"/>
                </a:cxn>
                <a:cxn ang="0">
                  <a:pos x="137" y="57"/>
                </a:cxn>
                <a:cxn ang="0">
                  <a:pos x="137" y="8"/>
                </a:cxn>
                <a:cxn ang="0">
                  <a:pos x="130" y="0"/>
                </a:cxn>
                <a:cxn ang="0">
                  <a:pos x="130" y="8"/>
                </a:cxn>
                <a:cxn ang="0">
                  <a:pos x="121" y="8"/>
                </a:cxn>
                <a:cxn ang="0">
                  <a:pos x="112" y="40"/>
                </a:cxn>
                <a:cxn ang="0">
                  <a:pos x="97" y="65"/>
                </a:cxn>
                <a:cxn ang="0">
                  <a:pos x="80" y="82"/>
                </a:cxn>
                <a:cxn ang="0">
                  <a:pos x="80" y="65"/>
                </a:cxn>
                <a:cxn ang="0">
                  <a:pos x="72" y="73"/>
                </a:cxn>
                <a:cxn ang="0">
                  <a:pos x="65" y="97"/>
                </a:cxn>
                <a:cxn ang="0">
                  <a:pos x="56" y="97"/>
                </a:cxn>
                <a:cxn ang="0">
                  <a:pos x="25" y="97"/>
                </a:cxn>
                <a:cxn ang="0">
                  <a:pos x="0" y="114"/>
                </a:cxn>
              </a:cxnLst>
              <a:rect l="0" t="0" r="r" b="b"/>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0" name="Freeform 263"/>
            <p:cNvSpPr>
              <a:spLocks/>
            </p:cNvSpPr>
            <p:nvPr/>
          </p:nvSpPr>
          <p:spPr bwMode="auto">
            <a:xfrm>
              <a:off x="4429" y="2103"/>
              <a:ext cx="77" cy="59"/>
            </a:xfrm>
            <a:custGeom>
              <a:avLst/>
              <a:gdLst/>
              <a:ahLst/>
              <a:cxnLst>
                <a:cxn ang="0">
                  <a:pos x="0" y="56"/>
                </a:cxn>
                <a:cxn ang="0">
                  <a:pos x="0" y="73"/>
                </a:cxn>
                <a:cxn ang="0">
                  <a:pos x="18" y="65"/>
                </a:cxn>
                <a:cxn ang="0">
                  <a:pos x="9" y="65"/>
                </a:cxn>
                <a:cxn ang="0">
                  <a:pos x="9" y="56"/>
                </a:cxn>
                <a:cxn ang="0">
                  <a:pos x="25" y="56"/>
                </a:cxn>
                <a:cxn ang="0">
                  <a:pos x="50" y="65"/>
                </a:cxn>
                <a:cxn ang="0">
                  <a:pos x="58" y="50"/>
                </a:cxn>
                <a:cxn ang="0">
                  <a:pos x="65" y="50"/>
                </a:cxn>
                <a:cxn ang="0">
                  <a:pos x="81" y="41"/>
                </a:cxn>
                <a:cxn ang="0">
                  <a:pos x="75" y="41"/>
                </a:cxn>
                <a:cxn ang="0">
                  <a:pos x="65" y="31"/>
                </a:cxn>
                <a:cxn ang="0">
                  <a:pos x="75" y="25"/>
                </a:cxn>
                <a:cxn ang="0">
                  <a:pos x="65" y="31"/>
                </a:cxn>
                <a:cxn ang="0">
                  <a:pos x="50" y="25"/>
                </a:cxn>
                <a:cxn ang="0">
                  <a:pos x="25" y="0"/>
                </a:cxn>
                <a:cxn ang="0">
                  <a:pos x="25" y="9"/>
                </a:cxn>
                <a:cxn ang="0">
                  <a:pos x="25" y="16"/>
                </a:cxn>
                <a:cxn ang="0">
                  <a:pos x="18" y="50"/>
                </a:cxn>
                <a:cxn ang="0">
                  <a:pos x="9" y="41"/>
                </a:cxn>
                <a:cxn ang="0">
                  <a:pos x="9" y="50"/>
                </a:cxn>
                <a:cxn ang="0">
                  <a:pos x="0" y="56"/>
                </a:cxn>
              </a:cxnLst>
              <a:rect l="0" t="0" r="r" b="b"/>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1" name="Freeform 264"/>
            <p:cNvSpPr>
              <a:spLocks/>
            </p:cNvSpPr>
            <p:nvPr/>
          </p:nvSpPr>
          <p:spPr bwMode="auto">
            <a:xfrm>
              <a:off x="4613" y="2025"/>
              <a:ext cx="16" cy="14"/>
            </a:xfrm>
            <a:custGeom>
              <a:avLst/>
              <a:gdLst/>
              <a:ahLst/>
              <a:cxnLst>
                <a:cxn ang="0">
                  <a:pos x="0" y="8"/>
                </a:cxn>
                <a:cxn ang="0">
                  <a:pos x="0" y="16"/>
                </a:cxn>
                <a:cxn ang="0">
                  <a:pos x="8" y="8"/>
                </a:cxn>
                <a:cxn ang="0">
                  <a:pos x="17" y="0"/>
                </a:cxn>
                <a:cxn ang="0">
                  <a:pos x="0" y="8"/>
                </a:cxn>
              </a:cxnLst>
              <a:rect l="0" t="0" r="r" b="b"/>
              <a:pathLst>
                <a:path w="18" h="17">
                  <a:moveTo>
                    <a:pt x="0" y="8"/>
                  </a:moveTo>
                  <a:lnTo>
                    <a:pt x="0" y="16"/>
                  </a:lnTo>
                  <a:lnTo>
                    <a:pt x="8" y="8"/>
                  </a:lnTo>
                  <a:lnTo>
                    <a:pt x="17" y="0"/>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2" name="Freeform 265"/>
            <p:cNvSpPr>
              <a:spLocks/>
            </p:cNvSpPr>
            <p:nvPr/>
          </p:nvSpPr>
          <p:spPr bwMode="auto">
            <a:xfrm>
              <a:off x="4613" y="2025"/>
              <a:ext cx="16" cy="14"/>
            </a:xfrm>
            <a:custGeom>
              <a:avLst/>
              <a:gdLst/>
              <a:ahLst/>
              <a:cxnLst>
                <a:cxn ang="0">
                  <a:pos x="0" y="8"/>
                </a:cxn>
                <a:cxn ang="0">
                  <a:pos x="0" y="16"/>
                </a:cxn>
                <a:cxn ang="0">
                  <a:pos x="8" y="8"/>
                </a:cxn>
                <a:cxn ang="0">
                  <a:pos x="17" y="0"/>
                </a:cxn>
                <a:cxn ang="0">
                  <a:pos x="0" y="8"/>
                </a:cxn>
              </a:cxnLst>
              <a:rect l="0" t="0" r="r" b="b"/>
              <a:pathLst>
                <a:path w="18" h="17">
                  <a:moveTo>
                    <a:pt x="0" y="8"/>
                  </a:moveTo>
                  <a:lnTo>
                    <a:pt x="0" y="16"/>
                  </a:lnTo>
                  <a:lnTo>
                    <a:pt x="8" y="8"/>
                  </a:lnTo>
                  <a:lnTo>
                    <a:pt x="17" y="0"/>
                  </a:lnTo>
                  <a:lnTo>
                    <a:pt x="0"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53" name="Freeform 266"/>
            <p:cNvSpPr>
              <a:spLocks/>
            </p:cNvSpPr>
            <p:nvPr/>
          </p:nvSpPr>
          <p:spPr bwMode="auto">
            <a:xfrm>
              <a:off x="4713" y="1877"/>
              <a:ext cx="16" cy="14"/>
            </a:xfrm>
            <a:custGeom>
              <a:avLst/>
              <a:gdLst/>
              <a:ahLst/>
              <a:cxnLst>
                <a:cxn ang="0">
                  <a:pos x="0" y="16"/>
                </a:cxn>
                <a:cxn ang="0">
                  <a:pos x="16" y="7"/>
                </a:cxn>
                <a:cxn ang="0">
                  <a:pos x="16" y="0"/>
                </a:cxn>
                <a:cxn ang="0">
                  <a:pos x="10" y="0"/>
                </a:cxn>
                <a:cxn ang="0">
                  <a:pos x="0" y="16"/>
                </a:cxn>
              </a:cxnLst>
              <a:rect l="0" t="0" r="r" b="b"/>
              <a:pathLst>
                <a:path w="17" h="17">
                  <a:moveTo>
                    <a:pt x="0" y="16"/>
                  </a:moveTo>
                  <a:lnTo>
                    <a:pt x="16" y="7"/>
                  </a:lnTo>
                  <a:lnTo>
                    <a:pt x="16" y="0"/>
                  </a:lnTo>
                  <a:lnTo>
                    <a:pt x="10"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4" name="Freeform 267"/>
            <p:cNvSpPr>
              <a:spLocks/>
            </p:cNvSpPr>
            <p:nvPr/>
          </p:nvSpPr>
          <p:spPr bwMode="auto">
            <a:xfrm>
              <a:off x="4713" y="1877"/>
              <a:ext cx="16" cy="14"/>
            </a:xfrm>
            <a:custGeom>
              <a:avLst/>
              <a:gdLst/>
              <a:ahLst/>
              <a:cxnLst>
                <a:cxn ang="0">
                  <a:pos x="0" y="16"/>
                </a:cxn>
                <a:cxn ang="0">
                  <a:pos x="16" y="7"/>
                </a:cxn>
                <a:cxn ang="0">
                  <a:pos x="16" y="0"/>
                </a:cxn>
                <a:cxn ang="0">
                  <a:pos x="10" y="0"/>
                </a:cxn>
                <a:cxn ang="0">
                  <a:pos x="0" y="16"/>
                </a:cxn>
              </a:cxnLst>
              <a:rect l="0" t="0" r="r" b="b"/>
              <a:pathLst>
                <a:path w="17" h="17">
                  <a:moveTo>
                    <a:pt x="0" y="16"/>
                  </a:moveTo>
                  <a:lnTo>
                    <a:pt x="16" y="7"/>
                  </a:lnTo>
                  <a:lnTo>
                    <a:pt x="16" y="0"/>
                  </a:lnTo>
                  <a:lnTo>
                    <a:pt x="10"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55" name="Freeform 268"/>
            <p:cNvSpPr>
              <a:spLocks/>
            </p:cNvSpPr>
            <p:nvPr/>
          </p:nvSpPr>
          <p:spPr bwMode="auto">
            <a:xfrm>
              <a:off x="4453" y="1967"/>
              <a:ext cx="31" cy="136"/>
            </a:xfrm>
            <a:custGeom>
              <a:avLst/>
              <a:gdLst/>
              <a:ahLst/>
              <a:cxnLst>
                <a:cxn ang="0">
                  <a:pos x="0" y="18"/>
                </a:cxn>
                <a:cxn ang="0">
                  <a:pos x="0" y="59"/>
                </a:cxn>
                <a:cxn ang="0">
                  <a:pos x="8" y="65"/>
                </a:cxn>
                <a:cxn ang="0">
                  <a:pos x="0" y="115"/>
                </a:cxn>
                <a:cxn ang="0">
                  <a:pos x="8" y="131"/>
                </a:cxn>
                <a:cxn ang="0">
                  <a:pos x="0" y="155"/>
                </a:cxn>
                <a:cxn ang="0">
                  <a:pos x="8" y="171"/>
                </a:cxn>
                <a:cxn ang="0">
                  <a:pos x="8" y="155"/>
                </a:cxn>
                <a:cxn ang="0">
                  <a:pos x="25" y="162"/>
                </a:cxn>
                <a:cxn ang="0">
                  <a:pos x="25" y="155"/>
                </a:cxn>
                <a:cxn ang="0">
                  <a:pos x="8" y="131"/>
                </a:cxn>
                <a:cxn ang="0">
                  <a:pos x="16" y="107"/>
                </a:cxn>
                <a:cxn ang="0">
                  <a:pos x="25" y="107"/>
                </a:cxn>
                <a:cxn ang="0">
                  <a:pos x="33" y="107"/>
                </a:cxn>
                <a:cxn ang="0">
                  <a:pos x="16" y="50"/>
                </a:cxn>
                <a:cxn ang="0">
                  <a:pos x="16" y="10"/>
                </a:cxn>
                <a:cxn ang="0">
                  <a:pos x="16" y="0"/>
                </a:cxn>
                <a:cxn ang="0">
                  <a:pos x="8" y="0"/>
                </a:cxn>
                <a:cxn ang="0">
                  <a:pos x="8" y="10"/>
                </a:cxn>
                <a:cxn ang="0">
                  <a:pos x="0" y="18"/>
                </a:cxn>
              </a:cxnLst>
              <a:rect l="0" t="0" r="r" b="b"/>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6" name="Freeform 269"/>
            <p:cNvSpPr>
              <a:spLocks/>
            </p:cNvSpPr>
            <p:nvPr/>
          </p:nvSpPr>
          <p:spPr bwMode="auto">
            <a:xfrm>
              <a:off x="4896" y="1567"/>
              <a:ext cx="55" cy="26"/>
            </a:xfrm>
            <a:custGeom>
              <a:avLst/>
              <a:gdLst/>
              <a:ahLst/>
              <a:cxnLst>
                <a:cxn ang="0">
                  <a:pos x="18" y="25"/>
                </a:cxn>
                <a:cxn ang="0">
                  <a:pos x="33" y="25"/>
                </a:cxn>
                <a:cxn ang="0">
                  <a:pos x="58" y="16"/>
                </a:cxn>
                <a:cxn ang="0">
                  <a:pos x="42" y="0"/>
                </a:cxn>
                <a:cxn ang="0">
                  <a:pos x="18" y="0"/>
                </a:cxn>
                <a:cxn ang="0">
                  <a:pos x="0" y="16"/>
                </a:cxn>
                <a:cxn ang="0">
                  <a:pos x="8" y="32"/>
                </a:cxn>
                <a:cxn ang="0">
                  <a:pos x="18" y="25"/>
                </a:cxn>
              </a:cxnLst>
              <a:rect l="0" t="0" r="r" b="b"/>
              <a:pathLst>
                <a:path w="59" h="33">
                  <a:moveTo>
                    <a:pt x="18" y="25"/>
                  </a:moveTo>
                  <a:lnTo>
                    <a:pt x="33" y="25"/>
                  </a:lnTo>
                  <a:lnTo>
                    <a:pt x="58" y="16"/>
                  </a:lnTo>
                  <a:lnTo>
                    <a:pt x="42" y="0"/>
                  </a:lnTo>
                  <a:lnTo>
                    <a:pt x="18" y="0"/>
                  </a:lnTo>
                  <a:lnTo>
                    <a:pt x="0" y="16"/>
                  </a:lnTo>
                  <a:lnTo>
                    <a:pt x="8" y="32"/>
                  </a:lnTo>
                  <a:lnTo>
                    <a:pt x="18"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7" name="Freeform 270"/>
            <p:cNvSpPr>
              <a:spLocks/>
            </p:cNvSpPr>
            <p:nvPr/>
          </p:nvSpPr>
          <p:spPr bwMode="auto">
            <a:xfrm>
              <a:off x="4438" y="1488"/>
              <a:ext cx="39" cy="28"/>
            </a:xfrm>
            <a:custGeom>
              <a:avLst/>
              <a:gdLst/>
              <a:ahLst/>
              <a:cxnLst>
                <a:cxn ang="0">
                  <a:pos x="0" y="17"/>
                </a:cxn>
                <a:cxn ang="0">
                  <a:pos x="16" y="24"/>
                </a:cxn>
                <a:cxn ang="0">
                  <a:pos x="41" y="34"/>
                </a:cxn>
                <a:cxn ang="0">
                  <a:pos x="41" y="17"/>
                </a:cxn>
                <a:cxn ang="0">
                  <a:pos x="24" y="0"/>
                </a:cxn>
                <a:cxn ang="0">
                  <a:pos x="9" y="0"/>
                </a:cxn>
                <a:cxn ang="0">
                  <a:pos x="0" y="17"/>
                </a:cxn>
              </a:cxnLst>
              <a:rect l="0" t="0" r="r" b="b"/>
              <a:pathLst>
                <a:path w="42" h="35">
                  <a:moveTo>
                    <a:pt x="0" y="17"/>
                  </a:moveTo>
                  <a:lnTo>
                    <a:pt x="16" y="24"/>
                  </a:lnTo>
                  <a:lnTo>
                    <a:pt x="41" y="34"/>
                  </a:lnTo>
                  <a:lnTo>
                    <a:pt x="41" y="17"/>
                  </a:lnTo>
                  <a:lnTo>
                    <a:pt x="24" y="0"/>
                  </a:lnTo>
                  <a:lnTo>
                    <a:pt x="9" y="0"/>
                  </a:lnTo>
                  <a:lnTo>
                    <a:pt x="0" y="1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8" name="Freeform 271"/>
            <p:cNvSpPr>
              <a:spLocks/>
            </p:cNvSpPr>
            <p:nvPr/>
          </p:nvSpPr>
          <p:spPr bwMode="auto">
            <a:xfrm>
              <a:off x="4438" y="1476"/>
              <a:ext cx="16" cy="14"/>
            </a:xfrm>
            <a:custGeom>
              <a:avLst/>
              <a:gdLst/>
              <a:ahLst/>
              <a:cxnLst>
                <a:cxn ang="0">
                  <a:pos x="0" y="0"/>
                </a:cxn>
                <a:cxn ang="0">
                  <a:pos x="0" y="16"/>
                </a:cxn>
                <a:cxn ang="0">
                  <a:pos x="16" y="9"/>
                </a:cxn>
                <a:cxn ang="0">
                  <a:pos x="16" y="0"/>
                </a:cxn>
                <a:cxn ang="0">
                  <a:pos x="0" y="0"/>
                </a:cxn>
              </a:cxnLst>
              <a:rect l="0" t="0" r="r" b="b"/>
              <a:pathLst>
                <a:path w="17" h="17">
                  <a:moveTo>
                    <a:pt x="0" y="0"/>
                  </a:moveTo>
                  <a:lnTo>
                    <a:pt x="0" y="16"/>
                  </a:lnTo>
                  <a:lnTo>
                    <a:pt x="16" y="9"/>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59" name="Freeform 272"/>
            <p:cNvSpPr>
              <a:spLocks/>
            </p:cNvSpPr>
            <p:nvPr/>
          </p:nvSpPr>
          <p:spPr bwMode="auto">
            <a:xfrm>
              <a:off x="4513" y="1426"/>
              <a:ext cx="56" cy="32"/>
            </a:xfrm>
            <a:custGeom>
              <a:avLst/>
              <a:gdLst/>
              <a:ahLst/>
              <a:cxnLst>
                <a:cxn ang="0">
                  <a:pos x="0" y="0"/>
                </a:cxn>
                <a:cxn ang="0">
                  <a:pos x="9" y="23"/>
                </a:cxn>
                <a:cxn ang="0">
                  <a:pos x="32" y="40"/>
                </a:cxn>
                <a:cxn ang="0">
                  <a:pos x="50" y="40"/>
                </a:cxn>
                <a:cxn ang="0">
                  <a:pos x="57" y="16"/>
                </a:cxn>
                <a:cxn ang="0">
                  <a:pos x="9" y="6"/>
                </a:cxn>
                <a:cxn ang="0">
                  <a:pos x="0" y="0"/>
                </a:cxn>
              </a:cxnLst>
              <a:rect l="0" t="0" r="r" b="b"/>
              <a:pathLst>
                <a:path w="58" h="41">
                  <a:moveTo>
                    <a:pt x="0" y="0"/>
                  </a:moveTo>
                  <a:lnTo>
                    <a:pt x="9" y="23"/>
                  </a:lnTo>
                  <a:lnTo>
                    <a:pt x="32" y="40"/>
                  </a:lnTo>
                  <a:lnTo>
                    <a:pt x="50" y="40"/>
                  </a:lnTo>
                  <a:lnTo>
                    <a:pt x="57" y="16"/>
                  </a:lnTo>
                  <a:lnTo>
                    <a:pt x="9" y="6"/>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0" name="Freeform 273"/>
            <p:cNvSpPr>
              <a:spLocks/>
            </p:cNvSpPr>
            <p:nvPr/>
          </p:nvSpPr>
          <p:spPr bwMode="auto">
            <a:xfrm>
              <a:off x="4399" y="1398"/>
              <a:ext cx="92" cy="60"/>
            </a:xfrm>
            <a:custGeom>
              <a:avLst/>
              <a:gdLst/>
              <a:ahLst/>
              <a:cxnLst>
                <a:cxn ang="0">
                  <a:pos x="0" y="50"/>
                </a:cxn>
                <a:cxn ang="0">
                  <a:pos x="8" y="74"/>
                </a:cxn>
                <a:cxn ang="0">
                  <a:pos x="25" y="74"/>
                </a:cxn>
                <a:cxn ang="0">
                  <a:pos x="65" y="57"/>
                </a:cxn>
                <a:cxn ang="0">
                  <a:pos x="73" y="65"/>
                </a:cxn>
                <a:cxn ang="0">
                  <a:pos x="97" y="40"/>
                </a:cxn>
                <a:cxn ang="0">
                  <a:pos x="97" y="25"/>
                </a:cxn>
                <a:cxn ang="0">
                  <a:pos x="90" y="16"/>
                </a:cxn>
                <a:cxn ang="0">
                  <a:pos x="82" y="16"/>
                </a:cxn>
                <a:cxn ang="0">
                  <a:pos x="65" y="0"/>
                </a:cxn>
                <a:cxn ang="0">
                  <a:pos x="50" y="16"/>
                </a:cxn>
                <a:cxn ang="0">
                  <a:pos x="25" y="0"/>
                </a:cxn>
                <a:cxn ang="0">
                  <a:pos x="0" y="9"/>
                </a:cxn>
                <a:cxn ang="0">
                  <a:pos x="0" y="50"/>
                </a:cxn>
              </a:cxnLst>
              <a:rect l="0" t="0" r="r" b="b"/>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61" name="Freeform 274"/>
            <p:cNvSpPr>
              <a:spLocks/>
            </p:cNvSpPr>
            <p:nvPr/>
          </p:nvSpPr>
          <p:spPr bwMode="auto">
            <a:xfrm>
              <a:off x="3365" y="1361"/>
              <a:ext cx="209" cy="239"/>
            </a:xfrm>
            <a:custGeom>
              <a:avLst/>
              <a:gdLst/>
              <a:ahLst/>
              <a:cxnLst>
                <a:cxn ang="0">
                  <a:pos x="0" y="258"/>
                </a:cxn>
                <a:cxn ang="0">
                  <a:pos x="25" y="290"/>
                </a:cxn>
                <a:cxn ang="0">
                  <a:pos x="66" y="299"/>
                </a:cxn>
                <a:cxn ang="0">
                  <a:pos x="74" y="290"/>
                </a:cxn>
                <a:cxn ang="0">
                  <a:pos x="58" y="274"/>
                </a:cxn>
                <a:cxn ang="0">
                  <a:pos x="49" y="258"/>
                </a:cxn>
                <a:cxn ang="0">
                  <a:pos x="49" y="218"/>
                </a:cxn>
                <a:cxn ang="0">
                  <a:pos x="58" y="202"/>
                </a:cxn>
                <a:cxn ang="0">
                  <a:pos x="114" y="104"/>
                </a:cxn>
                <a:cxn ang="0">
                  <a:pos x="155" y="72"/>
                </a:cxn>
                <a:cxn ang="0">
                  <a:pos x="220" y="40"/>
                </a:cxn>
                <a:cxn ang="0">
                  <a:pos x="220" y="7"/>
                </a:cxn>
                <a:cxn ang="0">
                  <a:pos x="205" y="0"/>
                </a:cxn>
                <a:cxn ang="0">
                  <a:pos x="188" y="16"/>
                </a:cxn>
                <a:cxn ang="0">
                  <a:pos x="171" y="32"/>
                </a:cxn>
                <a:cxn ang="0">
                  <a:pos x="146" y="40"/>
                </a:cxn>
                <a:cxn ang="0">
                  <a:pos x="123" y="40"/>
                </a:cxn>
                <a:cxn ang="0">
                  <a:pos x="99" y="56"/>
                </a:cxn>
                <a:cxn ang="0">
                  <a:pos x="74" y="87"/>
                </a:cxn>
                <a:cxn ang="0">
                  <a:pos x="49" y="104"/>
                </a:cxn>
                <a:cxn ang="0">
                  <a:pos x="49" y="121"/>
                </a:cxn>
                <a:cxn ang="0">
                  <a:pos x="41" y="144"/>
                </a:cxn>
                <a:cxn ang="0">
                  <a:pos x="25" y="160"/>
                </a:cxn>
                <a:cxn ang="0">
                  <a:pos x="34" y="177"/>
                </a:cxn>
                <a:cxn ang="0">
                  <a:pos x="25" y="194"/>
                </a:cxn>
                <a:cxn ang="0">
                  <a:pos x="9" y="209"/>
                </a:cxn>
                <a:cxn ang="0">
                  <a:pos x="18" y="225"/>
                </a:cxn>
                <a:cxn ang="0">
                  <a:pos x="0" y="234"/>
                </a:cxn>
                <a:cxn ang="0">
                  <a:pos x="0" y="258"/>
                </a:cxn>
              </a:cxnLst>
              <a:rect l="0" t="0" r="r" b="b"/>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2" name="Freeform 275"/>
            <p:cNvSpPr>
              <a:spLocks/>
            </p:cNvSpPr>
            <p:nvPr/>
          </p:nvSpPr>
          <p:spPr bwMode="auto">
            <a:xfrm>
              <a:off x="3327" y="1625"/>
              <a:ext cx="23" cy="28"/>
            </a:xfrm>
            <a:custGeom>
              <a:avLst/>
              <a:gdLst/>
              <a:ahLst/>
              <a:cxnLst>
                <a:cxn ang="0">
                  <a:pos x="0" y="33"/>
                </a:cxn>
                <a:cxn ang="0">
                  <a:pos x="17" y="24"/>
                </a:cxn>
                <a:cxn ang="0">
                  <a:pos x="24" y="15"/>
                </a:cxn>
                <a:cxn ang="0">
                  <a:pos x="9" y="0"/>
                </a:cxn>
                <a:cxn ang="0">
                  <a:pos x="0" y="15"/>
                </a:cxn>
                <a:cxn ang="0">
                  <a:pos x="0" y="33"/>
                </a:cxn>
              </a:cxnLst>
              <a:rect l="0" t="0" r="r" b="b"/>
              <a:pathLst>
                <a:path w="25" h="34">
                  <a:moveTo>
                    <a:pt x="0" y="33"/>
                  </a:moveTo>
                  <a:lnTo>
                    <a:pt x="17" y="24"/>
                  </a:lnTo>
                  <a:lnTo>
                    <a:pt x="24" y="15"/>
                  </a:lnTo>
                  <a:lnTo>
                    <a:pt x="9" y="0"/>
                  </a:lnTo>
                  <a:lnTo>
                    <a:pt x="0" y="15"/>
                  </a:lnTo>
                  <a:lnTo>
                    <a:pt x="0" y="33"/>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3" name="Freeform 276"/>
            <p:cNvSpPr>
              <a:spLocks/>
            </p:cNvSpPr>
            <p:nvPr/>
          </p:nvSpPr>
          <p:spPr bwMode="auto">
            <a:xfrm>
              <a:off x="2654" y="1889"/>
              <a:ext cx="17" cy="21"/>
            </a:xfrm>
            <a:custGeom>
              <a:avLst/>
              <a:gdLst/>
              <a:ahLst/>
              <a:cxnLst>
                <a:cxn ang="0">
                  <a:pos x="0" y="25"/>
                </a:cxn>
                <a:cxn ang="0">
                  <a:pos x="7" y="10"/>
                </a:cxn>
                <a:cxn ang="0">
                  <a:pos x="16" y="0"/>
                </a:cxn>
                <a:cxn ang="0">
                  <a:pos x="0" y="10"/>
                </a:cxn>
                <a:cxn ang="0">
                  <a:pos x="0" y="25"/>
                </a:cxn>
              </a:cxnLst>
              <a:rect l="0" t="0" r="r" b="b"/>
              <a:pathLst>
                <a:path w="17" h="26">
                  <a:moveTo>
                    <a:pt x="0" y="25"/>
                  </a:moveTo>
                  <a:lnTo>
                    <a:pt x="7" y="10"/>
                  </a:lnTo>
                  <a:lnTo>
                    <a:pt x="16" y="0"/>
                  </a:lnTo>
                  <a:lnTo>
                    <a:pt x="0" y="10"/>
                  </a:lnTo>
                  <a:lnTo>
                    <a:pt x="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4" name="Freeform 277"/>
            <p:cNvSpPr>
              <a:spLocks/>
            </p:cNvSpPr>
            <p:nvPr/>
          </p:nvSpPr>
          <p:spPr bwMode="auto">
            <a:xfrm>
              <a:off x="2654" y="1889"/>
              <a:ext cx="17" cy="21"/>
            </a:xfrm>
            <a:custGeom>
              <a:avLst/>
              <a:gdLst/>
              <a:ahLst/>
              <a:cxnLst>
                <a:cxn ang="0">
                  <a:pos x="0" y="25"/>
                </a:cxn>
                <a:cxn ang="0">
                  <a:pos x="7" y="10"/>
                </a:cxn>
                <a:cxn ang="0">
                  <a:pos x="16" y="0"/>
                </a:cxn>
                <a:cxn ang="0">
                  <a:pos x="0" y="10"/>
                </a:cxn>
                <a:cxn ang="0">
                  <a:pos x="0" y="25"/>
                </a:cxn>
              </a:cxnLst>
              <a:rect l="0" t="0" r="r" b="b"/>
              <a:pathLst>
                <a:path w="17" h="26">
                  <a:moveTo>
                    <a:pt x="0" y="25"/>
                  </a:moveTo>
                  <a:lnTo>
                    <a:pt x="7" y="10"/>
                  </a:lnTo>
                  <a:lnTo>
                    <a:pt x="16" y="0"/>
                  </a:lnTo>
                  <a:lnTo>
                    <a:pt x="0" y="10"/>
                  </a:lnTo>
                  <a:lnTo>
                    <a:pt x="0" y="25"/>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65" name="Freeform 278"/>
            <p:cNvSpPr>
              <a:spLocks/>
            </p:cNvSpPr>
            <p:nvPr/>
          </p:nvSpPr>
          <p:spPr bwMode="auto">
            <a:xfrm>
              <a:off x="2860" y="1941"/>
              <a:ext cx="16" cy="14"/>
            </a:xfrm>
            <a:custGeom>
              <a:avLst/>
              <a:gdLst/>
              <a:ahLst/>
              <a:cxnLst>
                <a:cxn ang="0">
                  <a:pos x="0" y="9"/>
                </a:cxn>
                <a:cxn ang="0">
                  <a:pos x="0" y="16"/>
                </a:cxn>
                <a:cxn ang="0">
                  <a:pos x="16" y="16"/>
                </a:cxn>
                <a:cxn ang="0">
                  <a:pos x="16" y="9"/>
                </a:cxn>
                <a:cxn ang="0">
                  <a:pos x="16" y="0"/>
                </a:cxn>
                <a:cxn ang="0">
                  <a:pos x="0" y="9"/>
                </a:cxn>
              </a:cxnLst>
              <a:rect l="0" t="0" r="r" b="b"/>
              <a:pathLst>
                <a:path w="17" h="17">
                  <a:moveTo>
                    <a:pt x="0" y="9"/>
                  </a:moveTo>
                  <a:lnTo>
                    <a:pt x="0" y="16"/>
                  </a:lnTo>
                  <a:lnTo>
                    <a:pt x="16" y="16"/>
                  </a:lnTo>
                  <a:lnTo>
                    <a:pt x="16" y="9"/>
                  </a:lnTo>
                  <a:lnTo>
                    <a:pt x="16"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6" name="Freeform 279"/>
            <p:cNvSpPr>
              <a:spLocks/>
            </p:cNvSpPr>
            <p:nvPr/>
          </p:nvSpPr>
          <p:spPr bwMode="auto">
            <a:xfrm>
              <a:off x="2875" y="1935"/>
              <a:ext cx="18" cy="14"/>
            </a:xfrm>
            <a:custGeom>
              <a:avLst/>
              <a:gdLst/>
              <a:ahLst/>
              <a:cxnLst>
                <a:cxn ang="0">
                  <a:pos x="0" y="9"/>
                </a:cxn>
                <a:cxn ang="0">
                  <a:pos x="0" y="18"/>
                </a:cxn>
                <a:cxn ang="0">
                  <a:pos x="18" y="18"/>
                </a:cxn>
                <a:cxn ang="0">
                  <a:pos x="18" y="9"/>
                </a:cxn>
                <a:cxn ang="0">
                  <a:pos x="18" y="0"/>
                </a:cxn>
                <a:cxn ang="0">
                  <a:pos x="0" y="9"/>
                </a:cxn>
              </a:cxnLst>
              <a:rect l="0" t="0" r="r" b="b"/>
              <a:pathLst>
                <a:path w="19" h="19">
                  <a:moveTo>
                    <a:pt x="0" y="9"/>
                  </a:moveTo>
                  <a:lnTo>
                    <a:pt x="0" y="18"/>
                  </a:lnTo>
                  <a:lnTo>
                    <a:pt x="18" y="18"/>
                  </a:lnTo>
                  <a:lnTo>
                    <a:pt x="18" y="9"/>
                  </a:lnTo>
                  <a:lnTo>
                    <a:pt x="18"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7" name="Freeform 280"/>
            <p:cNvSpPr>
              <a:spLocks/>
            </p:cNvSpPr>
            <p:nvPr/>
          </p:nvSpPr>
          <p:spPr bwMode="auto">
            <a:xfrm>
              <a:off x="2875" y="1955"/>
              <a:ext cx="18" cy="13"/>
            </a:xfrm>
            <a:custGeom>
              <a:avLst/>
              <a:gdLst/>
              <a:ahLst/>
              <a:cxnLst>
                <a:cxn ang="0">
                  <a:pos x="0" y="0"/>
                </a:cxn>
                <a:cxn ang="0">
                  <a:pos x="0" y="16"/>
                </a:cxn>
                <a:cxn ang="0">
                  <a:pos x="18" y="0"/>
                </a:cxn>
                <a:cxn ang="0">
                  <a:pos x="0" y="0"/>
                </a:cxn>
              </a:cxnLst>
              <a:rect l="0" t="0" r="r" b="b"/>
              <a:pathLst>
                <a:path w="19" h="17">
                  <a:moveTo>
                    <a:pt x="0" y="0"/>
                  </a:moveTo>
                  <a:lnTo>
                    <a:pt x="0" y="16"/>
                  </a:lnTo>
                  <a:lnTo>
                    <a:pt x="18"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8" name="Freeform 281"/>
            <p:cNvSpPr>
              <a:spLocks/>
            </p:cNvSpPr>
            <p:nvPr/>
          </p:nvSpPr>
          <p:spPr bwMode="auto">
            <a:xfrm>
              <a:off x="2661" y="1889"/>
              <a:ext cx="101" cy="150"/>
            </a:xfrm>
            <a:custGeom>
              <a:avLst/>
              <a:gdLst/>
              <a:ahLst/>
              <a:cxnLst>
                <a:cxn ang="0">
                  <a:pos x="18" y="187"/>
                </a:cxn>
                <a:cxn ang="0">
                  <a:pos x="24" y="179"/>
                </a:cxn>
                <a:cxn ang="0">
                  <a:pos x="41" y="187"/>
                </a:cxn>
                <a:cxn ang="0">
                  <a:pos x="41" y="179"/>
                </a:cxn>
                <a:cxn ang="0">
                  <a:pos x="49" y="171"/>
                </a:cxn>
                <a:cxn ang="0">
                  <a:pos x="58" y="179"/>
                </a:cxn>
                <a:cxn ang="0">
                  <a:pos x="66" y="171"/>
                </a:cxn>
                <a:cxn ang="0">
                  <a:pos x="98" y="171"/>
                </a:cxn>
                <a:cxn ang="0">
                  <a:pos x="106" y="162"/>
                </a:cxn>
                <a:cxn ang="0">
                  <a:pos x="90" y="162"/>
                </a:cxn>
                <a:cxn ang="0">
                  <a:pos x="106" y="138"/>
                </a:cxn>
                <a:cxn ang="0">
                  <a:pos x="98" y="131"/>
                </a:cxn>
                <a:cxn ang="0">
                  <a:pos x="90" y="131"/>
                </a:cxn>
                <a:cxn ang="0">
                  <a:pos x="81" y="131"/>
                </a:cxn>
                <a:cxn ang="0">
                  <a:pos x="90" y="122"/>
                </a:cxn>
                <a:cxn ang="0">
                  <a:pos x="90" y="115"/>
                </a:cxn>
                <a:cxn ang="0">
                  <a:pos x="81" y="97"/>
                </a:cxn>
                <a:cxn ang="0">
                  <a:pos x="74" y="91"/>
                </a:cxn>
                <a:cxn ang="0">
                  <a:pos x="58" y="66"/>
                </a:cxn>
                <a:cxn ang="0">
                  <a:pos x="41" y="57"/>
                </a:cxn>
                <a:cxn ang="0">
                  <a:pos x="66" y="25"/>
                </a:cxn>
                <a:cxn ang="0">
                  <a:pos x="58" y="17"/>
                </a:cxn>
                <a:cxn ang="0">
                  <a:pos x="33" y="25"/>
                </a:cxn>
                <a:cxn ang="0">
                  <a:pos x="33" y="10"/>
                </a:cxn>
                <a:cxn ang="0">
                  <a:pos x="49" y="0"/>
                </a:cxn>
                <a:cxn ang="0">
                  <a:pos x="41" y="0"/>
                </a:cxn>
                <a:cxn ang="0">
                  <a:pos x="24" y="0"/>
                </a:cxn>
                <a:cxn ang="0">
                  <a:pos x="9" y="25"/>
                </a:cxn>
                <a:cxn ang="0">
                  <a:pos x="0" y="25"/>
                </a:cxn>
                <a:cxn ang="0">
                  <a:pos x="9" y="33"/>
                </a:cxn>
                <a:cxn ang="0">
                  <a:pos x="18" y="33"/>
                </a:cxn>
                <a:cxn ang="0">
                  <a:pos x="9" y="50"/>
                </a:cxn>
                <a:cxn ang="0">
                  <a:pos x="18" y="50"/>
                </a:cxn>
                <a:cxn ang="0">
                  <a:pos x="18" y="57"/>
                </a:cxn>
                <a:cxn ang="0">
                  <a:pos x="9" y="66"/>
                </a:cxn>
                <a:cxn ang="0">
                  <a:pos x="18" y="66"/>
                </a:cxn>
                <a:cxn ang="0">
                  <a:pos x="24" y="75"/>
                </a:cxn>
                <a:cxn ang="0">
                  <a:pos x="18" y="82"/>
                </a:cxn>
                <a:cxn ang="0">
                  <a:pos x="24" y="91"/>
                </a:cxn>
                <a:cxn ang="0">
                  <a:pos x="41" y="82"/>
                </a:cxn>
                <a:cxn ang="0">
                  <a:pos x="41" y="91"/>
                </a:cxn>
                <a:cxn ang="0">
                  <a:pos x="41" y="97"/>
                </a:cxn>
                <a:cxn ang="0">
                  <a:pos x="49" y="97"/>
                </a:cxn>
                <a:cxn ang="0">
                  <a:pos x="49" y="115"/>
                </a:cxn>
                <a:cxn ang="0">
                  <a:pos x="24" y="115"/>
                </a:cxn>
                <a:cxn ang="0">
                  <a:pos x="33" y="122"/>
                </a:cxn>
                <a:cxn ang="0">
                  <a:pos x="24" y="131"/>
                </a:cxn>
                <a:cxn ang="0">
                  <a:pos x="33" y="131"/>
                </a:cxn>
                <a:cxn ang="0">
                  <a:pos x="33" y="138"/>
                </a:cxn>
                <a:cxn ang="0">
                  <a:pos x="18" y="147"/>
                </a:cxn>
                <a:cxn ang="0">
                  <a:pos x="24" y="156"/>
                </a:cxn>
                <a:cxn ang="0">
                  <a:pos x="33" y="156"/>
                </a:cxn>
                <a:cxn ang="0">
                  <a:pos x="41" y="162"/>
                </a:cxn>
                <a:cxn ang="0">
                  <a:pos x="49" y="156"/>
                </a:cxn>
                <a:cxn ang="0">
                  <a:pos x="49" y="162"/>
                </a:cxn>
                <a:cxn ang="0">
                  <a:pos x="33" y="162"/>
                </a:cxn>
                <a:cxn ang="0">
                  <a:pos x="18" y="187"/>
                </a:cxn>
              </a:cxnLst>
              <a:rect l="0" t="0" r="r" b="b"/>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69" name="Freeform 282"/>
            <p:cNvSpPr>
              <a:spLocks/>
            </p:cNvSpPr>
            <p:nvPr/>
          </p:nvSpPr>
          <p:spPr bwMode="auto">
            <a:xfrm>
              <a:off x="2845" y="2143"/>
              <a:ext cx="16" cy="25"/>
            </a:xfrm>
            <a:custGeom>
              <a:avLst/>
              <a:gdLst/>
              <a:ahLst/>
              <a:cxnLst>
                <a:cxn ang="0">
                  <a:pos x="0" y="6"/>
                </a:cxn>
                <a:cxn ang="0">
                  <a:pos x="0" y="23"/>
                </a:cxn>
                <a:cxn ang="0">
                  <a:pos x="16" y="31"/>
                </a:cxn>
                <a:cxn ang="0">
                  <a:pos x="16" y="0"/>
                </a:cxn>
                <a:cxn ang="0">
                  <a:pos x="0" y="6"/>
                </a:cxn>
              </a:cxnLst>
              <a:rect l="0" t="0" r="r" b="b"/>
              <a:pathLst>
                <a:path w="17" h="32">
                  <a:moveTo>
                    <a:pt x="0" y="6"/>
                  </a:moveTo>
                  <a:lnTo>
                    <a:pt x="0" y="23"/>
                  </a:lnTo>
                  <a:lnTo>
                    <a:pt x="16" y="31"/>
                  </a:lnTo>
                  <a:lnTo>
                    <a:pt x="16" y="0"/>
                  </a:lnTo>
                  <a:lnTo>
                    <a:pt x="0" y="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0" name="Freeform 283"/>
            <p:cNvSpPr>
              <a:spLocks/>
            </p:cNvSpPr>
            <p:nvPr/>
          </p:nvSpPr>
          <p:spPr bwMode="auto">
            <a:xfrm>
              <a:off x="2837" y="2168"/>
              <a:ext cx="24" cy="33"/>
            </a:xfrm>
            <a:custGeom>
              <a:avLst/>
              <a:gdLst/>
              <a:ahLst/>
              <a:cxnLst>
                <a:cxn ang="0">
                  <a:pos x="0" y="0"/>
                </a:cxn>
                <a:cxn ang="0">
                  <a:pos x="9" y="32"/>
                </a:cxn>
                <a:cxn ang="0">
                  <a:pos x="9" y="41"/>
                </a:cxn>
                <a:cxn ang="0">
                  <a:pos x="19" y="32"/>
                </a:cxn>
                <a:cxn ang="0">
                  <a:pos x="25" y="9"/>
                </a:cxn>
                <a:cxn ang="0">
                  <a:pos x="19" y="0"/>
                </a:cxn>
                <a:cxn ang="0">
                  <a:pos x="0" y="0"/>
                </a:cxn>
              </a:cxnLst>
              <a:rect l="0" t="0" r="r" b="b"/>
              <a:pathLst>
                <a:path w="26" h="42">
                  <a:moveTo>
                    <a:pt x="0" y="0"/>
                  </a:moveTo>
                  <a:lnTo>
                    <a:pt x="9" y="32"/>
                  </a:lnTo>
                  <a:lnTo>
                    <a:pt x="9" y="41"/>
                  </a:lnTo>
                  <a:lnTo>
                    <a:pt x="19" y="32"/>
                  </a:lnTo>
                  <a:lnTo>
                    <a:pt x="25" y="9"/>
                  </a:lnTo>
                  <a:lnTo>
                    <a:pt x="19"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1" name="Freeform 284"/>
            <p:cNvSpPr>
              <a:spLocks/>
            </p:cNvSpPr>
            <p:nvPr/>
          </p:nvSpPr>
          <p:spPr bwMode="auto">
            <a:xfrm>
              <a:off x="2893" y="2206"/>
              <a:ext cx="38" cy="21"/>
            </a:xfrm>
            <a:custGeom>
              <a:avLst/>
              <a:gdLst/>
              <a:ahLst/>
              <a:cxnLst>
                <a:cxn ang="0">
                  <a:pos x="0" y="0"/>
                </a:cxn>
                <a:cxn ang="0">
                  <a:pos x="0" y="8"/>
                </a:cxn>
                <a:cxn ang="0">
                  <a:pos x="32" y="25"/>
                </a:cxn>
                <a:cxn ang="0">
                  <a:pos x="40" y="0"/>
                </a:cxn>
                <a:cxn ang="0">
                  <a:pos x="23" y="0"/>
                </a:cxn>
                <a:cxn ang="0">
                  <a:pos x="7" y="0"/>
                </a:cxn>
                <a:cxn ang="0">
                  <a:pos x="0" y="0"/>
                </a:cxn>
              </a:cxnLst>
              <a:rect l="0" t="0" r="r" b="b"/>
              <a:pathLst>
                <a:path w="41" h="26">
                  <a:moveTo>
                    <a:pt x="0" y="0"/>
                  </a:moveTo>
                  <a:lnTo>
                    <a:pt x="0" y="8"/>
                  </a:lnTo>
                  <a:lnTo>
                    <a:pt x="32" y="25"/>
                  </a:lnTo>
                  <a:lnTo>
                    <a:pt x="40" y="0"/>
                  </a:lnTo>
                  <a:lnTo>
                    <a:pt x="23" y="0"/>
                  </a:lnTo>
                  <a:lnTo>
                    <a:pt x="7"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2" name="Freeform 285"/>
            <p:cNvSpPr>
              <a:spLocks/>
            </p:cNvSpPr>
            <p:nvPr/>
          </p:nvSpPr>
          <p:spPr bwMode="auto">
            <a:xfrm>
              <a:off x="2998" y="2206"/>
              <a:ext cx="25" cy="21"/>
            </a:xfrm>
            <a:custGeom>
              <a:avLst/>
              <a:gdLst/>
              <a:ahLst/>
              <a:cxnLst>
                <a:cxn ang="0">
                  <a:pos x="0" y="8"/>
                </a:cxn>
                <a:cxn ang="0">
                  <a:pos x="9" y="8"/>
                </a:cxn>
                <a:cxn ang="0">
                  <a:pos x="9" y="25"/>
                </a:cxn>
                <a:cxn ang="0">
                  <a:pos x="16" y="25"/>
                </a:cxn>
                <a:cxn ang="0">
                  <a:pos x="25" y="25"/>
                </a:cxn>
                <a:cxn ang="0">
                  <a:pos x="16" y="8"/>
                </a:cxn>
                <a:cxn ang="0">
                  <a:pos x="25" y="16"/>
                </a:cxn>
                <a:cxn ang="0">
                  <a:pos x="25" y="8"/>
                </a:cxn>
                <a:cxn ang="0">
                  <a:pos x="9" y="0"/>
                </a:cxn>
                <a:cxn ang="0">
                  <a:pos x="0" y="8"/>
                </a:cxn>
              </a:cxnLst>
              <a:rect l="0" t="0" r="r" b="b"/>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3" name="Freeform 286"/>
            <p:cNvSpPr>
              <a:spLocks/>
            </p:cNvSpPr>
            <p:nvPr/>
          </p:nvSpPr>
          <p:spPr bwMode="auto">
            <a:xfrm>
              <a:off x="3127" y="2238"/>
              <a:ext cx="33" cy="15"/>
            </a:xfrm>
            <a:custGeom>
              <a:avLst/>
              <a:gdLst/>
              <a:ahLst/>
              <a:cxnLst>
                <a:cxn ang="0">
                  <a:pos x="0" y="8"/>
                </a:cxn>
                <a:cxn ang="0">
                  <a:pos x="10" y="17"/>
                </a:cxn>
                <a:cxn ang="0">
                  <a:pos x="18" y="17"/>
                </a:cxn>
                <a:cxn ang="0">
                  <a:pos x="25" y="8"/>
                </a:cxn>
                <a:cxn ang="0">
                  <a:pos x="34" y="0"/>
                </a:cxn>
                <a:cxn ang="0">
                  <a:pos x="0" y="8"/>
                </a:cxn>
              </a:cxnLst>
              <a:rect l="0" t="0" r="r" b="b"/>
              <a:pathLst>
                <a:path w="35" h="18">
                  <a:moveTo>
                    <a:pt x="0" y="8"/>
                  </a:moveTo>
                  <a:lnTo>
                    <a:pt x="10" y="17"/>
                  </a:lnTo>
                  <a:lnTo>
                    <a:pt x="18" y="17"/>
                  </a:lnTo>
                  <a:lnTo>
                    <a:pt x="25" y="8"/>
                  </a:lnTo>
                  <a:lnTo>
                    <a:pt x="34" y="0"/>
                  </a:lnTo>
                  <a:lnTo>
                    <a:pt x="0"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4" name="Freeform 287"/>
            <p:cNvSpPr>
              <a:spLocks/>
            </p:cNvSpPr>
            <p:nvPr/>
          </p:nvSpPr>
          <p:spPr bwMode="auto">
            <a:xfrm>
              <a:off x="2770" y="2180"/>
              <a:ext cx="15" cy="14"/>
            </a:xfrm>
            <a:custGeom>
              <a:avLst/>
              <a:gdLst/>
              <a:ahLst/>
              <a:cxnLst>
                <a:cxn ang="0">
                  <a:pos x="0" y="9"/>
                </a:cxn>
                <a:cxn ang="0">
                  <a:pos x="6" y="16"/>
                </a:cxn>
                <a:cxn ang="0">
                  <a:pos x="16" y="9"/>
                </a:cxn>
                <a:cxn ang="0">
                  <a:pos x="6" y="0"/>
                </a:cxn>
                <a:cxn ang="0">
                  <a:pos x="0" y="9"/>
                </a:cxn>
              </a:cxnLst>
              <a:rect l="0" t="0" r="r" b="b"/>
              <a:pathLst>
                <a:path w="17" h="17">
                  <a:moveTo>
                    <a:pt x="0" y="9"/>
                  </a:moveTo>
                  <a:lnTo>
                    <a:pt x="6" y="16"/>
                  </a:lnTo>
                  <a:lnTo>
                    <a:pt x="16" y="9"/>
                  </a:lnTo>
                  <a:lnTo>
                    <a:pt x="6"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5" name="Freeform 288"/>
            <p:cNvSpPr>
              <a:spLocks/>
            </p:cNvSpPr>
            <p:nvPr/>
          </p:nvSpPr>
          <p:spPr bwMode="auto">
            <a:xfrm>
              <a:off x="4108" y="2735"/>
              <a:ext cx="492" cy="324"/>
            </a:xfrm>
            <a:custGeom>
              <a:avLst/>
              <a:gdLst/>
              <a:ahLst/>
              <a:cxnLst>
                <a:cxn ang="0">
                  <a:pos x="48" y="342"/>
                </a:cxn>
                <a:cxn ang="0">
                  <a:pos x="89" y="317"/>
                </a:cxn>
                <a:cxn ang="0">
                  <a:pos x="138" y="308"/>
                </a:cxn>
                <a:cxn ang="0">
                  <a:pos x="234" y="283"/>
                </a:cxn>
                <a:cxn ang="0">
                  <a:pos x="268" y="308"/>
                </a:cxn>
                <a:cxn ang="0">
                  <a:pos x="293" y="342"/>
                </a:cxn>
                <a:cxn ang="0">
                  <a:pos x="316" y="317"/>
                </a:cxn>
                <a:cxn ang="0">
                  <a:pos x="316" y="342"/>
                </a:cxn>
                <a:cxn ang="0">
                  <a:pos x="325" y="342"/>
                </a:cxn>
                <a:cxn ang="0">
                  <a:pos x="333" y="348"/>
                </a:cxn>
                <a:cxn ang="0">
                  <a:pos x="340" y="373"/>
                </a:cxn>
                <a:cxn ang="0">
                  <a:pos x="365" y="389"/>
                </a:cxn>
                <a:cxn ang="0">
                  <a:pos x="390" y="398"/>
                </a:cxn>
                <a:cxn ang="0">
                  <a:pos x="405" y="389"/>
                </a:cxn>
                <a:cxn ang="0">
                  <a:pos x="415" y="398"/>
                </a:cxn>
                <a:cxn ang="0">
                  <a:pos x="446" y="382"/>
                </a:cxn>
                <a:cxn ang="0">
                  <a:pos x="480" y="348"/>
                </a:cxn>
                <a:cxn ang="0">
                  <a:pos x="520" y="243"/>
                </a:cxn>
                <a:cxn ang="0">
                  <a:pos x="495" y="180"/>
                </a:cxn>
                <a:cxn ang="0">
                  <a:pos x="480" y="156"/>
                </a:cxn>
                <a:cxn ang="0">
                  <a:pos x="470" y="156"/>
                </a:cxn>
                <a:cxn ang="0">
                  <a:pos x="430" y="106"/>
                </a:cxn>
                <a:cxn ang="0">
                  <a:pos x="415" y="74"/>
                </a:cxn>
                <a:cxn ang="0">
                  <a:pos x="405" y="49"/>
                </a:cxn>
                <a:cxn ang="0">
                  <a:pos x="381" y="0"/>
                </a:cxn>
                <a:cxn ang="0">
                  <a:pos x="365" y="17"/>
                </a:cxn>
                <a:cxn ang="0">
                  <a:pos x="358" y="90"/>
                </a:cxn>
                <a:cxn ang="0">
                  <a:pos x="308" y="66"/>
                </a:cxn>
                <a:cxn ang="0">
                  <a:pos x="300" y="57"/>
                </a:cxn>
                <a:cxn ang="0">
                  <a:pos x="293" y="34"/>
                </a:cxn>
                <a:cxn ang="0">
                  <a:pos x="308" y="17"/>
                </a:cxn>
                <a:cxn ang="0">
                  <a:pos x="293" y="25"/>
                </a:cxn>
                <a:cxn ang="0">
                  <a:pos x="284" y="17"/>
                </a:cxn>
                <a:cxn ang="0">
                  <a:pos x="253" y="17"/>
                </a:cxn>
                <a:cxn ang="0">
                  <a:pos x="228" y="17"/>
                </a:cxn>
                <a:cxn ang="0">
                  <a:pos x="219" y="34"/>
                </a:cxn>
                <a:cxn ang="0">
                  <a:pos x="212" y="49"/>
                </a:cxn>
                <a:cxn ang="0">
                  <a:pos x="194" y="49"/>
                </a:cxn>
                <a:cxn ang="0">
                  <a:pos x="194" y="49"/>
                </a:cxn>
                <a:cxn ang="0">
                  <a:pos x="179" y="41"/>
                </a:cxn>
                <a:cxn ang="0">
                  <a:pos x="154" y="49"/>
                </a:cxn>
                <a:cxn ang="0">
                  <a:pos x="138" y="74"/>
                </a:cxn>
                <a:cxn ang="0">
                  <a:pos x="138" y="81"/>
                </a:cxn>
                <a:cxn ang="0">
                  <a:pos x="129" y="74"/>
                </a:cxn>
                <a:cxn ang="0">
                  <a:pos x="122" y="97"/>
                </a:cxn>
                <a:cxn ang="0">
                  <a:pos x="41" y="131"/>
                </a:cxn>
                <a:cxn ang="0">
                  <a:pos x="8" y="146"/>
                </a:cxn>
                <a:cxn ang="0">
                  <a:pos x="8" y="171"/>
                </a:cxn>
                <a:cxn ang="0">
                  <a:pos x="17" y="211"/>
                </a:cxn>
                <a:cxn ang="0">
                  <a:pos x="8" y="211"/>
                </a:cxn>
                <a:cxn ang="0">
                  <a:pos x="23" y="251"/>
                </a:cxn>
                <a:cxn ang="0">
                  <a:pos x="32" y="308"/>
                </a:cxn>
                <a:cxn ang="0">
                  <a:pos x="23" y="324"/>
                </a:cxn>
              </a:cxnLst>
              <a:rect l="0" t="0" r="r" b="b"/>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76" name="Freeform 289"/>
            <p:cNvSpPr>
              <a:spLocks/>
            </p:cNvSpPr>
            <p:nvPr/>
          </p:nvSpPr>
          <p:spPr bwMode="auto">
            <a:xfrm>
              <a:off x="4315" y="2743"/>
              <a:ext cx="15" cy="13"/>
            </a:xfrm>
            <a:custGeom>
              <a:avLst/>
              <a:gdLst/>
              <a:ahLst/>
              <a:cxnLst>
                <a:cxn ang="0">
                  <a:pos x="0" y="16"/>
                </a:cxn>
                <a:cxn ang="0">
                  <a:pos x="9" y="16"/>
                </a:cxn>
                <a:cxn ang="0">
                  <a:pos x="16" y="0"/>
                </a:cxn>
                <a:cxn ang="0">
                  <a:pos x="0" y="0"/>
                </a:cxn>
                <a:cxn ang="0">
                  <a:pos x="0" y="16"/>
                </a:cxn>
              </a:cxnLst>
              <a:rect l="0" t="0" r="r" b="b"/>
              <a:pathLst>
                <a:path w="17" h="17">
                  <a:moveTo>
                    <a:pt x="0" y="16"/>
                  </a:moveTo>
                  <a:lnTo>
                    <a:pt x="9" y="16"/>
                  </a:lnTo>
                  <a:lnTo>
                    <a:pt x="16"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7" name="Freeform 290"/>
            <p:cNvSpPr>
              <a:spLocks/>
            </p:cNvSpPr>
            <p:nvPr/>
          </p:nvSpPr>
          <p:spPr bwMode="auto">
            <a:xfrm>
              <a:off x="4315" y="2743"/>
              <a:ext cx="15" cy="13"/>
            </a:xfrm>
            <a:custGeom>
              <a:avLst/>
              <a:gdLst/>
              <a:ahLst/>
              <a:cxnLst>
                <a:cxn ang="0">
                  <a:pos x="0" y="16"/>
                </a:cxn>
                <a:cxn ang="0">
                  <a:pos x="9" y="16"/>
                </a:cxn>
                <a:cxn ang="0">
                  <a:pos x="16" y="0"/>
                </a:cxn>
                <a:cxn ang="0">
                  <a:pos x="0" y="0"/>
                </a:cxn>
                <a:cxn ang="0">
                  <a:pos x="0" y="16"/>
                </a:cxn>
              </a:cxnLst>
              <a:rect l="0" t="0" r="r" b="b"/>
              <a:pathLst>
                <a:path w="17" h="17">
                  <a:moveTo>
                    <a:pt x="0" y="16"/>
                  </a:moveTo>
                  <a:lnTo>
                    <a:pt x="9" y="16"/>
                  </a:lnTo>
                  <a:lnTo>
                    <a:pt x="16" y="0"/>
                  </a:lnTo>
                  <a:lnTo>
                    <a:pt x="0" y="0"/>
                  </a:lnTo>
                  <a:lnTo>
                    <a:pt x="0" y="1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78" name="Freeform 291"/>
            <p:cNvSpPr>
              <a:spLocks/>
            </p:cNvSpPr>
            <p:nvPr/>
          </p:nvSpPr>
          <p:spPr bwMode="auto">
            <a:xfrm>
              <a:off x="4391" y="3013"/>
              <a:ext cx="16" cy="13"/>
            </a:xfrm>
            <a:custGeom>
              <a:avLst/>
              <a:gdLst/>
              <a:ahLst/>
              <a:cxnLst>
                <a:cxn ang="0">
                  <a:pos x="0" y="0"/>
                </a:cxn>
                <a:cxn ang="0">
                  <a:pos x="16" y="16"/>
                </a:cxn>
                <a:cxn ang="0">
                  <a:pos x="16" y="0"/>
                </a:cxn>
                <a:cxn ang="0">
                  <a:pos x="8" y="0"/>
                </a:cxn>
                <a:cxn ang="0">
                  <a:pos x="0" y="0"/>
                </a:cxn>
              </a:cxnLst>
              <a:rect l="0" t="0" r="r" b="b"/>
              <a:pathLst>
                <a:path w="17" h="17">
                  <a:moveTo>
                    <a:pt x="0" y="0"/>
                  </a:moveTo>
                  <a:lnTo>
                    <a:pt x="16" y="16"/>
                  </a:lnTo>
                  <a:lnTo>
                    <a:pt x="16" y="0"/>
                  </a:lnTo>
                  <a:lnTo>
                    <a:pt x="8"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79" name="Freeform 292"/>
            <p:cNvSpPr>
              <a:spLocks/>
            </p:cNvSpPr>
            <p:nvPr/>
          </p:nvSpPr>
          <p:spPr bwMode="auto">
            <a:xfrm>
              <a:off x="4391" y="3013"/>
              <a:ext cx="16" cy="13"/>
            </a:xfrm>
            <a:custGeom>
              <a:avLst/>
              <a:gdLst/>
              <a:ahLst/>
              <a:cxnLst>
                <a:cxn ang="0">
                  <a:pos x="0" y="0"/>
                </a:cxn>
                <a:cxn ang="0">
                  <a:pos x="16" y="16"/>
                </a:cxn>
                <a:cxn ang="0">
                  <a:pos x="16" y="0"/>
                </a:cxn>
                <a:cxn ang="0">
                  <a:pos x="8" y="0"/>
                </a:cxn>
                <a:cxn ang="0">
                  <a:pos x="0" y="0"/>
                </a:cxn>
              </a:cxnLst>
              <a:rect l="0" t="0" r="r" b="b"/>
              <a:pathLst>
                <a:path w="17" h="17">
                  <a:moveTo>
                    <a:pt x="0" y="0"/>
                  </a:moveTo>
                  <a:lnTo>
                    <a:pt x="16" y="16"/>
                  </a:lnTo>
                  <a:lnTo>
                    <a:pt x="16" y="0"/>
                  </a:lnTo>
                  <a:lnTo>
                    <a:pt x="8" y="0"/>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80" name="Freeform 293"/>
            <p:cNvSpPr>
              <a:spLocks/>
            </p:cNvSpPr>
            <p:nvPr/>
          </p:nvSpPr>
          <p:spPr bwMode="auto">
            <a:xfrm>
              <a:off x="4491" y="3078"/>
              <a:ext cx="47" cy="40"/>
            </a:xfrm>
            <a:custGeom>
              <a:avLst/>
              <a:gdLst/>
              <a:ahLst/>
              <a:cxnLst>
                <a:cxn ang="0">
                  <a:pos x="0" y="0"/>
                </a:cxn>
                <a:cxn ang="0">
                  <a:pos x="10" y="40"/>
                </a:cxn>
                <a:cxn ang="0">
                  <a:pos x="25" y="49"/>
                </a:cxn>
                <a:cxn ang="0">
                  <a:pos x="34" y="33"/>
                </a:cxn>
                <a:cxn ang="0">
                  <a:pos x="41" y="40"/>
                </a:cxn>
                <a:cxn ang="0">
                  <a:pos x="50" y="0"/>
                </a:cxn>
                <a:cxn ang="0">
                  <a:pos x="41" y="0"/>
                </a:cxn>
                <a:cxn ang="0">
                  <a:pos x="16" y="8"/>
                </a:cxn>
                <a:cxn ang="0">
                  <a:pos x="0" y="0"/>
                </a:cxn>
              </a:cxnLst>
              <a:rect l="0" t="0" r="r" b="b"/>
              <a:pathLst>
                <a:path w="51" h="50">
                  <a:moveTo>
                    <a:pt x="0" y="0"/>
                  </a:moveTo>
                  <a:lnTo>
                    <a:pt x="10" y="40"/>
                  </a:lnTo>
                  <a:lnTo>
                    <a:pt x="25" y="49"/>
                  </a:lnTo>
                  <a:lnTo>
                    <a:pt x="34" y="33"/>
                  </a:lnTo>
                  <a:lnTo>
                    <a:pt x="41" y="40"/>
                  </a:lnTo>
                  <a:lnTo>
                    <a:pt x="50" y="0"/>
                  </a:lnTo>
                  <a:lnTo>
                    <a:pt x="41" y="0"/>
                  </a:lnTo>
                  <a:lnTo>
                    <a:pt x="16" y="8"/>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81" name="Freeform 294"/>
            <p:cNvSpPr>
              <a:spLocks/>
            </p:cNvSpPr>
            <p:nvPr/>
          </p:nvSpPr>
          <p:spPr bwMode="auto">
            <a:xfrm>
              <a:off x="4828" y="3001"/>
              <a:ext cx="69" cy="91"/>
            </a:xfrm>
            <a:custGeom>
              <a:avLst/>
              <a:gdLst/>
              <a:ahLst/>
              <a:cxnLst>
                <a:cxn ang="0">
                  <a:pos x="16" y="72"/>
                </a:cxn>
                <a:cxn ang="0">
                  <a:pos x="31" y="80"/>
                </a:cxn>
                <a:cxn ang="0">
                  <a:pos x="25" y="105"/>
                </a:cxn>
                <a:cxn ang="0">
                  <a:pos x="31" y="114"/>
                </a:cxn>
                <a:cxn ang="0">
                  <a:pos x="40" y="105"/>
                </a:cxn>
                <a:cxn ang="0">
                  <a:pos x="56" y="72"/>
                </a:cxn>
                <a:cxn ang="0">
                  <a:pos x="65" y="72"/>
                </a:cxn>
                <a:cxn ang="0">
                  <a:pos x="72" y="65"/>
                </a:cxn>
                <a:cxn ang="0">
                  <a:pos x="72" y="49"/>
                </a:cxn>
                <a:cxn ang="0">
                  <a:pos x="65" y="40"/>
                </a:cxn>
                <a:cxn ang="0">
                  <a:pos x="56" y="49"/>
                </a:cxn>
                <a:cxn ang="0">
                  <a:pos x="40" y="49"/>
                </a:cxn>
                <a:cxn ang="0">
                  <a:pos x="40" y="32"/>
                </a:cxn>
                <a:cxn ang="0">
                  <a:pos x="31" y="32"/>
                </a:cxn>
                <a:cxn ang="0">
                  <a:pos x="31" y="40"/>
                </a:cxn>
                <a:cxn ang="0">
                  <a:pos x="25" y="32"/>
                </a:cxn>
                <a:cxn ang="0">
                  <a:pos x="25" y="9"/>
                </a:cxn>
                <a:cxn ang="0">
                  <a:pos x="0" y="0"/>
                </a:cxn>
                <a:cxn ang="0">
                  <a:pos x="25" y="32"/>
                </a:cxn>
                <a:cxn ang="0">
                  <a:pos x="25" y="65"/>
                </a:cxn>
                <a:cxn ang="0">
                  <a:pos x="16" y="72"/>
                </a:cxn>
              </a:cxnLst>
              <a:rect l="0" t="0" r="r" b="b"/>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82" name="Freeform 295"/>
            <p:cNvSpPr>
              <a:spLocks/>
            </p:cNvSpPr>
            <p:nvPr/>
          </p:nvSpPr>
          <p:spPr bwMode="auto">
            <a:xfrm>
              <a:off x="4828" y="3001"/>
              <a:ext cx="69" cy="91"/>
            </a:xfrm>
            <a:custGeom>
              <a:avLst/>
              <a:gdLst/>
              <a:ahLst/>
              <a:cxnLst>
                <a:cxn ang="0">
                  <a:pos x="16" y="72"/>
                </a:cxn>
                <a:cxn ang="0">
                  <a:pos x="31" y="80"/>
                </a:cxn>
                <a:cxn ang="0">
                  <a:pos x="25" y="105"/>
                </a:cxn>
                <a:cxn ang="0">
                  <a:pos x="31" y="114"/>
                </a:cxn>
                <a:cxn ang="0">
                  <a:pos x="40" y="105"/>
                </a:cxn>
                <a:cxn ang="0">
                  <a:pos x="56" y="72"/>
                </a:cxn>
                <a:cxn ang="0">
                  <a:pos x="65" y="72"/>
                </a:cxn>
                <a:cxn ang="0">
                  <a:pos x="72" y="65"/>
                </a:cxn>
                <a:cxn ang="0">
                  <a:pos x="72" y="49"/>
                </a:cxn>
                <a:cxn ang="0">
                  <a:pos x="65" y="40"/>
                </a:cxn>
                <a:cxn ang="0">
                  <a:pos x="56" y="49"/>
                </a:cxn>
                <a:cxn ang="0">
                  <a:pos x="40" y="49"/>
                </a:cxn>
                <a:cxn ang="0">
                  <a:pos x="40" y="32"/>
                </a:cxn>
                <a:cxn ang="0">
                  <a:pos x="31" y="32"/>
                </a:cxn>
                <a:cxn ang="0">
                  <a:pos x="31" y="40"/>
                </a:cxn>
                <a:cxn ang="0">
                  <a:pos x="25" y="32"/>
                </a:cxn>
                <a:cxn ang="0">
                  <a:pos x="25" y="9"/>
                </a:cxn>
                <a:cxn ang="0">
                  <a:pos x="0" y="0"/>
                </a:cxn>
                <a:cxn ang="0">
                  <a:pos x="25" y="32"/>
                </a:cxn>
                <a:cxn ang="0">
                  <a:pos x="25" y="65"/>
                </a:cxn>
                <a:cxn ang="0">
                  <a:pos x="16" y="72"/>
                </a:cxn>
              </a:cxnLst>
              <a:rect l="0" t="0" r="r" b="b"/>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83" name="Freeform 296"/>
            <p:cNvSpPr>
              <a:spLocks/>
            </p:cNvSpPr>
            <p:nvPr/>
          </p:nvSpPr>
          <p:spPr bwMode="auto">
            <a:xfrm>
              <a:off x="4752" y="3078"/>
              <a:ext cx="101" cy="85"/>
            </a:xfrm>
            <a:custGeom>
              <a:avLst/>
              <a:gdLst/>
              <a:ahLst/>
              <a:cxnLst>
                <a:cxn ang="0">
                  <a:pos x="0" y="89"/>
                </a:cxn>
                <a:cxn ang="0">
                  <a:pos x="9" y="97"/>
                </a:cxn>
                <a:cxn ang="0">
                  <a:pos x="15" y="97"/>
                </a:cxn>
                <a:cxn ang="0">
                  <a:pos x="32" y="105"/>
                </a:cxn>
                <a:cxn ang="0">
                  <a:pos x="49" y="97"/>
                </a:cxn>
                <a:cxn ang="0">
                  <a:pos x="56" y="80"/>
                </a:cxn>
                <a:cxn ang="0">
                  <a:pos x="65" y="65"/>
                </a:cxn>
                <a:cxn ang="0">
                  <a:pos x="81" y="49"/>
                </a:cxn>
                <a:cxn ang="0">
                  <a:pos x="89" y="49"/>
                </a:cxn>
                <a:cxn ang="0">
                  <a:pos x="81" y="40"/>
                </a:cxn>
                <a:cxn ang="0">
                  <a:pos x="106" y="17"/>
                </a:cxn>
                <a:cxn ang="0">
                  <a:pos x="106" y="8"/>
                </a:cxn>
                <a:cxn ang="0">
                  <a:pos x="97" y="8"/>
                </a:cxn>
                <a:cxn ang="0">
                  <a:pos x="97" y="0"/>
                </a:cxn>
                <a:cxn ang="0">
                  <a:pos x="89" y="8"/>
                </a:cxn>
                <a:cxn ang="0">
                  <a:pos x="89" y="0"/>
                </a:cxn>
                <a:cxn ang="0">
                  <a:pos x="81" y="0"/>
                </a:cxn>
                <a:cxn ang="0">
                  <a:pos x="72" y="0"/>
                </a:cxn>
                <a:cxn ang="0">
                  <a:pos x="72" y="17"/>
                </a:cxn>
                <a:cxn ang="0">
                  <a:pos x="65" y="17"/>
                </a:cxn>
                <a:cxn ang="0">
                  <a:pos x="56" y="33"/>
                </a:cxn>
                <a:cxn ang="0">
                  <a:pos x="24" y="55"/>
                </a:cxn>
                <a:cxn ang="0">
                  <a:pos x="0" y="89"/>
                </a:cxn>
              </a:cxnLst>
              <a:rect l="0" t="0" r="r" b="b"/>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84" name="Freeform 297"/>
            <p:cNvSpPr>
              <a:spLocks/>
            </p:cNvSpPr>
            <p:nvPr/>
          </p:nvSpPr>
          <p:spPr bwMode="auto">
            <a:xfrm>
              <a:off x="4752" y="3078"/>
              <a:ext cx="101" cy="85"/>
            </a:xfrm>
            <a:custGeom>
              <a:avLst/>
              <a:gdLst/>
              <a:ahLst/>
              <a:cxnLst>
                <a:cxn ang="0">
                  <a:pos x="0" y="89"/>
                </a:cxn>
                <a:cxn ang="0">
                  <a:pos x="9" y="97"/>
                </a:cxn>
                <a:cxn ang="0">
                  <a:pos x="15" y="97"/>
                </a:cxn>
                <a:cxn ang="0">
                  <a:pos x="32" y="105"/>
                </a:cxn>
                <a:cxn ang="0">
                  <a:pos x="49" y="97"/>
                </a:cxn>
                <a:cxn ang="0">
                  <a:pos x="56" y="80"/>
                </a:cxn>
                <a:cxn ang="0">
                  <a:pos x="65" y="65"/>
                </a:cxn>
                <a:cxn ang="0">
                  <a:pos x="81" y="49"/>
                </a:cxn>
                <a:cxn ang="0">
                  <a:pos x="89" y="49"/>
                </a:cxn>
                <a:cxn ang="0">
                  <a:pos x="81" y="40"/>
                </a:cxn>
                <a:cxn ang="0">
                  <a:pos x="106" y="17"/>
                </a:cxn>
                <a:cxn ang="0">
                  <a:pos x="106" y="8"/>
                </a:cxn>
                <a:cxn ang="0">
                  <a:pos x="97" y="8"/>
                </a:cxn>
                <a:cxn ang="0">
                  <a:pos x="97" y="0"/>
                </a:cxn>
                <a:cxn ang="0">
                  <a:pos x="89" y="8"/>
                </a:cxn>
                <a:cxn ang="0">
                  <a:pos x="89" y="0"/>
                </a:cxn>
                <a:cxn ang="0">
                  <a:pos x="81" y="0"/>
                </a:cxn>
                <a:cxn ang="0">
                  <a:pos x="72" y="0"/>
                </a:cxn>
                <a:cxn ang="0">
                  <a:pos x="72" y="17"/>
                </a:cxn>
                <a:cxn ang="0">
                  <a:pos x="65" y="17"/>
                </a:cxn>
                <a:cxn ang="0">
                  <a:pos x="56" y="33"/>
                </a:cxn>
                <a:cxn ang="0">
                  <a:pos x="24" y="55"/>
                </a:cxn>
                <a:cxn ang="0">
                  <a:pos x="0" y="89"/>
                </a:cxn>
              </a:cxnLst>
              <a:rect l="0" t="0" r="r" b="b"/>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85" name="Freeform 298"/>
            <p:cNvSpPr>
              <a:spLocks/>
            </p:cNvSpPr>
            <p:nvPr/>
          </p:nvSpPr>
          <p:spPr bwMode="auto">
            <a:xfrm>
              <a:off x="3893" y="2568"/>
              <a:ext cx="132" cy="116"/>
            </a:xfrm>
            <a:custGeom>
              <a:avLst/>
              <a:gdLst/>
              <a:ahLst/>
              <a:cxnLst>
                <a:cxn ang="0">
                  <a:pos x="0" y="0"/>
                </a:cxn>
                <a:cxn ang="0">
                  <a:pos x="0" y="7"/>
                </a:cxn>
                <a:cxn ang="0">
                  <a:pos x="18" y="23"/>
                </a:cxn>
                <a:cxn ang="0">
                  <a:pos x="33" y="41"/>
                </a:cxn>
                <a:cxn ang="0">
                  <a:pos x="42" y="47"/>
                </a:cxn>
                <a:cxn ang="0">
                  <a:pos x="49" y="64"/>
                </a:cxn>
                <a:cxn ang="0">
                  <a:pos x="65" y="81"/>
                </a:cxn>
                <a:cxn ang="0">
                  <a:pos x="83" y="113"/>
                </a:cxn>
                <a:cxn ang="0">
                  <a:pos x="114" y="144"/>
                </a:cxn>
                <a:cxn ang="0">
                  <a:pos x="130" y="144"/>
                </a:cxn>
                <a:cxn ang="0">
                  <a:pos x="139" y="113"/>
                </a:cxn>
                <a:cxn ang="0">
                  <a:pos x="130" y="97"/>
                </a:cxn>
                <a:cxn ang="0">
                  <a:pos x="123" y="97"/>
                </a:cxn>
                <a:cxn ang="0">
                  <a:pos x="114" y="81"/>
                </a:cxn>
                <a:cxn ang="0">
                  <a:pos x="108" y="81"/>
                </a:cxn>
                <a:cxn ang="0">
                  <a:pos x="108" y="72"/>
                </a:cxn>
                <a:cxn ang="0">
                  <a:pos x="98" y="64"/>
                </a:cxn>
                <a:cxn ang="0">
                  <a:pos x="98" y="56"/>
                </a:cxn>
                <a:cxn ang="0">
                  <a:pos x="74" y="41"/>
                </a:cxn>
                <a:cxn ang="0">
                  <a:pos x="65" y="41"/>
                </a:cxn>
                <a:cxn ang="0">
                  <a:pos x="24" y="7"/>
                </a:cxn>
                <a:cxn ang="0">
                  <a:pos x="0" y="0"/>
                </a:cxn>
              </a:cxnLst>
              <a:rect l="0" t="0" r="r" b="b"/>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86" name="Freeform 299"/>
            <p:cNvSpPr>
              <a:spLocks/>
            </p:cNvSpPr>
            <p:nvPr/>
          </p:nvSpPr>
          <p:spPr bwMode="auto">
            <a:xfrm>
              <a:off x="4016" y="2683"/>
              <a:ext cx="109" cy="28"/>
            </a:xfrm>
            <a:custGeom>
              <a:avLst/>
              <a:gdLst/>
              <a:ahLst/>
              <a:cxnLst>
                <a:cxn ang="0">
                  <a:pos x="0" y="9"/>
                </a:cxn>
                <a:cxn ang="0">
                  <a:pos x="33" y="25"/>
                </a:cxn>
                <a:cxn ang="0">
                  <a:pos x="115" y="34"/>
                </a:cxn>
                <a:cxn ang="0">
                  <a:pos x="115" y="25"/>
                </a:cxn>
                <a:cxn ang="0">
                  <a:pos x="98" y="25"/>
                </a:cxn>
                <a:cxn ang="0">
                  <a:pos x="90" y="17"/>
                </a:cxn>
                <a:cxn ang="0">
                  <a:pos x="65" y="9"/>
                </a:cxn>
                <a:cxn ang="0">
                  <a:pos x="65" y="17"/>
                </a:cxn>
                <a:cxn ang="0">
                  <a:pos x="50" y="9"/>
                </a:cxn>
                <a:cxn ang="0">
                  <a:pos x="25" y="0"/>
                </a:cxn>
                <a:cxn ang="0">
                  <a:pos x="9" y="0"/>
                </a:cxn>
                <a:cxn ang="0">
                  <a:pos x="0" y="9"/>
                </a:cxn>
              </a:cxnLst>
              <a:rect l="0" t="0" r="r" b="b"/>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87" name="Freeform 300"/>
            <p:cNvSpPr>
              <a:spLocks/>
            </p:cNvSpPr>
            <p:nvPr/>
          </p:nvSpPr>
          <p:spPr bwMode="auto">
            <a:xfrm>
              <a:off x="4124" y="2711"/>
              <a:ext cx="16" cy="0"/>
            </a:xfrm>
            <a:custGeom>
              <a:avLst/>
              <a:gdLst/>
              <a:ahLst/>
              <a:cxnLst>
                <a:cxn ang="0">
                  <a:pos x="0" y="0"/>
                </a:cxn>
                <a:cxn ang="0">
                  <a:pos x="6" y="0"/>
                </a:cxn>
                <a:cxn ang="0">
                  <a:pos x="16" y="0"/>
                </a:cxn>
                <a:cxn ang="0">
                  <a:pos x="0" y="0"/>
                </a:cxn>
              </a:cxnLst>
              <a:rect l="0" t="0" r="r" b="b"/>
              <a:pathLst>
                <a:path w="17" h="1">
                  <a:moveTo>
                    <a:pt x="0" y="0"/>
                  </a:moveTo>
                  <a:lnTo>
                    <a:pt x="6" y="0"/>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88" name="Freeform 301"/>
            <p:cNvSpPr>
              <a:spLocks/>
            </p:cNvSpPr>
            <p:nvPr/>
          </p:nvSpPr>
          <p:spPr bwMode="auto">
            <a:xfrm>
              <a:off x="4147" y="2711"/>
              <a:ext cx="93" cy="13"/>
            </a:xfrm>
            <a:custGeom>
              <a:avLst/>
              <a:gdLst/>
              <a:ahLst/>
              <a:cxnLst>
                <a:cxn ang="0">
                  <a:pos x="0" y="16"/>
                </a:cxn>
                <a:cxn ang="0">
                  <a:pos x="7" y="16"/>
                </a:cxn>
                <a:cxn ang="0">
                  <a:pos x="41" y="0"/>
                </a:cxn>
                <a:cxn ang="0">
                  <a:pos x="73" y="16"/>
                </a:cxn>
                <a:cxn ang="0">
                  <a:pos x="97" y="0"/>
                </a:cxn>
                <a:cxn ang="0">
                  <a:pos x="81" y="0"/>
                </a:cxn>
                <a:cxn ang="0">
                  <a:pos x="56" y="0"/>
                </a:cxn>
                <a:cxn ang="0">
                  <a:pos x="41" y="0"/>
                </a:cxn>
                <a:cxn ang="0">
                  <a:pos x="16" y="0"/>
                </a:cxn>
                <a:cxn ang="0">
                  <a:pos x="23" y="0"/>
                </a:cxn>
                <a:cxn ang="0">
                  <a:pos x="0" y="0"/>
                </a:cxn>
                <a:cxn ang="0">
                  <a:pos x="0" y="16"/>
                </a:cxn>
              </a:cxnLst>
              <a:rect l="0" t="0" r="r" b="b"/>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89" name="Freeform 302"/>
            <p:cNvSpPr>
              <a:spLocks/>
            </p:cNvSpPr>
            <p:nvPr/>
          </p:nvSpPr>
          <p:spPr bwMode="auto">
            <a:xfrm>
              <a:off x="4176" y="2723"/>
              <a:ext cx="25" cy="14"/>
            </a:xfrm>
            <a:custGeom>
              <a:avLst/>
              <a:gdLst/>
              <a:ahLst/>
              <a:cxnLst>
                <a:cxn ang="0">
                  <a:pos x="0" y="0"/>
                </a:cxn>
                <a:cxn ang="0">
                  <a:pos x="17" y="16"/>
                </a:cxn>
                <a:cxn ang="0">
                  <a:pos x="25" y="16"/>
                </a:cxn>
                <a:cxn ang="0">
                  <a:pos x="17" y="0"/>
                </a:cxn>
                <a:cxn ang="0">
                  <a:pos x="0" y="0"/>
                </a:cxn>
              </a:cxnLst>
              <a:rect l="0" t="0" r="r" b="b"/>
              <a:pathLst>
                <a:path w="26" h="17">
                  <a:moveTo>
                    <a:pt x="0" y="0"/>
                  </a:moveTo>
                  <a:lnTo>
                    <a:pt x="17" y="16"/>
                  </a:lnTo>
                  <a:lnTo>
                    <a:pt x="25" y="16"/>
                  </a:lnTo>
                  <a:lnTo>
                    <a:pt x="17"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0" name="Freeform 303"/>
            <p:cNvSpPr>
              <a:spLocks/>
            </p:cNvSpPr>
            <p:nvPr/>
          </p:nvSpPr>
          <p:spPr bwMode="auto">
            <a:xfrm>
              <a:off x="4230" y="2711"/>
              <a:ext cx="48" cy="20"/>
            </a:xfrm>
            <a:custGeom>
              <a:avLst/>
              <a:gdLst/>
              <a:ahLst/>
              <a:cxnLst>
                <a:cxn ang="0">
                  <a:pos x="0" y="25"/>
                </a:cxn>
                <a:cxn ang="0">
                  <a:pos x="18" y="25"/>
                </a:cxn>
                <a:cxn ang="0">
                  <a:pos x="50" y="0"/>
                </a:cxn>
                <a:cxn ang="0">
                  <a:pos x="25" y="0"/>
                </a:cxn>
                <a:cxn ang="0">
                  <a:pos x="9" y="16"/>
                </a:cxn>
                <a:cxn ang="0">
                  <a:pos x="0" y="25"/>
                </a:cxn>
              </a:cxnLst>
              <a:rect l="0" t="0" r="r" b="b"/>
              <a:pathLst>
                <a:path w="51" h="26">
                  <a:moveTo>
                    <a:pt x="0" y="25"/>
                  </a:moveTo>
                  <a:lnTo>
                    <a:pt x="18" y="25"/>
                  </a:lnTo>
                  <a:lnTo>
                    <a:pt x="50" y="0"/>
                  </a:lnTo>
                  <a:lnTo>
                    <a:pt x="25" y="0"/>
                  </a:lnTo>
                  <a:lnTo>
                    <a:pt x="9" y="16"/>
                  </a:lnTo>
                  <a:lnTo>
                    <a:pt x="0"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1" name="Freeform 304"/>
            <p:cNvSpPr>
              <a:spLocks/>
            </p:cNvSpPr>
            <p:nvPr/>
          </p:nvSpPr>
          <p:spPr bwMode="auto">
            <a:xfrm>
              <a:off x="4361" y="2678"/>
              <a:ext cx="16" cy="20"/>
            </a:xfrm>
            <a:custGeom>
              <a:avLst/>
              <a:gdLst/>
              <a:ahLst/>
              <a:cxnLst>
                <a:cxn ang="0">
                  <a:pos x="0" y="24"/>
                </a:cxn>
                <a:cxn ang="0">
                  <a:pos x="16" y="7"/>
                </a:cxn>
                <a:cxn ang="0">
                  <a:pos x="16" y="0"/>
                </a:cxn>
                <a:cxn ang="0">
                  <a:pos x="0" y="24"/>
                </a:cxn>
              </a:cxnLst>
              <a:rect l="0" t="0" r="r" b="b"/>
              <a:pathLst>
                <a:path w="17" h="25">
                  <a:moveTo>
                    <a:pt x="0" y="24"/>
                  </a:moveTo>
                  <a:lnTo>
                    <a:pt x="16" y="7"/>
                  </a:lnTo>
                  <a:lnTo>
                    <a:pt x="16" y="0"/>
                  </a:lnTo>
                  <a:lnTo>
                    <a:pt x="0" y="24"/>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2" name="Freeform 305"/>
            <p:cNvSpPr>
              <a:spLocks/>
            </p:cNvSpPr>
            <p:nvPr/>
          </p:nvSpPr>
          <p:spPr bwMode="auto">
            <a:xfrm>
              <a:off x="4016" y="2639"/>
              <a:ext cx="18" cy="20"/>
            </a:xfrm>
            <a:custGeom>
              <a:avLst/>
              <a:gdLst/>
              <a:ahLst/>
              <a:cxnLst>
                <a:cxn ang="0">
                  <a:pos x="0" y="9"/>
                </a:cxn>
                <a:cxn ang="0">
                  <a:pos x="9" y="16"/>
                </a:cxn>
                <a:cxn ang="0">
                  <a:pos x="18" y="25"/>
                </a:cxn>
                <a:cxn ang="0">
                  <a:pos x="18" y="16"/>
                </a:cxn>
                <a:cxn ang="0">
                  <a:pos x="9" y="0"/>
                </a:cxn>
                <a:cxn ang="0">
                  <a:pos x="0" y="9"/>
                </a:cxn>
              </a:cxnLst>
              <a:rect l="0" t="0" r="r" b="b"/>
              <a:pathLst>
                <a:path w="19" h="26">
                  <a:moveTo>
                    <a:pt x="0" y="9"/>
                  </a:moveTo>
                  <a:lnTo>
                    <a:pt x="9" y="16"/>
                  </a:lnTo>
                  <a:lnTo>
                    <a:pt x="18" y="25"/>
                  </a:lnTo>
                  <a:lnTo>
                    <a:pt x="18" y="16"/>
                  </a:lnTo>
                  <a:lnTo>
                    <a:pt x="9"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3" name="Freeform 306"/>
            <p:cNvSpPr>
              <a:spLocks/>
            </p:cNvSpPr>
            <p:nvPr/>
          </p:nvSpPr>
          <p:spPr bwMode="auto">
            <a:xfrm>
              <a:off x="4016" y="2639"/>
              <a:ext cx="18" cy="20"/>
            </a:xfrm>
            <a:custGeom>
              <a:avLst/>
              <a:gdLst/>
              <a:ahLst/>
              <a:cxnLst>
                <a:cxn ang="0">
                  <a:pos x="0" y="9"/>
                </a:cxn>
                <a:cxn ang="0">
                  <a:pos x="9" y="16"/>
                </a:cxn>
                <a:cxn ang="0">
                  <a:pos x="18" y="25"/>
                </a:cxn>
                <a:cxn ang="0">
                  <a:pos x="18" y="16"/>
                </a:cxn>
                <a:cxn ang="0">
                  <a:pos x="9" y="0"/>
                </a:cxn>
                <a:cxn ang="0">
                  <a:pos x="0" y="9"/>
                </a:cxn>
              </a:cxnLst>
              <a:rect l="0" t="0" r="r" b="b"/>
              <a:pathLst>
                <a:path w="19" h="26">
                  <a:moveTo>
                    <a:pt x="0" y="9"/>
                  </a:moveTo>
                  <a:lnTo>
                    <a:pt x="9" y="16"/>
                  </a:lnTo>
                  <a:lnTo>
                    <a:pt x="18" y="25"/>
                  </a:lnTo>
                  <a:lnTo>
                    <a:pt x="18" y="16"/>
                  </a:lnTo>
                  <a:lnTo>
                    <a:pt x="9" y="0"/>
                  </a:lnTo>
                  <a:lnTo>
                    <a:pt x="0" y="9"/>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294" name="Freeform 307"/>
            <p:cNvSpPr>
              <a:spLocks/>
            </p:cNvSpPr>
            <p:nvPr/>
          </p:nvSpPr>
          <p:spPr bwMode="auto">
            <a:xfrm>
              <a:off x="4039" y="2651"/>
              <a:ext cx="16" cy="14"/>
            </a:xfrm>
            <a:custGeom>
              <a:avLst/>
              <a:gdLst/>
              <a:ahLst/>
              <a:cxnLst>
                <a:cxn ang="0">
                  <a:pos x="0" y="16"/>
                </a:cxn>
                <a:cxn ang="0">
                  <a:pos x="16" y="16"/>
                </a:cxn>
                <a:cxn ang="0">
                  <a:pos x="16" y="0"/>
                </a:cxn>
                <a:cxn ang="0">
                  <a:pos x="0" y="0"/>
                </a:cxn>
                <a:cxn ang="0">
                  <a:pos x="0" y="16"/>
                </a:cxn>
              </a:cxnLst>
              <a:rect l="0" t="0" r="r" b="b"/>
              <a:pathLst>
                <a:path w="17" h="17">
                  <a:moveTo>
                    <a:pt x="0" y="16"/>
                  </a:moveTo>
                  <a:lnTo>
                    <a:pt x="16" y="16"/>
                  </a:lnTo>
                  <a:lnTo>
                    <a:pt x="16" y="0"/>
                  </a:lnTo>
                  <a:lnTo>
                    <a:pt x="0" y="0"/>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5" name="Freeform 308"/>
            <p:cNvSpPr>
              <a:spLocks/>
            </p:cNvSpPr>
            <p:nvPr/>
          </p:nvSpPr>
          <p:spPr bwMode="auto">
            <a:xfrm>
              <a:off x="4176" y="2606"/>
              <a:ext cx="79" cy="78"/>
            </a:xfrm>
            <a:custGeom>
              <a:avLst/>
              <a:gdLst/>
              <a:ahLst/>
              <a:cxnLst>
                <a:cxn ang="0">
                  <a:pos x="0" y="57"/>
                </a:cxn>
                <a:cxn ang="0">
                  <a:pos x="0" y="66"/>
                </a:cxn>
                <a:cxn ang="0">
                  <a:pos x="10" y="66"/>
                </a:cxn>
                <a:cxn ang="0">
                  <a:pos x="10" y="74"/>
                </a:cxn>
                <a:cxn ang="0">
                  <a:pos x="10" y="97"/>
                </a:cxn>
                <a:cxn ang="0">
                  <a:pos x="17" y="90"/>
                </a:cxn>
                <a:cxn ang="0">
                  <a:pos x="17" y="66"/>
                </a:cxn>
                <a:cxn ang="0">
                  <a:pos x="25" y="57"/>
                </a:cxn>
                <a:cxn ang="0">
                  <a:pos x="34" y="57"/>
                </a:cxn>
                <a:cxn ang="0">
                  <a:pos x="25" y="66"/>
                </a:cxn>
                <a:cxn ang="0">
                  <a:pos x="34" y="74"/>
                </a:cxn>
                <a:cxn ang="0">
                  <a:pos x="34" y="82"/>
                </a:cxn>
                <a:cxn ang="0">
                  <a:pos x="50" y="82"/>
                </a:cxn>
                <a:cxn ang="0">
                  <a:pos x="50" y="97"/>
                </a:cxn>
                <a:cxn ang="0">
                  <a:pos x="57" y="90"/>
                </a:cxn>
                <a:cxn ang="0">
                  <a:pos x="57" y="82"/>
                </a:cxn>
                <a:cxn ang="0">
                  <a:pos x="42" y="66"/>
                </a:cxn>
                <a:cxn ang="0">
                  <a:pos x="50" y="66"/>
                </a:cxn>
                <a:cxn ang="0">
                  <a:pos x="34" y="50"/>
                </a:cxn>
                <a:cxn ang="0">
                  <a:pos x="50" y="34"/>
                </a:cxn>
                <a:cxn ang="0">
                  <a:pos x="57" y="34"/>
                </a:cxn>
                <a:cxn ang="0">
                  <a:pos x="25" y="41"/>
                </a:cxn>
                <a:cxn ang="0">
                  <a:pos x="17" y="34"/>
                </a:cxn>
                <a:cxn ang="0">
                  <a:pos x="17" y="25"/>
                </a:cxn>
                <a:cxn ang="0">
                  <a:pos x="25" y="17"/>
                </a:cxn>
                <a:cxn ang="0">
                  <a:pos x="75" y="17"/>
                </a:cxn>
                <a:cxn ang="0">
                  <a:pos x="82" y="0"/>
                </a:cxn>
                <a:cxn ang="0">
                  <a:pos x="66" y="9"/>
                </a:cxn>
                <a:cxn ang="0">
                  <a:pos x="50" y="17"/>
                </a:cxn>
                <a:cxn ang="0">
                  <a:pos x="25" y="9"/>
                </a:cxn>
                <a:cxn ang="0">
                  <a:pos x="25" y="17"/>
                </a:cxn>
                <a:cxn ang="0">
                  <a:pos x="17" y="17"/>
                </a:cxn>
                <a:cxn ang="0">
                  <a:pos x="17" y="34"/>
                </a:cxn>
                <a:cxn ang="0">
                  <a:pos x="0" y="57"/>
                </a:cxn>
              </a:cxnLst>
              <a:rect l="0" t="0" r="r" b="b"/>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6" name="Freeform 309"/>
            <p:cNvSpPr>
              <a:spLocks/>
            </p:cNvSpPr>
            <p:nvPr/>
          </p:nvSpPr>
          <p:spPr bwMode="auto">
            <a:xfrm>
              <a:off x="4277" y="2601"/>
              <a:ext cx="16" cy="33"/>
            </a:xfrm>
            <a:custGeom>
              <a:avLst/>
              <a:gdLst/>
              <a:ahLst/>
              <a:cxnLst>
                <a:cxn ang="0">
                  <a:pos x="0" y="15"/>
                </a:cxn>
                <a:cxn ang="0">
                  <a:pos x="8" y="31"/>
                </a:cxn>
                <a:cxn ang="0">
                  <a:pos x="16" y="40"/>
                </a:cxn>
                <a:cxn ang="0">
                  <a:pos x="8" y="31"/>
                </a:cxn>
                <a:cxn ang="0">
                  <a:pos x="8" y="23"/>
                </a:cxn>
                <a:cxn ang="0">
                  <a:pos x="16" y="23"/>
                </a:cxn>
                <a:cxn ang="0">
                  <a:pos x="16" y="15"/>
                </a:cxn>
                <a:cxn ang="0">
                  <a:pos x="16" y="6"/>
                </a:cxn>
                <a:cxn ang="0">
                  <a:pos x="16" y="15"/>
                </a:cxn>
                <a:cxn ang="0">
                  <a:pos x="8" y="0"/>
                </a:cxn>
                <a:cxn ang="0">
                  <a:pos x="0" y="15"/>
                </a:cxn>
              </a:cxnLst>
              <a:rect l="0" t="0" r="r" b="b"/>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7" name="Freeform 310"/>
            <p:cNvSpPr>
              <a:spLocks/>
            </p:cNvSpPr>
            <p:nvPr/>
          </p:nvSpPr>
          <p:spPr bwMode="auto">
            <a:xfrm>
              <a:off x="4262" y="2659"/>
              <a:ext cx="16" cy="13"/>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8" name="Freeform 311"/>
            <p:cNvSpPr>
              <a:spLocks/>
            </p:cNvSpPr>
            <p:nvPr/>
          </p:nvSpPr>
          <p:spPr bwMode="auto">
            <a:xfrm>
              <a:off x="4285" y="2651"/>
              <a:ext cx="39" cy="15"/>
            </a:xfrm>
            <a:custGeom>
              <a:avLst/>
              <a:gdLst/>
              <a:ahLst/>
              <a:cxnLst>
                <a:cxn ang="0">
                  <a:pos x="0" y="9"/>
                </a:cxn>
                <a:cxn ang="0">
                  <a:pos x="41" y="17"/>
                </a:cxn>
                <a:cxn ang="0">
                  <a:pos x="32" y="9"/>
                </a:cxn>
                <a:cxn ang="0">
                  <a:pos x="25" y="0"/>
                </a:cxn>
                <a:cxn ang="0">
                  <a:pos x="7" y="0"/>
                </a:cxn>
                <a:cxn ang="0">
                  <a:pos x="0" y="9"/>
                </a:cxn>
              </a:cxnLst>
              <a:rect l="0" t="0" r="r" b="b"/>
              <a:pathLst>
                <a:path w="42" h="18">
                  <a:moveTo>
                    <a:pt x="0" y="9"/>
                  </a:moveTo>
                  <a:lnTo>
                    <a:pt x="41" y="17"/>
                  </a:lnTo>
                  <a:lnTo>
                    <a:pt x="32" y="9"/>
                  </a:lnTo>
                  <a:lnTo>
                    <a:pt x="25" y="0"/>
                  </a:lnTo>
                  <a:lnTo>
                    <a:pt x="7" y="0"/>
                  </a:lnTo>
                  <a:lnTo>
                    <a:pt x="0" y="9"/>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299" name="Freeform 312"/>
            <p:cNvSpPr>
              <a:spLocks/>
            </p:cNvSpPr>
            <p:nvPr/>
          </p:nvSpPr>
          <p:spPr bwMode="auto">
            <a:xfrm>
              <a:off x="4192" y="2433"/>
              <a:ext cx="48" cy="58"/>
            </a:xfrm>
            <a:custGeom>
              <a:avLst/>
              <a:gdLst/>
              <a:ahLst/>
              <a:cxnLst>
                <a:cxn ang="0">
                  <a:pos x="0" y="31"/>
                </a:cxn>
                <a:cxn ang="0">
                  <a:pos x="0" y="47"/>
                </a:cxn>
                <a:cxn ang="0">
                  <a:pos x="8" y="55"/>
                </a:cxn>
                <a:cxn ang="0">
                  <a:pos x="8" y="65"/>
                </a:cxn>
                <a:cxn ang="0">
                  <a:pos x="17" y="65"/>
                </a:cxn>
                <a:cxn ang="0">
                  <a:pos x="25" y="65"/>
                </a:cxn>
                <a:cxn ang="0">
                  <a:pos x="33" y="72"/>
                </a:cxn>
                <a:cxn ang="0">
                  <a:pos x="33" y="65"/>
                </a:cxn>
                <a:cxn ang="0">
                  <a:pos x="40" y="72"/>
                </a:cxn>
                <a:cxn ang="0">
                  <a:pos x="49" y="72"/>
                </a:cxn>
                <a:cxn ang="0">
                  <a:pos x="40" y="65"/>
                </a:cxn>
                <a:cxn ang="0">
                  <a:pos x="49" y="65"/>
                </a:cxn>
                <a:cxn ang="0">
                  <a:pos x="33" y="55"/>
                </a:cxn>
                <a:cxn ang="0">
                  <a:pos x="25" y="65"/>
                </a:cxn>
                <a:cxn ang="0">
                  <a:pos x="17" y="47"/>
                </a:cxn>
                <a:cxn ang="0">
                  <a:pos x="33" y="24"/>
                </a:cxn>
                <a:cxn ang="0">
                  <a:pos x="25" y="15"/>
                </a:cxn>
                <a:cxn ang="0">
                  <a:pos x="33" y="0"/>
                </a:cxn>
                <a:cxn ang="0">
                  <a:pos x="25" y="7"/>
                </a:cxn>
                <a:cxn ang="0">
                  <a:pos x="8" y="0"/>
                </a:cxn>
                <a:cxn ang="0">
                  <a:pos x="0" y="31"/>
                </a:cxn>
              </a:cxnLst>
              <a:rect l="0" t="0" r="r" b="b"/>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0" name="Freeform 313"/>
            <p:cNvSpPr>
              <a:spLocks/>
            </p:cNvSpPr>
            <p:nvPr/>
          </p:nvSpPr>
          <p:spPr bwMode="auto">
            <a:xfrm>
              <a:off x="4154" y="2510"/>
              <a:ext cx="33" cy="33"/>
            </a:xfrm>
            <a:custGeom>
              <a:avLst/>
              <a:gdLst/>
              <a:ahLst/>
              <a:cxnLst>
                <a:cxn ang="0">
                  <a:pos x="0" y="40"/>
                </a:cxn>
                <a:cxn ang="0">
                  <a:pos x="34" y="8"/>
                </a:cxn>
                <a:cxn ang="0">
                  <a:pos x="34" y="0"/>
                </a:cxn>
                <a:cxn ang="0">
                  <a:pos x="0" y="40"/>
                </a:cxn>
              </a:cxnLst>
              <a:rect l="0" t="0" r="r" b="b"/>
              <a:pathLst>
                <a:path w="35" h="41">
                  <a:moveTo>
                    <a:pt x="0" y="40"/>
                  </a:moveTo>
                  <a:lnTo>
                    <a:pt x="34" y="8"/>
                  </a:lnTo>
                  <a:lnTo>
                    <a:pt x="34" y="0"/>
                  </a:lnTo>
                  <a:lnTo>
                    <a:pt x="0" y="4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1" name="Freeform 314"/>
            <p:cNvSpPr>
              <a:spLocks/>
            </p:cNvSpPr>
            <p:nvPr/>
          </p:nvSpPr>
          <p:spPr bwMode="auto">
            <a:xfrm>
              <a:off x="4192" y="2490"/>
              <a:ext cx="17" cy="14"/>
            </a:xfrm>
            <a:custGeom>
              <a:avLst/>
              <a:gdLst/>
              <a:ahLst/>
              <a:cxnLst>
                <a:cxn ang="0">
                  <a:pos x="0" y="0"/>
                </a:cxn>
                <a:cxn ang="0">
                  <a:pos x="17" y="16"/>
                </a:cxn>
                <a:cxn ang="0">
                  <a:pos x="17" y="8"/>
                </a:cxn>
                <a:cxn ang="0">
                  <a:pos x="17" y="0"/>
                </a:cxn>
                <a:cxn ang="0">
                  <a:pos x="0" y="0"/>
                </a:cxn>
              </a:cxnLst>
              <a:rect l="0" t="0" r="r" b="b"/>
              <a:pathLst>
                <a:path w="18" h="17">
                  <a:moveTo>
                    <a:pt x="0" y="0"/>
                  </a:moveTo>
                  <a:lnTo>
                    <a:pt x="17" y="16"/>
                  </a:lnTo>
                  <a:lnTo>
                    <a:pt x="17" y="8"/>
                  </a:lnTo>
                  <a:lnTo>
                    <a:pt x="17"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2" name="Freeform 315"/>
            <p:cNvSpPr>
              <a:spLocks/>
            </p:cNvSpPr>
            <p:nvPr/>
          </p:nvSpPr>
          <p:spPr bwMode="auto">
            <a:xfrm>
              <a:off x="4247" y="2496"/>
              <a:ext cx="16" cy="27"/>
            </a:xfrm>
            <a:custGeom>
              <a:avLst/>
              <a:gdLst/>
              <a:ahLst/>
              <a:cxnLst>
                <a:cxn ang="0">
                  <a:pos x="0" y="0"/>
                </a:cxn>
                <a:cxn ang="0">
                  <a:pos x="7" y="7"/>
                </a:cxn>
                <a:cxn ang="0">
                  <a:pos x="0" y="17"/>
                </a:cxn>
                <a:cxn ang="0">
                  <a:pos x="0" y="25"/>
                </a:cxn>
                <a:cxn ang="0">
                  <a:pos x="0" y="32"/>
                </a:cxn>
                <a:cxn ang="0">
                  <a:pos x="7" y="32"/>
                </a:cxn>
                <a:cxn ang="0">
                  <a:pos x="7" y="17"/>
                </a:cxn>
                <a:cxn ang="0">
                  <a:pos x="16" y="17"/>
                </a:cxn>
                <a:cxn ang="0">
                  <a:pos x="7" y="7"/>
                </a:cxn>
                <a:cxn ang="0">
                  <a:pos x="7" y="0"/>
                </a:cxn>
                <a:cxn ang="0">
                  <a:pos x="0" y="0"/>
                </a:cxn>
              </a:cxnLst>
              <a:rect l="0" t="0" r="r" b="b"/>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3" name="Freeform 316"/>
            <p:cNvSpPr>
              <a:spLocks/>
            </p:cNvSpPr>
            <p:nvPr/>
          </p:nvSpPr>
          <p:spPr bwMode="auto">
            <a:xfrm>
              <a:off x="4216" y="2502"/>
              <a:ext cx="32" cy="34"/>
            </a:xfrm>
            <a:custGeom>
              <a:avLst/>
              <a:gdLst/>
              <a:ahLst/>
              <a:cxnLst>
                <a:cxn ang="0">
                  <a:pos x="0" y="18"/>
                </a:cxn>
                <a:cxn ang="0">
                  <a:pos x="8" y="18"/>
                </a:cxn>
                <a:cxn ang="0">
                  <a:pos x="8" y="25"/>
                </a:cxn>
                <a:cxn ang="0">
                  <a:pos x="15" y="41"/>
                </a:cxn>
                <a:cxn ang="0">
                  <a:pos x="15" y="34"/>
                </a:cxn>
                <a:cxn ang="0">
                  <a:pos x="15" y="25"/>
                </a:cxn>
                <a:cxn ang="0">
                  <a:pos x="33" y="34"/>
                </a:cxn>
                <a:cxn ang="0">
                  <a:pos x="33" y="25"/>
                </a:cxn>
                <a:cxn ang="0">
                  <a:pos x="24" y="25"/>
                </a:cxn>
                <a:cxn ang="0">
                  <a:pos x="24" y="10"/>
                </a:cxn>
                <a:cxn ang="0">
                  <a:pos x="15" y="18"/>
                </a:cxn>
                <a:cxn ang="0">
                  <a:pos x="15" y="10"/>
                </a:cxn>
                <a:cxn ang="0">
                  <a:pos x="8" y="0"/>
                </a:cxn>
                <a:cxn ang="0">
                  <a:pos x="0" y="0"/>
                </a:cxn>
                <a:cxn ang="0">
                  <a:pos x="0" y="18"/>
                </a:cxn>
              </a:cxnLst>
              <a:rect l="0" t="0" r="r" b="b"/>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4" name="Freeform 317"/>
            <p:cNvSpPr>
              <a:spLocks/>
            </p:cNvSpPr>
            <p:nvPr/>
          </p:nvSpPr>
          <p:spPr bwMode="auto">
            <a:xfrm>
              <a:off x="4216" y="2522"/>
              <a:ext cx="53" cy="47"/>
            </a:xfrm>
            <a:custGeom>
              <a:avLst/>
              <a:gdLst/>
              <a:ahLst/>
              <a:cxnLst>
                <a:cxn ang="0">
                  <a:pos x="0" y="40"/>
                </a:cxn>
                <a:cxn ang="0">
                  <a:pos x="8" y="34"/>
                </a:cxn>
                <a:cxn ang="0">
                  <a:pos x="15" y="34"/>
                </a:cxn>
                <a:cxn ang="0">
                  <a:pos x="24" y="34"/>
                </a:cxn>
                <a:cxn ang="0">
                  <a:pos x="33" y="34"/>
                </a:cxn>
                <a:cxn ang="0">
                  <a:pos x="24" y="49"/>
                </a:cxn>
                <a:cxn ang="0">
                  <a:pos x="40" y="58"/>
                </a:cxn>
                <a:cxn ang="0">
                  <a:pos x="49" y="49"/>
                </a:cxn>
                <a:cxn ang="0">
                  <a:pos x="40" y="40"/>
                </a:cxn>
                <a:cxn ang="0">
                  <a:pos x="49" y="34"/>
                </a:cxn>
                <a:cxn ang="0">
                  <a:pos x="55" y="49"/>
                </a:cxn>
                <a:cxn ang="0">
                  <a:pos x="55" y="34"/>
                </a:cxn>
                <a:cxn ang="0">
                  <a:pos x="55" y="16"/>
                </a:cxn>
                <a:cxn ang="0">
                  <a:pos x="40" y="0"/>
                </a:cxn>
                <a:cxn ang="0">
                  <a:pos x="40" y="16"/>
                </a:cxn>
                <a:cxn ang="0">
                  <a:pos x="33" y="16"/>
                </a:cxn>
                <a:cxn ang="0">
                  <a:pos x="24" y="25"/>
                </a:cxn>
                <a:cxn ang="0">
                  <a:pos x="15" y="16"/>
                </a:cxn>
                <a:cxn ang="0">
                  <a:pos x="0" y="34"/>
                </a:cxn>
                <a:cxn ang="0">
                  <a:pos x="0" y="40"/>
                </a:cxn>
              </a:cxnLst>
              <a:rect l="0" t="0" r="r" b="b"/>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5" name="Freeform 318"/>
            <p:cNvSpPr>
              <a:spLocks/>
            </p:cNvSpPr>
            <p:nvPr/>
          </p:nvSpPr>
          <p:spPr bwMode="auto">
            <a:xfrm>
              <a:off x="4529" y="2665"/>
              <a:ext cx="54" cy="26"/>
            </a:xfrm>
            <a:custGeom>
              <a:avLst/>
              <a:gdLst/>
              <a:ahLst/>
              <a:cxnLst>
                <a:cxn ang="0">
                  <a:pos x="0" y="16"/>
                </a:cxn>
                <a:cxn ang="0">
                  <a:pos x="16" y="32"/>
                </a:cxn>
                <a:cxn ang="0">
                  <a:pos x="34" y="32"/>
                </a:cxn>
                <a:cxn ang="0">
                  <a:pos x="49" y="23"/>
                </a:cxn>
                <a:cxn ang="0">
                  <a:pos x="56" y="8"/>
                </a:cxn>
                <a:cxn ang="0">
                  <a:pos x="56" y="0"/>
                </a:cxn>
                <a:cxn ang="0">
                  <a:pos x="49" y="0"/>
                </a:cxn>
                <a:cxn ang="0">
                  <a:pos x="49" y="16"/>
                </a:cxn>
                <a:cxn ang="0">
                  <a:pos x="41" y="16"/>
                </a:cxn>
                <a:cxn ang="0">
                  <a:pos x="34" y="16"/>
                </a:cxn>
                <a:cxn ang="0">
                  <a:pos x="0" y="16"/>
                </a:cxn>
              </a:cxnLst>
              <a:rect l="0" t="0" r="r" b="b"/>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6" name="Freeform 319"/>
            <p:cNvSpPr>
              <a:spLocks/>
            </p:cNvSpPr>
            <p:nvPr/>
          </p:nvSpPr>
          <p:spPr bwMode="auto">
            <a:xfrm>
              <a:off x="4568" y="2659"/>
              <a:ext cx="23" cy="13"/>
            </a:xfrm>
            <a:custGeom>
              <a:avLst/>
              <a:gdLst/>
              <a:ahLst/>
              <a:cxnLst>
                <a:cxn ang="0">
                  <a:pos x="0" y="0"/>
                </a:cxn>
                <a:cxn ang="0">
                  <a:pos x="15" y="8"/>
                </a:cxn>
                <a:cxn ang="0">
                  <a:pos x="24" y="16"/>
                </a:cxn>
                <a:cxn ang="0">
                  <a:pos x="24" y="8"/>
                </a:cxn>
                <a:cxn ang="0">
                  <a:pos x="0" y="0"/>
                </a:cxn>
              </a:cxnLst>
              <a:rect l="0" t="0" r="r" b="b"/>
              <a:pathLst>
                <a:path w="25" h="17">
                  <a:moveTo>
                    <a:pt x="0" y="0"/>
                  </a:moveTo>
                  <a:lnTo>
                    <a:pt x="15" y="8"/>
                  </a:lnTo>
                  <a:lnTo>
                    <a:pt x="24" y="16"/>
                  </a:lnTo>
                  <a:lnTo>
                    <a:pt x="24" y="8"/>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7" name="Freeform 320"/>
            <p:cNvSpPr>
              <a:spLocks/>
            </p:cNvSpPr>
            <p:nvPr/>
          </p:nvSpPr>
          <p:spPr bwMode="auto">
            <a:xfrm>
              <a:off x="4613" y="2678"/>
              <a:ext cx="16" cy="20"/>
            </a:xfrm>
            <a:custGeom>
              <a:avLst/>
              <a:gdLst/>
              <a:ahLst/>
              <a:cxnLst>
                <a:cxn ang="0">
                  <a:pos x="0" y="0"/>
                </a:cxn>
                <a:cxn ang="0">
                  <a:pos x="8" y="24"/>
                </a:cxn>
                <a:cxn ang="0">
                  <a:pos x="17" y="16"/>
                </a:cxn>
                <a:cxn ang="0">
                  <a:pos x="0" y="0"/>
                </a:cxn>
              </a:cxnLst>
              <a:rect l="0" t="0" r="r" b="b"/>
              <a:pathLst>
                <a:path w="18" h="25">
                  <a:moveTo>
                    <a:pt x="0" y="0"/>
                  </a:moveTo>
                  <a:lnTo>
                    <a:pt x="8" y="24"/>
                  </a:lnTo>
                  <a:lnTo>
                    <a:pt x="17" y="16"/>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8" name="Freeform 321"/>
            <p:cNvSpPr>
              <a:spLocks/>
            </p:cNvSpPr>
            <p:nvPr/>
          </p:nvSpPr>
          <p:spPr bwMode="auto">
            <a:xfrm>
              <a:off x="4667" y="2715"/>
              <a:ext cx="15" cy="14"/>
            </a:xfrm>
            <a:custGeom>
              <a:avLst/>
              <a:gdLst/>
              <a:ahLst/>
              <a:cxnLst>
                <a:cxn ang="0">
                  <a:pos x="0" y="0"/>
                </a:cxn>
                <a:cxn ang="0">
                  <a:pos x="0" y="16"/>
                </a:cxn>
                <a:cxn ang="0">
                  <a:pos x="16" y="16"/>
                </a:cxn>
                <a:cxn ang="0">
                  <a:pos x="0" y="0"/>
                </a:cxn>
              </a:cxnLst>
              <a:rect l="0" t="0" r="r" b="b"/>
              <a:pathLst>
                <a:path w="17" h="17">
                  <a:moveTo>
                    <a:pt x="0" y="0"/>
                  </a:moveTo>
                  <a:lnTo>
                    <a:pt x="0" y="16"/>
                  </a:lnTo>
                  <a:lnTo>
                    <a:pt x="16" y="16"/>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09" name="Freeform 322"/>
            <p:cNvSpPr>
              <a:spLocks/>
            </p:cNvSpPr>
            <p:nvPr/>
          </p:nvSpPr>
          <p:spPr bwMode="auto">
            <a:xfrm>
              <a:off x="810" y="2393"/>
              <a:ext cx="17" cy="13"/>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10" name="Line 323"/>
            <p:cNvSpPr>
              <a:spLocks noChangeShapeType="1"/>
            </p:cNvSpPr>
            <p:nvPr/>
          </p:nvSpPr>
          <p:spPr bwMode="auto">
            <a:xfrm>
              <a:off x="832" y="2400"/>
              <a:ext cx="9" cy="6"/>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311" name="Line 324"/>
            <p:cNvSpPr>
              <a:spLocks noChangeShapeType="1"/>
            </p:cNvSpPr>
            <p:nvPr/>
          </p:nvSpPr>
          <p:spPr bwMode="auto">
            <a:xfrm>
              <a:off x="848" y="2406"/>
              <a:ext cx="8" cy="7"/>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312" name="Freeform 325"/>
            <p:cNvSpPr>
              <a:spLocks/>
            </p:cNvSpPr>
            <p:nvPr/>
          </p:nvSpPr>
          <p:spPr bwMode="auto">
            <a:xfrm>
              <a:off x="856" y="2413"/>
              <a:ext cx="16" cy="21"/>
            </a:xfrm>
            <a:custGeom>
              <a:avLst/>
              <a:gdLst/>
              <a:ahLst/>
              <a:cxnLst>
                <a:cxn ang="0">
                  <a:pos x="8" y="0"/>
                </a:cxn>
                <a:cxn ang="0">
                  <a:pos x="0" y="9"/>
                </a:cxn>
                <a:cxn ang="0">
                  <a:pos x="8" y="25"/>
                </a:cxn>
                <a:cxn ang="0">
                  <a:pos x="16" y="15"/>
                </a:cxn>
                <a:cxn ang="0">
                  <a:pos x="8" y="0"/>
                </a:cxn>
              </a:cxnLst>
              <a:rect l="0" t="0" r="r" b="b"/>
              <a:pathLst>
                <a:path w="17" h="26">
                  <a:moveTo>
                    <a:pt x="8" y="0"/>
                  </a:moveTo>
                  <a:lnTo>
                    <a:pt x="0" y="9"/>
                  </a:lnTo>
                  <a:lnTo>
                    <a:pt x="8" y="25"/>
                  </a:lnTo>
                  <a:lnTo>
                    <a:pt x="16" y="15"/>
                  </a:lnTo>
                  <a:lnTo>
                    <a:pt x="8"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13" name="Freeform 326"/>
            <p:cNvSpPr>
              <a:spLocks/>
            </p:cNvSpPr>
            <p:nvPr/>
          </p:nvSpPr>
          <p:spPr bwMode="auto">
            <a:xfrm>
              <a:off x="3068" y="2923"/>
              <a:ext cx="31" cy="26"/>
            </a:xfrm>
            <a:custGeom>
              <a:avLst/>
              <a:gdLst/>
              <a:ahLst/>
              <a:cxnLst>
                <a:cxn ang="0">
                  <a:pos x="32" y="15"/>
                </a:cxn>
                <a:cxn ang="0">
                  <a:pos x="23" y="25"/>
                </a:cxn>
                <a:cxn ang="0">
                  <a:pos x="8" y="32"/>
                </a:cxn>
                <a:cxn ang="0">
                  <a:pos x="0" y="25"/>
                </a:cxn>
                <a:cxn ang="0">
                  <a:pos x="16" y="0"/>
                </a:cxn>
                <a:cxn ang="0">
                  <a:pos x="23" y="7"/>
                </a:cxn>
                <a:cxn ang="0">
                  <a:pos x="32" y="15"/>
                </a:cxn>
              </a:cxnLst>
              <a:rect l="0" t="0" r="r" b="b"/>
              <a:pathLst>
                <a:path w="33" h="33">
                  <a:moveTo>
                    <a:pt x="32" y="15"/>
                  </a:moveTo>
                  <a:lnTo>
                    <a:pt x="23" y="25"/>
                  </a:lnTo>
                  <a:lnTo>
                    <a:pt x="8" y="32"/>
                  </a:lnTo>
                  <a:lnTo>
                    <a:pt x="0" y="25"/>
                  </a:lnTo>
                  <a:lnTo>
                    <a:pt x="16" y="0"/>
                  </a:lnTo>
                  <a:lnTo>
                    <a:pt x="23" y="7"/>
                  </a:lnTo>
                  <a:lnTo>
                    <a:pt x="32" y="1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14" name="Line 327"/>
            <p:cNvSpPr>
              <a:spLocks noChangeShapeType="1"/>
            </p:cNvSpPr>
            <p:nvPr/>
          </p:nvSpPr>
          <p:spPr bwMode="auto">
            <a:xfrm>
              <a:off x="4116" y="2393"/>
              <a:ext cx="8" cy="0"/>
            </a:xfrm>
            <a:prstGeom prst="line">
              <a:avLst/>
            </a:prstGeom>
            <a:grpFill/>
            <a:ln w="3175">
              <a:solidFill>
                <a:srgbClr val="DDDDDD"/>
              </a:solidFill>
              <a:round/>
              <a:headEnd type="none" w="sm" len="sm"/>
              <a:tailEnd type="none" w="sm" len="sm"/>
            </a:ln>
            <a:effectLst/>
          </p:spPr>
          <p:txBody>
            <a:bodyPr wrap="none" anchor="ctr"/>
            <a:lstStyle/>
            <a:p>
              <a:pPr>
                <a:defRPr/>
              </a:pPr>
              <a:endParaRPr lang="en-US">
                <a:latin typeface="Arial" pitchFamily="34" charset="0"/>
              </a:endParaRPr>
            </a:p>
          </p:txBody>
        </p:sp>
        <p:sp>
          <p:nvSpPr>
            <p:cNvPr id="315" name="Freeform 328"/>
            <p:cNvSpPr>
              <a:spLocks/>
            </p:cNvSpPr>
            <p:nvPr/>
          </p:nvSpPr>
          <p:spPr bwMode="auto">
            <a:xfrm>
              <a:off x="2975" y="2148"/>
              <a:ext cx="24" cy="40"/>
            </a:xfrm>
            <a:custGeom>
              <a:avLst/>
              <a:gdLst/>
              <a:ahLst/>
              <a:cxnLst>
                <a:cxn ang="0">
                  <a:pos x="0" y="0"/>
                </a:cxn>
                <a:cxn ang="0">
                  <a:pos x="9" y="0"/>
                </a:cxn>
                <a:cxn ang="0">
                  <a:pos x="15" y="9"/>
                </a:cxn>
                <a:cxn ang="0">
                  <a:pos x="15" y="17"/>
                </a:cxn>
                <a:cxn ang="0">
                  <a:pos x="24" y="25"/>
                </a:cxn>
                <a:cxn ang="0">
                  <a:pos x="24" y="34"/>
                </a:cxn>
                <a:cxn ang="0">
                  <a:pos x="9" y="50"/>
                </a:cxn>
                <a:cxn ang="0">
                  <a:pos x="0" y="41"/>
                </a:cxn>
                <a:cxn ang="0">
                  <a:pos x="0" y="9"/>
                </a:cxn>
                <a:cxn ang="0">
                  <a:pos x="0" y="0"/>
                </a:cxn>
              </a:cxnLst>
              <a:rect l="0" t="0" r="r" b="b"/>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16" name="Freeform 329"/>
            <p:cNvSpPr>
              <a:spLocks/>
            </p:cNvSpPr>
            <p:nvPr/>
          </p:nvSpPr>
          <p:spPr bwMode="auto">
            <a:xfrm>
              <a:off x="3013" y="2123"/>
              <a:ext cx="78" cy="45"/>
            </a:xfrm>
            <a:custGeom>
              <a:avLst/>
              <a:gdLst/>
              <a:ahLst/>
              <a:cxnLst>
                <a:cxn ang="0">
                  <a:pos x="81" y="6"/>
                </a:cxn>
                <a:cxn ang="0">
                  <a:pos x="81" y="16"/>
                </a:cxn>
                <a:cxn ang="0">
                  <a:pos x="74" y="16"/>
                </a:cxn>
                <a:cxn ang="0">
                  <a:pos x="66" y="31"/>
                </a:cxn>
                <a:cxn ang="0">
                  <a:pos x="74" y="40"/>
                </a:cxn>
                <a:cxn ang="0">
                  <a:pos x="58" y="40"/>
                </a:cxn>
                <a:cxn ang="0">
                  <a:pos x="49" y="48"/>
                </a:cxn>
                <a:cxn ang="0">
                  <a:pos x="41" y="56"/>
                </a:cxn>
                <a:cxn ang="0">
                  <a:pos x="24" y="48"/>
                </a:cxn>
                <a:cxn ang="0">
                  <a:pos x="9" y="48"/>
                </a:cxn>
                <a:cxn ang="0">
                  <a:pos x="9" y="40"/>
                </a:cxn>
                <a:cxn ang="0">
                  <a:pos x="0" y="31"/>
                </a:cxn>
                <a:cxn ang="0">
                  <a:pos x="9" y="25"/>
                </a:cxn>
                <a:cxn ang="0">
                  <a:pos x="0" y="6"/>
                </a:cxn>
                <a:cxn ang="0">
                  <a:pos x="0" y="0"/>
                </a:cxn>
                <a:cxn ang="0">
                  <a:pos x="9" y="6"/>
                </a:cxn>
                <a:cxn ang="0">
                  <a:pos x="16" y="6"/>
                </a:cxn>
                <a:cxn ang="0">
                  <a:pos x="41" y="16"/>
                </a:cxn>
                <a:cxn ang="0">
                  <a:pos x="58" y="0"/>
                </a:cxn>
                <a:cxn ang="0">
                  <a:pos x="81" y="6"/>
                </a:cxn>
              </a:cxnLst>
              <a:rect l="0" t="0" r="r" b="b"/>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17" name="Freeform 330"/>
            <p:cNvSpPr>
              <a:spLocks/>
            </p:cNvSpPr>
            <p:nvPr/>
          </p:nvSpPr>
          <p:spPr bwMode="auto">
            <a:xfrm>
              <a:off x="2937" y="2058"/>
              <a:ext cx="77" cy="45"/>
            </a:xfrm>
            <a:custGeom>
              <a:avLst/>
              <a:gdLst/>
              <a:ahLst/>
              <a:cxnLst>
                <a:cxn ang="0">
                  <a:pos x="33" y="56"/>
                </a:cxn>
                <a:cxn ang="0">
                  <a:pos x="50" y="47"/>
                </a:cxn>
                <a:cxn ang="0">
                  <a:pos x="65" y="47"/>
                </a:cxn>
                <a:cxn ang="0">
                  <a:pos x="74" y="16"/>
                </a:cxn>
                <a:cxn ang="0">
                  <a:pos x="81" y="16"/>
                </a:cxn>
                <a:cxn ang="0">
                  <a:pos x="74" y="7"/>
                </a:cxn>
                <a:cxn ang="0">
                  <a:pos x="56" y="0"/>
                </a:cxn>
                <a:cxn ang="0">
                  <a:pos x="25" y="16"/>
                </a:cxn>
                <a:cxn ang="0">
                  <a:pos x="10" y="16"/>
                </a:cxn>
                <a:cxn ang="0">
                  <a:pos x="0" y="32"/>
                </a:cxn>
                <a:cxn ang="0">
                  <a:pos x="0" y="40"/>
                </a:cxn>
                <a:cxn ang="0">
                  <a:pos x="25" y="56"/>
                </a:cxn>
                <a:cxn ang="0">
                  <a:pos x="33" y="56"/>
                </a:cxn>
              </a:cxnLst>
              <a:rect l="0" t="0" r="r" b="b"/>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18" name="Freeform 331"/>
            <p:cNvSpPr>
              <a:spLocks/>
            </p:cNvSpPr>
            <p:nvPr/>
          </p:nvSpPr>
          <p:spPr bwMode="auto">
            <a:xfrm>
              <a:off x="2906" y="2083"/>
              <a:ext cx="32" cy="20"/>
            </a:xfrm>
            <a:custGeom>
              <a:avLst/>
              <a:gdLst/>
              <a:ahLst/>
              <a:cxnLst>
                <a:cxn ang="0">
                  <a:pos x="32" y="8"/>
                </a:cxn>
                <a:cxn ang="0">
                  <a:pos x="25" y="8"/>
                </a:cxn>
                <a:cxn ang="0">
                  <a:pos x="17" y="24"/>
                </a:cxn>
                <a:cxn ang="0">
                  <a:pos x="8" y="24"/>
                </a:cxn>
                <a:cxn ang="0">
                  <a:pos x="0" y="24"/>
                </a:cxn>
                <a:cxn ang="0">
                  <a:pos x="0" y="15"/>
                </a:cxn>
                <a:cxn ang="0">
                  <a:pos x="0" y="8"/>
                </a:cxn>
                <a:cxn ang="0">
                  <a:pos x="32" y="0"/>
                </a:cxn>
                <a:cxn ang="0">
                  <a:pos x="32" y="8"/>
                </a:cxn>
              </a:cxnLst>
              <a:rect l="0" t="0" r="r" b="b"/>
              <a:pathLst>
                <a:path w="33" h="25">
                  <a:moveTo>
                    <a:pt x="32" y="8"/>
                  </a:moveTo>
                  <a:lnTo>
                    <a:pt x="25" y="8"/>
                  </a:lnTo>
                  <a:lnTo>
                    <a:pt x="17" y="24"/>
                  </a:lnTo>
                  <a:lnTo>
                    <a:pt x="8" y="24"/>
                  </a:lnTo>
                  <a:lnTo>
                    <a:pt x="0" y="24"/>
                  </a:lnTo>
                  <a:lnTo>
                    <a:pt x="0" y="15"/>
                  </a:lnTo>
                  <a:lnTo>
                    <a:pt x="0" y="8"/>
                  </a:lnTo>
                  <a:lnTo>
                    <a:pt x="32" y="0"/>
                  </a:lnTo>
                  <a:lnTo>
                    <a:pt x="32" y="8"/>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19" name="Freeform 332"/>
            <p:cNvSpPr>
              <a:spLocks/>
            </p:cNvSpPr>
            <p:nvPr/>
          </p:nvSpPr>
          <p:spPr bwMode="auto">
            <a:xfrm>
              <a:off x="2906" y="2090"/>
              <a:ext cx="70" cy="58"/>
            </a:xfrm>
            <a:custGeom>
              <a:avLst/>
              <a:gdLst/>
              <a:ahLst/>
              <a:cxnLst>
                <a:cxn ang="0">
                  <a:pos x="32" y="0"/>
                </a:cxn>
                <a:cxn ang="0">
                  <a:pos x="57" y="16"/>
                </a:cxn>
                <a:cxn ang="0">
                  <a:pos x="65" y="16"/>
                </a:cxn>
                <a:cxn ang="0">
                  <a:pos x="73" y="25"/>
                </a:cxn>
                <a:cxn ang="0">
                  <a:pos x="73" y="32"/>
                </a:cxn>
                <a:cxn ang="0">
                  <a:pos x="65" y="32"/>
                </a:cxn>
                <a:cxn ang="0">
                  <a:pos x="65" y="25"/>
                </a:cxn>
                <a:cxn ang="0">
                  <a:pos x="42" y="16"/>
                </a:cxn>
                <a:cxn ang="0">
                  <a:pos x="32" y="25"/>
                </a:cxn>
                <a:cxn ang="0">
                  <a:pos x="32" y="16"/>
                </a:cxn>
                <a:cxn ang="0">
                  <a:pos x="25" y="25"/>
                </a:cxn>
                <a:cxn ang="0">
                  <a:pos x="32" y="32"/>
                </a:cxn>
                <a:cxn ang="0">
                  <a:pos x="48" y="57"/>
                </a:cxn>
                <a:cxn ang="0">
                  <a:pos x="57" y="66"/>
                </a:cxn>
                <a:cxn ang="0">
                  <a:pos x="57" y="72"/>
                </a:cxn>
                <a:cxn ang="0">
                  <a:pos x="42" y="57"/>
                </a:cxn>
                <a:cxn ang="0">
                  <a:pos x="32" y="57"/>
                </a:cxn>
                <a:cxn ang="0">
                  <a:pos x="17" y="41"/>
                </a:cxn>
                <a:cxn ang="0">
                  <a:pos x="17" y="25"/>
                </a:cxn>
                <a:cxn ang="0">
                  <a:pos x="8" y="25"/>
                </a:cxn>
                <a:cxn ang="0">
                  <a:pos x="0" y="32"/>
                </a:cxn>
                <a:cxn ang="0">
                  <a:pos x="0" y="16"/>
                </a:cxn>
                <a:cxn ang="0">
                  <a:pos x="17" y="16"/>
                </a:cxn>
                <a:cxn ang="0">
                  <a:pos x="25" y="0"/>
                </a:cxn>
                <a:cxn ang="0">
                  <a:pos x="32" y="0"/>
                </a:cxn>
              </a:cxnLst>
              <a:rect l="0" t="0" r="r" b="b"/>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20" name="Freeform 333"/>
            <p:cNvSpPr>
              <a:spLocks/>
            </p:cNvSpPr>
            <p:nvPr/>
          </p:nvSpPr>
          <p:spPr bwMode="auto">
            <a:xfrm>
              <a:off x="2960" y="2136"/>
              <a:ext cx="25" cy="20"/>
            </a:xfrm>
            <a:custGeom>
              <a:avLst/>
              <a:gdLst/>
              <a:ahLst/>
              <a:cxnLst>
                <a:cxn ang="0">
                  <a:pos x="0" y="15"/>
                </a:cxn>
                <a:cxn ang="0">
                  <a:pos x="16" y="24"/>
                </a:cxn>
                <a:cxn ang="0">
                  <a:pos x="16" y="15"/>
                </a:cxn>
                <a:cxn ang="0">
                  <a:pos x="25" y="15"/>
                </a:cxn>
                <a:cxn ang="0">
                  <a:pos x="25" y="9"/>
                </a:cxn>
                <a:cxn ang="0">
                  <a:pos x="16" y="0"/>
                </a:cxn>
                <a:cxn ang="0">
                  <a:pos x="8" y="0"/>
                </a:cxn>
                <a:cxn ang="0">
                  <a:pos x="0" y="9"/>
                </a:cxn>
                <a:cxn ang="0">
                  <a:pos x="0" y="15"/>
                </a:cxn>
              </a:cxnLst>
              <a:rect l="0" t="0" r="r" b="b"/>
              <a:pathLst>
                <a:path w="26" h="25">
                  <a:moveTo>
                    <a:pt x="0" y="15"/>
                  </a:moveTo>
                  <a:lnTo>
                    <a:pt x="16" y="24"/>
                  </a:lnTo>
                  <a:lnTo>
                    <a:pt x="16" y="15"/>
                  </a:lnTo>
                  <a:lnTo>
                    <a:pt x="25" y="15"/>
                  </a:lnTo>
                  <a:lnTo>
                    <a:pt x="25" y="9"/>
                  </a:lnTo>
                  <a:lnTo>
                    <a:pt x="16" y="0"/>
                  </a:lnTo>
                  <a:lnTo>
                    <a:pt x="8" y="0"/>
                  </a:lnTo>
                  <a:lnTo>
                    <a:pt x="0" y="9"/>
                  </a:lnTo>
                  <a:lnTo>
                    <a:pt x="0" y="1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21" name="Freeform 334"/>
            <p:cNvSpPr>
              <a:spLocks/>
            </p:cNvSpPr>
            <p:nvPr/>
          </p:nvSpPr>
          <p:spPr bwMode="auto">
            <a:xfrm>
              <a:off x="2968" y="2095"/>
              <a:ext cx="55" cy="61"/>
            </a:xfrm>
            <a:custGeom>
              <a:avLst/>
              <a:gdLst/>
              <a:ahLst/>
              <a:cxnLst>
                <a:cxn ang="0">
                  <a:pos x="8" y="25"/>
                </a:cxn>
                <a:cxn ang="0">
                  <a:pos x="8" y="18"/>
                </a:cxn>
                <a:cxn ang="0">
                  <a:pos x="0" y="9"/>
                </a:cxn>
                <a:cxn ang="0">
                  <a:pos x="17" y="0"/>
                </a:cxn>
                <a:cxn ang="0">
                  <a:pos x="32" y="25"/>
                </a:cxn>
                <a:cxn ang="0">
                  <a:pos x="48" y="25"/>
                </a:cxn>
                <a:cxn ang="0">
                  <a:pos x="48" y="34"/>
                </a:cxn>
                <a:cxn ang="0">
                  <a:pos x="48" y="40"/>
                </a:cxn>
                <a:cxn ang="0">
                  <a:pos x="57" y="59"/>
                </a:cxn>
                <a:cxn ang="0">
                  <a:pos x="48" y="65"/>
                </a:cxn>
                <a:cxn ang="0">
                  <a:pos x="32" y="65"/>
                </a:cxn>
                <a:cxn ang="0">
                  <a:pos x="23" y="74"/>
                </a:cxn>
                <a:cxn ang="0">
                  <a:pos x="17" y="65"/>
                </a:cxn>
                <a:cxn ang="0">
                  <a:pos x="17" y="59"/>
                </a:cxn>
                <a:cxn ang="0">
                  <a:pos x="8" y="50"/>
                </a:cxn>
                <a:cxn ang="0">
                  <a:pos x="8" y="25"/>
                </a:cxn>
              </a:cxnLst>
              <a:rect l="0" t="0" r="r" b="b"/>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22" name="Freeform 335"/>
            <p:cNvSpPr>
              <a:spLocks/>
            </p:cNvSpPr>
            <p:nvPr/>
          </p:nvSpPr>
          <p:spPr bwMode="auto">
            <a:xfrm>
              <a:off x="2990" y="2148"/>
              <a:ext cx="33" cy="20"/>
            </a:xfrm>
            <a:custGeom>
              <a:avLst/>
              <a:gdLst/>
              <a:ahLst/>
              <a:cxnLst>
                <a:cxn ang="0">
                  <a:pos x="9" y="25"/>
                </a:cxn>
                <a:cxn ang="0">
                  <a:pos x="0" y="17"/>
                </a:cxn>
                <a:cxn ang="0">
                  <a:pos x="0" y="9"/>
                </a:cxn>
                <a:cxn ang="0">
                  <a:pos x="9" y="0"/>
                </a:cxn>
                <a:cxn ang="0">
                  <a:pos x="25" y="0"/>
                </a:cxn>
                <a:cxn ang="0">
                  <a:pos x="34" y="9"/>
                </a:cxn>
                <a:cxn ang="0">
                  <a:pos x="34" y="17"/>
                </a:cxn>
                <a:cxn ang="0">
                  <a:pos x="9" y="25"/>
                </a:cxn>
              </a:cxnLst>
              <a:rect l="0" t="0" r="r" b="b"/>
              <a:pathLst>
                <a:path w="35" h="26">
                  <a:moveTo>
                    <a:pt x="9" y="25"/>
                  </a:moveTo>
                  <a:lnTo>
                    <a:pt x="0" y="17"/>
                  </a:lnTo>
                  <a:lnTo>
                    <a:pt x="0" y="9"/>
                  </a:lnTo>
                  <a:lnTo>
                    <a:pt x="9" y="0"/>
                  </a:lnTo>
                  <a:lnTo>
                    <a:pt x="25" y="0"/>
                  </a:lnTo>
                  <a:lnTo>
                    <a:pt x="34" y="9"/>
                  </a:lnTo>
                  <a:lnTo>
                    <a:pt x="34" y="17"/>
                  </a:lnTo>
                  <a:lnTo>
                    <a:pt x="9" y="25"/>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23" name="Freeform 336"/>
            <p:cNvSpPr>
              <a:spLocks/>
            </p:cNvSpPr>
            <p:nvPr/>
          </p:nvSpPr>
          <p:spPr bwMode="auto">
            <a:xfrm>
              <a:off x="2930" y="2103"/>
              <a:ext cx="46" cy="41"/>
            </a:xfrm>
            <a:custGeom>
              <a:avLst/>
              <a:gdLst/>
              <a:ahLst/>
              <a:cxnLst>
                <a:cxn ang="0">
                  <a:pos x="7" y="16"/>
                </a:cxn>
                <a:cxn ang="0">
                  <a:pos x="23" y="41"/>
                </a:cxn>
                <a:cxn ang="0">
                  <a:pos x="32" y="50"/>
                </a:cxn>
                <a:cxn ang="0">
                  <a:pos x="40" y="41"/>
                </a:cxn>
                <a:cxn ang="0">
                  <a:pos x="48" y="41"/>
                </a:cxn>
                <a:cxn ang="0">
                  <a:pos x="48" y="16"/>
                </a:cxn>
                <a:cxn ang="0">
                  <a:pos x="40" y="16"/>
                </a:cxn>
                <a:cxn ang="0">
                  <a:pos x="40" y="9"/>
                </a:cxn>
                <a:cxn ang="0">
                  <a:pos x="17" y="0"/>
                </a:cxn>
                <a:cxn ang="0">
                  <a:pos x="7" y="9"/>
                </a:cxn>
                <a:cxn ang="0">
                  <a:pos x="7" y="0"/>
                </a:cxn>
                <a:cxn ang="0">
                  <a:pos x="0" y="9"/>
                </a:cxn>
                <a:cxn ang="0">
                  <a:pos x="7" y="16"/>
                </a:cxn>
              </a:cxnLst>
              <a:rect l="0" t="0" r="r" b="b"/>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grpFill/>
            <a:ln w="3175" cap="rnd" cmpd="sng">
              <a:solidFill>
                <a:srgbClr val="DDDDDD"/>
              </a:solidFill>
              <a:prstDash val="solid"/>
              <a:round/>
              <a:headEnd/>
              <a:tailEnd/>
            </a:ln>
            <a:effectLst/>
          </p:spPr>
          <p:txBody>
            <a:bodyPr/>
            <a:lstStyle/>
            <a:p>
              <a:pPr>
                <a:defRPr/>
              </a:pPr>
              <a:endParaRPr lang="en-US">
                <a:latin typeface="Arial" pitchFamily="34" charset="0"/>
              </a:endParaRPr>
            </a:p>
          </p:txBody>
        </p:sp>
        <p:sp>
          <p:nvSpPr>
            <p:cNvPr id="324" name="Freeform 337"/>
            <p:cNvSpPr>
              <a:spLocks/>
            </p:cNvSpPr>
            <p:nvPr/>
          </p:nvSpPr>
          <p:spPr bwMode="auto">
            <a:xfrm>
              <a:off x="2884" y="2018"/>
              <a:ext cx="84" cy="41"/>
            </a:xfrm>
            <a:custGeom>
              <a:avLst/>
              <a:gdLst/>
              <a:ahLst/>
              <a:cxnLst>
                <a:cxn ang="0">
                  <a:pos x="89" y="34"/>
                </a:cxn>
                <a:cxn ang="0">
                  <a:pos x="72" y="17"/>
                </a:cxn>
                <a:cxn ang="0">
                  <a:pos x="66" y="17"/>
                </a:cxn>
                <a:cxn ang="0">
                  <a:pos x="49" y="9"/>
                </a:cxn>
                <a:cxn ang="0">
                  <a:pos x="41" y="0"/>
                </a:cxn>
                <a:cxn ang="0">
                  <a:pos x="32" y="0"/>
                </a:cxn>
                <a:cxn ang="0">
                  <a:pos x="16" y="9"/>
                </a:cxn>
                <a:cxn ang="0">
                  <a:pos x="0" y="17"/>
                </a:cxn>
                <a:cxn ang="0">
                  <a:pos x="9" y="34"/>
                </a:cxn>
                <a:cxn ang="0">
                  <a:pos x="24" y="50"/>
                </a:cxn>
                <a:cxn ang="0">
                  <a:pos x="41" y="50"/>
                </a:cxn>
                <a:cxn ang="0">
                  <a:pos x="41" y="42"/>
                </a:cxn>
                <a:cxn ang="0">
                  <a:pos x="66" y="50"/>
                </a:cxn>
                <a:cxn ang="0">
                  <a:pos x="89" y="34"/>
                </a:cxn>
              </a:cxnLst>
              <a:rect l="0" t="0" r="r" b="b"/>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25" name="Freeform 338"/>
            <p:cNvSpPr>
              <a:spLocks/>
            </p:cNvSpPr>
            <p:nvPr/>
          </p:nvSpPr>
          <p:spPr bwMode="auto">
            <a:xfrm>
              <a:off x="2906" y="2380"/>
              <a:ext cx="123" cy="169"/>
            </a:xfrm>
            <a:custGeom>
              <a:avLst/>
              <a:gdLst/>
              <a:ahLst/>
              <a:cxnLst>
                <a:cxn ang="0">
                  <a:pos x="17" y="8"/>
                </a:cxn>
                <a:cxn ang="0">
                  <a:pos x="17" y="24"/>
                </a:cxn>
                <a:cxn ang="0">
                  <a:pos x="32" y="40"/>
                </a:cxn>
                <a:cxn ang="0">
                  <a:pos x="25" y="89"/>
                </a:cxn>
                <a:cxn ang="0">
                  <a:pos x="0" y="120"/>
                </a:cxn>
                <a:cxn ang="0">
                  <a:pos x="0" y="130"/>
                </a:cxn>
                <a:cxn ang="0">
                  <a:pos x="8" y="137"/>
                </a:cxn>
                <a:cxn ang="0">
                  <a:pos x="8" y="145"/>
                </a:cxn>
                <a:cxn ang="0">
                  <a:pos x="25" y="177"/>
                </a:cxn>
                <a:cxn ang="0">
                  <a:pos x="8" y="177"/>
                </a:cxn>
                <a:cxn ang="0">
                  <a:pos x="8" y="186"/>
                </a:cxn>
                <a:cxn ang="0">
                  <a:pos x="17" y="193"/>
                </a:cxn>
                <a:cxn ang="0">
                  <a:pos x="25" y="211"/>
                </a:cxn>
                <a:cxn ang="0">
                  <a:pos x="65" y="202"/>
                </a:cxn>
                <a:cxn ang="0">
                  <a:pos x="73" y="193"/>
                </a:cxn>
                <a:cxn ang="0">
                  <a:pos x="65" y="193"/>
                </a:cxn>
                <a:cxn ang="0">
                  <a:pos x="88" y="186"/>
                </a:cxn>
                <a:cxn ang="0">
                  <a:pos x="106" y="170"/>
                </a:cxn>
                <a:cxn ang="0">
                  <a:pos x="113" y="162"/>
                </a:cxn>
                <a:cxn ang="0">
                  <a:pos x="122" y="162"/>
                </a:cxn>
                <a:cxn ang="0">
                  <a:pos x="106" y="137"/>
                </a:cxn>
                <a:cxn ang="0">
                  <a:pos x="122" y="105"/>
                </a:cxn>
                <a:cxn ang="0">
                  <a:pos x="129" y="105"/>
                </a:cxn>
                <a:cxn ang="0">
                  <a:pos x="129" y="96"/>
                </a:cxn>
                <a:cxn ang="0">
                  <a:pos x="129" y="55"/>
                </a:cxn>
                <a:cxn ang="0">
                  <a:pos x="32" y="0"/>
                </a:cxn>
                <a:cxn ang="0">
                  <a:pos x="17" y="8"/>
                </a:cxn>
              </a:cxnLst>
              <a:rect l="0" t="0" r="r" b="b"/>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26" name="Freeform 339"/>
            <p:cNvSpPr>
              <a:spLocks/>
            </p:cNvSpPr>
            <p:nvPr/>
          </p:nvSpPr>
          <p:spPr bwMode="auto">
            <a:xfrm>
              <a:off x="2677" y="2468"/>
              <a:ext cx="93" cy="60"/>
            </a:xfrm>
            <a:custGeom>
              <a:avLst/>
              <a:gdLst/>
              <a:ahLst/>
              <a:cxnLst>
                <a:cxn ang="0">
                  <a:pos x="0" y="58"/>
                </a:cxn>
                <a:cxn ang="0">
                  <a:pos x="6" y="50"/>
                </a:cxn>
                <a:cxn ang="0">
                  <a:pos x="23" y="25"/>
                </a:cxn>
                <a:cxn ang="0">
                  <a:pos x="40" y="18"/>
                </a:cxn>
                <a:cxn ang="0">
                  <a:pos x="56" y="0"/>
                </a:cxn>
                <a:cxn ang="0">
                  <a:pos x="72" y="0"/>
                </a:cxn>
                <a:cxn ang="0">
                  <a:pos x="72" y="18"/>
                </a:cxn>
                <a:cxn ang="0">
                  <a:pos x="88" y="33"/>
                </a:cxn>
                <a:cxn ang="0">
                  <a:pos x="97" y="33"/>
                </a:cxn>
                <a:cxn ang="0">
                  <a:pos x="97" y="40"/>
                </a:cxn>
                <a:cxn ang="0">
                  <a:pos x="80" y="50"/>
                </a:cxn>
                <a:cxn ang="0">
                  <a:pos x="63" y="50"/>
                </a:cxn>
                <a:cxn ang="0">
                  <a:pos x="31" y="50"/>
                </a:cxn>
                <a:cxn ang="0">
                  <a:pos x="31" y="58"/>
                </a:cxn>
                <a:cxn ang="0">
                  <a:pos x="31" y="74"/>
                </a:cxn>
                <a:cxn ang="0">
                  <a:pos x="23" y="65"/>
                </a:cxn>
                <a:cxn ang="0">
                  <a:pos x="6" y="65"/>
                </a:cxn>
                <a:cxn ang="0">
                  <a:pos x="0" y="58"/>
                </a:cxn>
              </a:cxnLst>
              <a:rect l="0" t="0" r="r" b="b"/>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27" name="Freeform 340"/>
            <p:cNvSpPr>
              <a:spLocks/>
            </p:cNvSpPr>
            <p:nvPr/>
          </p:nvSpPr>
          <p:spPr bwMode="auto">
            <a:xfrm>
              <a:off x="2753" y="2494"/>
              <a:ext cx="31" cy="66"/>
            </a:xfrm>
            <a:custGeom>
              <a:avLst/>
              <a:gdLst/>
              <a:ahLst/>
              <a:cxnLst>
                <a:cxn ang="0">
                  <a:pos x="17" y="7"/>
                </a:cxn>
                <a:cxn ang="0">
                  <a:pos x="0" y="17"/>
                </a:cxn>
                <a:cxn ang="0">
                  <a:pos x="0" y="25"/>
                </a:cxn>
                <a:cxn ang="0">
                  <a:pos x="8" y="32"/>
                </a:cxn>
                <a:cxn ang="0">
                  <a:pos x="8" y="48"/>
                </a:cxn>
                <a:cxn ang="0">
                  <a:pos x="8" y="81"/>
                </a:cxn>
                <a:cxn ang="0">
                  <a:pos x="23" y="81"/>
                </a:cxn>
                <a:cxn ang="0">
                  <a:pos x="23" y="57"/>
                </a:cxn>
                <a:cxn ang="0">
                  <a:pos x="32" y="25"/>
                </a:cxn>
                <a:cxn ang="0">
                  <a:pos x="32" y="7"/>
                </a:cxn>
                <a:cxn ang="0">
                  <a:pos x="23" y="0"/>
                </a:cxn>
                <a:cxn ang="0">
                  <a:pos x="17" y="0"/>
                </a:cxn>
                <a:cxn ang="0">
                  <a:pos x="17" y="7"/>
                </a:cxn>
              </a:cxnLst>
              <a:rect l="0" t="0" r="r" b="b"/>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grpFill/>
            <a:ln w="3175" cap="rnd" cmpd="sng">
              <a:solidFill>
                <a:srgbClr val="DDDDDD"/>
              </a:solidFill>
              <a:prstDash val="solid"/>
              <a:round/>
              <a:headEnd type="none" w="sm" len="sm"/>
              <a:tailEnd type="none" w="sm" len="sm"/>
            </a:ln>
            <a:effectLst/>
          </p:spPr>
          <p:txBody>
            <a:bodyPr/>
            <a:lstStyle/>
            <a:p>
              <a:pPr>
                <a:defRPr/>
              </a:pPr>
              <a:endParaRPr lang="en-US">
                <a:latin typeface="Arial" pitchFamily="34" charset="0"/>
              </a:endParaRPr>
            </a:p>
          </p:txBody>
        </p:sp>
        <p:sp>
          <p:nvSpPr>
            <p:cNvPr id="328" name="Freeform 341"/>
            <p:cNvSpPr>
              <a:spLocks/>
            </p:cNvSpPr>
            <p:nvPr/>
          </p:nvSpPr>
          <p:spPr bwMode="auto">
            <a:xfrm>
              <a:off x="3057" y="2058"/>
              <a:ext cx="52" cy="49"/>
            </a:xfrm>
            <a:custGeom>
              <a:avLst/>
              <a:gdLst/>
              <a:ahLst/>
              <a:cxnLst>
                <a:cxn ang="0">
                  <a:pos x="36" y="41"/>
                </a:cxn>
                <a:cxn ang="0">
                  <a:pos x="53" y="39"/>
                </a:cxn>
                <a:cxn ang="0">
                  <a:pos x="44" y="18"/>
                </a:cxn>
                <a:cxn ang="0">
                  <a:pos x="45" y="5"/>
                </a:cxn>
                <a:cxn ang="0">
                  <a:pos x="18" y="0"/>
                </a:cxn>
                <a:cxn ang="0">
                  <a:pos x="0" y="9"/>
                </a:cxn>
                <a:cxn ang="0">
                  <a:pos x="12" y="11"/>
                </a:cxn>
                <a:cxn ang="0">
                  <a:pos x="26" y="36"/>
                </a:cxn>
                <a:cxn ang="0">
                  <a:pos x="27" y="60"/>
                </a:cxn>
                <a:cxn ang="0">
                  <a:pos x="36" y="41"/>
                </a:cxn>
              </a:cxnLst>
              <a:rect l="0" t="0" r="r" b="b"/>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grpFill/>
            <a:ln w="3175" cap="flat" cmpd="sng">
              <a:solidFill>
                <a:srgbClr val="DDDDDD"/>
              </a:solidFill>
              <a:prstDash val="solid"/>
              <a:round/>
              <a:headEnd type="none" w="med" len="med"/>
              <a:tailEnd type="none" w="med" len="med"/>
            </a:ln>
            <a:effectLst/>
          </p:spPr>
          <p:txBody>
            <a:bodyPr wrap="none" anchor="ctr"/>
            <a:lstStyle/>
            <a:p>
              <a:pPr>
                <a:defRPr/>
              </a:pPr>
              <a:endParaRPr lang="en-US">
                <a:latin typeface="Arial" pitchFamily="34" charset="0"/>
              </a:endParaRPr>
            </a:p>
          </p:txBody>
        </p:sp>
      </p:grpSp>
      <p:sp>
        <p:nvSpPr>
          <p:cNvPr id="330" name="Rectangle 14"/>
          <p:cNvSpPr>
            <a:spLocks noChangeArrowheads="1"/>
          </p:cNvSpPr>
          <p:nvPr>
            <p:custDataLst>
              <p:tags r:id="rId2"/>
            </p:custDataLst>
          </p:nvPr>
        </p:nvSpPr>
        <p:spPr bwMode="auto">
          <a:xfrm>
            <a:off x="8599488" y="6313489"/>
            <a:ext cx="11222" cy="61555"/>
          </a:xfrm>
          <a:prstGeom prst="rect">
            <a:avLst/>
          </a:prstGeom>
          <a:noFill/>
          <a:ln w="9525">
            <a:noFill/>
            <a:miter lim="800000"/>
            <a:headEnd/>
            <a:tailEnd/>
          </a:ln>
        </p:spPr>
        <p:txBody>
          <a:bodyPr wrap="none" lIns="0" tIns="0" rIns="0" bIns="0">
            <a:prstTxWarp prst="textNoShape">
              <a:avLst/>
            </a:prstTxWarp>
            <a:spAutoFit/>
          </a:bodyPr>
          <a:lstStyle/>
          <a:p>
            <a:pPr defTabSz="820738" eaLnBrk="0" hangingPunct="0"/>
            <a:r>
              <a:rPr lang="en-US" sz="400">
                <a:solidFill>
                  <a:srgbClr val="000000"/>
                </a:solidFill>
                <a:latin typeface="Helvetica" pitchFamily="-60" charset="0"/>
                <a:ea typeface="Arial" pitchFamily="-60" charset="0"/>
                <a:cs typeface="Arial" pitchFamily="-60" charset="0"/>
              </a:rPr>
              <a:t>l</a:t>
            </a:r>
            <a:endParaRPr lang="en-US" sz="1100">
              <a:ea typeface="Arial" pitchFamily="-60" charset="0"/>
              <a:cs typeface="Arial" pitchFamily="-60" charset="0"/>
            </a:endParaRPr>
          </a:p>
        </p:txBody>
      </p:sp>
      <p:graphicFrame>
        <p:nvGraphicFramePr>
          <p:cNvPr id="331" name="Chart 348"/>
          <p:cNvGraphicFramePr>
            <a:graphicFrameLocks noChangeAspect="1"/>
          </p:cNvGraphicFramePr>
          <p:nvPr/>
        </p:nvGraphicFramePr>
        <p:xfrm>
          <a:off x="1571625" y="2630489"/>
          <a:ext cx="1122363" cy="1479550"/>
        </p:xfrm>
        <a:graphic>
          <a:graphicData uri="http://schemas.openxmlformats.org/presentationml/2006/ole">
            <mc:AlternateContent xmlns:mc="http://schemas.openxmlformats.org/markup-compatibility/2006">
              <mc:Choice xmlns:v="urn:schemas-microsoft-com:vml" Requires="v">
                <p:oleObj spid="_x0000_s1152" r:id="rId6" imgW="1121761" imgH="1475360" progId="Excel.Sheet.8">
                  <p:embed/>
                </p:oleObj>
              </mc:Choice>
              <mc:Fallback>
                <p:oleObj r:id="rId6" imgW="1121761" imgH="1475360" progId="Excel.Sheet.8">
                  <p:embed/>
                  <p:pic>
                    <p:nvPicPr>
                      <p:cNvPr id="0" name="Picture 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2630489"/>
                        <a:ext cx="1122363"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 name="Chart 349"/>
          <p:cNvGraphicFramePr>
            <a:graphicFrameLocks noChangeAspect="1"/>
          </p:cNvGraphicFramePr>
          <p:nvPr/>
        </p:nvGraphicFramePr>
        <p:xfrm>
          <a:off x="2028826" y="4295776"/>
          <a:ext cx="1255713" cy="1481138"/>
        </p:xfrm>
        <a:graphic>
          <a:graphicData uri="http://schemas.openxmlformats.org/presentationml/2006/ole">
            <mc:AlternateContent xmlns:mc="http://schemas.openxmlformats.org/markup-compatibility/2006">
              <mc:Choice xmlns:v="urn:schemas-microsoft-com:vml" Requires="v">
                <p:oleObj spid="_x0000_s1153" r:id="rId9" imgW="1255885" imgH="1481456" progId="Excel.Sheet.8">
                  <p:embed/>
                </p:oleObj>
              </mc:Choice>
              <mc:Fallback>
                <p:oleObj r:id="rId9" imgW="1255885" imgH="1481456" progId="Excel.Sheet.8">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826" y="4295776"/>
                        <a:ext cx="1255713"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3" name="Chart 350"/>
          <p:cNvGraphicFramePr>
            <a:graphicFrameLocks noChangeAspect="1"/>
          </p:cNvGraphicFramePr>
          <p:nvPr/>
        </p:nvGraphicFramePr>
        <p:xfrm>
          <a:off x="3535363" y="2198689"/>
          <a:ext cx="1122363" cy="1482725"/>
        </p:xfrm>
        <a:graphic>
          <a:graphicData uri="http://schemas.openxmlformats.org/presentationml/2006/ole">
            <mc:AlternateContent xmlns:mc="http://schemas.openxmlformats.org/markup-compatibility/2006">
              <mc:Choice xmlns:v="urn:schemas-microsoft-com:vml" Requires="v">
                <p:oleObj spid="_x0000_s1154" r:id="rId12" imgW="1121761" imgH="1481456" progId="Excel.Sheet.8">
                  <p:embed/>
                </p:oleObj>
              </mc:Choice>
              <mc:Fallback>
                <p:oleObj r:id="rId12" imgW="1121761" imgH="1481456" progId="Excel.Sheet.8">
                  <p:embed/>
                  <p:pic>
                    <p:nvPicPr>
                      <p:cNvPr id="0" name="Picture 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5363" y="2198689"/>
                        <a:ext cx="1122363" cy="148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4" name="Chart 351"/>
          <p:cNvGraphicFramePr>
            <a:graphicFrameLocks noChangeAspect="1"/>
          </p:cNvGraphicFramePr>
          <p:nvPr/>
        </p:nvGraphicFramePr>
        <p:xfrm>
          <a:off x="4710114" y="1966914"/>
          <a:ext cx="1236663" cy="1481137"/>
        </p:xfrm>
        <a:graphic>
          <a:graphicData uri="http://schemas.openxmlformats.org/presentationml/2006/ole">
            <mc:AlternateContent xmlns:mc="http://schemas.openxmlformats.org/markup-compatibility/2006">
              <mc:Choice xmlns:v="urn:schemas-microsoft-com:vml" Requires="v">
                <p:oleObj spid="_x0000_s1155" r:id="rId15" imgW="1237595" imgH="1481456" progId="Excel.Sheet.8">
                  <p:embed/>
                </p:oleObj>
              </mc:Choice>
              <mc:Fallback>
                <p:oleObj r:id="rId15" imgW="1237595" imgH="1481456" progId="Excel.Sheet.8">
                  <p:embed/>
                  <p:pic>
                    <p:nvPicPr>
                      <p:cNvPr id="0" name="Picture 1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10114" y="1966914"/>
                        <a:ext cx="1236663" cy="148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 name="Chart 352"/>
          <p:cNvGraphicFramePr>
            <a:graphicFrameLocks noChangeAspect="1"/>
          </p:cNvGraphicFramePr>
          <p:nvPr/>
        </p:nvGraphicFramePr>
        <p:xfrm>
          <a:off x="3687764" y="3840164"/>
          <a:ext cx="1246187" cy="1479550"/>
        </p:xfrm>
        <a:graphic>
          <a:graphicData uri="http://schemas.openxmlformats.org/presentationml/2006/ole">
            <mc:AlternateContent xmlns:mc="http://schemas.openxmlformats.org/markup-compatibility/2006">
              <mc:Choice xmlns:v="urn:schemas-microsoft-com:vml" Requires="v">
                <p:oleObj spid="_x0000_s1156" r:id="rId18" imgW="1243692" imgH="1481456" progId="Excel.Sheet.8">
                  <p:embed/>
                </p:oleObj>
              </mc:Choice>
              <mc:Fallback>
                <p:oleObj r:id="rId18" imgW="1243692" imgH="1481456" progId="Excel.Sheet.8">
                  <p:embed/>
                  <p:pic>
                    <p:nvPicPr>
                      <p:cNvPr id="0" name="Picture 1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7764" y="3840164"/>
                        <a:ext cx="1246187"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6" name="Chart 353"/>
          <p:cNvGraphicFramePr>
            <a:graphicFrameLocks noChangeAspect="1"/>
          </p:cNvGraphicFramePr>
          <p:nvPr/>
        </p:nvGraphicFramePr>
        <p:xfrm>
          <a:off x="6224588" y="4341814"/>
          <a:ext cx="1255712" cy="1481137"/>
        </p:xfrm>
        <a:graphic>
          <a:graphicData uri="http://schemas.openxmlformats.org/presentationml/2006/ole">
            <mc:AlternateContent xmlns:mc="http://schemas.openxmlformats.org/markup-compatibility/2006">
              <mc:Choice xmlns:v="urn:schemas-microsoft-com:vml" Requires="v">
                <p:oleObj spid="_x0000_s1157" r:id="rId21" imgW="1255885" imgH="1481456" progId="Excel.Sheet.8">
                  <p:embed/>
                </p:oleObj>
              </mc:Choice>
              <mc:Fallback>
                <p:oleObj r:id="rId21" imgW="1255885" imgH="1481456" progId="Excel.Sheet.8">
                  <p:embed/>
                  <p:pic>
                    <p:nvPicPr>
                      <p:cNvPr id="0" name="Picture 10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4588" y="4341814"/>
                        <a:ext cx="1255712" cy="148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 name="Chart 354"/>
          <p:cNvGraphicFramePr>
            <a:graphicFrameLocks noChangeAspect="1"/>
          </p:cNvGraphicFramePr>
          <p:nvPr/>
        </p:nvGraphicFramePr>
        <p:xfrm>
          <a:off x="5857877" y="2800351"/>
          <a:ext cx="1120775" cy="1481138"/>
        </p:xfrm>
        <a:graphic>
          <a:graphicData uri="http://schemas.openxmlformats.org/presentationml/2006/ole">
            <mc:AlternateContent xmlns:mc="http://schemas.openxmlformats.org/markup-compatibility/2006">
              <mc:Choice xmlns:v="urn:schemas-microsoft-com:vml" Requires="v">
                <p:oleObj spid="_x0000_s1158" name="Chart" r:id="rId24" imgW="1121761" imgH="1481456" progId="Excel.Sheet.8">
                  <p:embed/>
                </p:oleObj>
              </mc:Choice>
              <mc:Fallback>
                <p:oleObj name="Chart" r:id="rId24" imgW="1121761" imgH="1481456" progId="Excel.Sheet.8">
                  <p:embed/>
                  <p:pic>
                    <p:nvPicPr>
                      <p:cNvPr id="0" name="Picture 10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57877" y="2800351"/>
                        <a:ext cx="1120775"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38" name="Group 186"/>
          <p:cNvGrpSpPr>
            <a:grpSpLocks/>
          </p:cNvGrpSpPr>
          <p:nvPr>
            <p:custDataLst>
              <p:tags r:id="rId3"/>
            </p:custDataLst>
          </p:nvPr>
        </p:nvGrpSpPr>
        <p:grpSpPr bwMode="auto">
          <a:xfrm>
            <a:off x="5308978" y="1490663"/>
            <a:ext cx="3112856" cy="160716"/>
            <a:chOff x="3726" y="950"/>
            <a:chExt cx="1332" cy="103"/>
          </a:xfrm>
        </p:grpSpPr>
        <p:grpSp>
          <p:nvGrpSpPr>
            <p:cNvPr id="339" name="Group 184"/>
            <p:cNvGrpSpPr>
              <a:grpSpLocks/>
            </p:cNvGrpSpPr>
            <p:nvPr/>
          </p:nvGrpSpPr>
          <p:grpSpPr bwMode="auto">
            <a:xfrm>
              <a:off x="3726" y="950"/>
              <a:ext cx="906" cy="103"/>
              <a:chOff x="3518" y="769"/>
              <a:chExt cx="906" cy="103"/>
            </a:xfrm>
          </p:grpSpPr>
          <p:sp>
            <p:nvSpPr>
              <p:cNvPr id="343" name="LegendRectangle1"/>
              <p:cNvSpPr>
                <a:spLocks noChangeArrowheads="1"/>
              </p:cNvSpPr>
              <p:nvPr/>
            </p:nvSpPr>
            <p:spPr bwMode="auto">
              <a:xfrm>
                <a:off x="3518" y="769"/>
                <a:ext cx="138" cy="103"/>
              </a:xfrm>
              <a:prstGeom prst="rect">
                <a:avLst/>
              </a:prstGeom>
              <a:solidFill>
                <a:schemeClr val="bg2"/>
              </a:solidFill>
              <a:ln w="9525">
                <a:solidFill>
                  <a:schemeClr val="tx1"/>
                </a:solidFill>
                <a:miter lim="800000"/>
                <a:headEnd/>
                <a:tailEnd/>
              </a:ln>
            </p:spPr>
            <p:txBody>
              <a:bodyPr lIns="0" tIns="0" rIns="0" bIns="0">
                <a:prstTxWarp prst="textNoShape">
                  <a:avLst/>
                </a:prstTxWarp>
              </a:bodyPr>
              <a:lstStyle/>
              <a:p>
                <a:pPr defTabSz="933450"/>
                <a:endParaRPr lang="en-GB" sz="1000">
                  <a:ea typeface="Arial" pitchFamily="-60" charset="0"/>
                  <a:cs typeface="Arial" pitchFamily="-60" charset="0"/>
                </a:endParaRPr>
              </a:p>
            </p:txBody>
          </p:sp>
          <p:sp>
            <p:nvSpPr>
              <p:cNvPr id="344" name="Legend1"/>
              <p:cNvSpPr>
                <a:spLocks noChangeArrowheads="1"/>
              </p:cNvSpPr>
              <p:nvPr/>
            </p:nvSpPr>
            <p:spPr bwMode="auto">
              <a:xfrm>
                <a:off x="3700" y="772"/>
                <a:ext cx="724" cy="99"/>
              </a:xfrm>
              <a:prstGeom prst="rect">
                <a:avLst/>
              </a:prstGeom>
              <a:noFill/>
              <a:ln w="9525">
                <a:noFill/>
                <a:miter lim="800000"/>
                <a:headEnd/>
                <a:tailEnd/>
              </a:ln>
            </p:spPr>
            <p:txBody>
              <a:bodyPr wrap="none" lIns="0" tIns="0" rIns="0" bIns="0">
                <a:prstTxWarp prst="textNoShape">
                  <a:avLst/>
                </a:prstTxWarp>
                <a:spAutoFit/>
              </a:bodyPr>
              <a:lstStyle/>
              <a:p>
                <a:pPr>
                  <a:spcBef>
                    <a:spcPct val="20000"/>
                  </a:spcBef>
                  <a:buClr>
                    <a:srgbClr val="036635"/>
                  </a:buClr>
                  <a:buSzPct val="140000"/>
                  <a:buFont typeface="Arial" pitchFamily="-60" charset="0"/>
                  <a:buNone/>
                </a:pPr>
                <a:r>
                  <a:rPr lang="ro-RO" sz="1000" b="1" dirty="0" smtClean="0">
                    <a:solidFill>
                      <a:srgbClr val="376092"/>
                    </a:solidFill>
                    <a:ea typeface="Arial" pitchFamily="-60" charset="0"/>
                    <a:cs typeface="Arial" pitchFamily="-60" charset="0"/>
                  </a:rPr>
                  <a:t>Cel mai apropiat competitor</a:t>
                </a:r>
                <a:endParaRPr lang="en-US" sz="1000" b="1" dirty="0">
                  <a:solidFill>
                    <a:srgbClr val="376092"/>
                  </a:solidFill>
                  <a:ea typeface="Arial" pitchFamily="-60" charset="0"/>
                  <a:cs typeface="Arial" pitchFamily="-60" charset="0"/>
                </a:endParaRPr>
              </a:p>
            </p:txBody>
          </p:sp>
        </p:grpSp>
        <p:grpSp>
          <p:nvGrpSpPr>
            <p:cNvPr id="340" name="Group 185"/>
            <p:cNvGrpSpPr>
              <a:grpSpLocks/>
            </p:cNvGrpSpPr>
            <p:nvPr/>
          </p:nvGrpSpPr>
          <p:grpSpPr bwMode="auto">
            <a:xfrm>
              <a:off x="4678" y="950"/>
              <a:ext cx="380" cy="103"/>
              <a:chOff x="3518" y="940"/>
              <a:chExt cx="380" cy="103"/>
            </a:xfrm>
          </p:grpSpPr>
          <p:sp>
            <p:nvSpPr>
              <p:cNvPr id="341" name="LegendRectangle2"/>
              <p:cNvSpPr>
                <a:spLocks noChangeArrowheads="1"/>
              </p:cNvSpPr>
              <p:nvPr/>
            </p:nvSpPr>
            <p:spPr bwMode="auto">
              <a:xfrm>
                <a:off x="3518" y="940"/>
                <a:ext cx="138" cy="103"/>
              </a:xfrm>
              <a:prstGeom prst="rect">
                <a:avLst/>
              </a:prstGeom>
              <a:solidFill>
                <a:schemeClr val="tx2"/>
              </a:solidFill>
              <a:ln w="9525">
                <a:solidFill>
                  <a:schemeClr val="tx1"/>
                </a:solidFill>
                <a:miter lim="800000"/>
                <a:headEnd/>
                <a:tailEnd/>
              </a:ln>
            </p:spPr>
            <p:txBody>
              <a:bodyPr lIns="0" tIns="0" rIns="0" bIns="0">
                <a:prstTxWarp prst="textNoShape">
                  <a:avLst/>
                </a:prstTxWarp>
              </a:bodyPr>
              <a:lstStyle/>
              <a:p>
                <a:pPr defTabSz="933450"/>
                <a:endParaRPr lang="en-GB" sz="1000">
                  <a:ea typeface="Arial" pitchFamily="-60" charset="0"/>
                  <a:cs typeface="Arial" pitchFamily="-60" charset="0"/>
                </a:endParaRPr>
              </a:p>
            </p:txBody>
          </p:sp>
          <p:sp>
            <p:nvSpPr>
              <p:cNvPr id="342" name="Legend2"/>
              <p:cNvSpPr>
                <a:spLocks noChangeArrowheads="1"/>
              </p:cNvSpPr>
              <p:nvPr/>
            </p:nvSpPr>
            <p:spPr bwMode="auto">
              <a:xfrm>
                <a:off x="3700" y="943"/>
                <a:ext cx="198" cy="99"/>
              </a:xfrm>
              <a:prstGeom prst="rect">
                <a:avLst/>
              </a:prstGeom>
              <a:noFill/>
              <a:ln w="9525">
                <a:noFill/>
                <a:miter lim="800000"/>
                <a:headEnd/>
                <a:tailEnd/>
              </a:ln>
            </p:spPr>
            <p:txBody>
              <a:bodyPr wrap="none" lIns="0" tIns="0" rIns="0" bIns="0">
                <a:prstTxWarp prst="textNoShape">
                  <a:avLst/>
                </a:prstTxWarp>
                <a:spAutoFit/>
              </a:bodyPr>
              <a:lstStyle/>
              <a:p>
                <a:pPr>
                  <a:spcBef>
                    <a:spcPct val="20000"/>
                  </a:spcBef>
                  <a:buClr>
                    <a:srgbClr val="036635"/>
                  </a:buClr>
                  <a:buSzPct val="140000"/>
                  <a:buFont typeface="Arial" pitchFamily="-60" charset="0"/>
                  <a:buNone/>
                </a:pPr>
                <a:r>
                  <a:rPr lang="en-US" sz="1000" b="1">
                    <a:solidFill>
                      <a:srgbClr val="376092"/>
                    </a:solidFill>
                    <a:ea typeface="Arial" pitchFamily="-60" charset="0"/>
                    <a:cs typeface="Arial" pitchFamily="-60" charset="0"/>
                  </a:rPr>
                  <a:t>Scopus</a:t>
                </a:r>
              </a:p>
            </p:txBody>
          </p:sp>
        </p:grpSp>
      </p:grpSp>
    </p:spTree>
    <p:extLst>
      <p:ext uri="{BB962C8B-B14F-4D97-AF65-F5344CB8AC3E}">
        <p14:creationId xmlns:p14="http://schemas.microsoft.com/office/powerpoint/2010/main" val="3408724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Selec</a:t>
            </a:r>
            <a:r>
              <a:rPr lang="ro-RO" dirty="0" smtClean="0"/>
              <a:t>ţia jurnalelor</a:t>
            </a:r>
            <a:endParaRPr lang="en-US" dirty="0"/>
          </a:p>
        </p:txBody>
      </p:sp>
      <p:sp>
        <p:nvSpPr>
          <p:cNvPr id="5" name="Text Placeholder 2"/>
          <p:cNvSpPr>
            <a:spLocks/>
          </p:cNvSpPr>
          <p:nvPr/>
        </p:nvSpPr>
        <p:spPr bwMode="gray">
          <a:xfrm>
            <a:off x="1158978" y="4334574"/>
            <a:ext cx="5089422" cy="1969770"/>
          </a:xfrm>
          <a:prstGeom prst="rect">
            <a:avLst/>
          </a:prstGeom>
          <a:noFill/>
          <a:ln w="9525">
            <a:noFill/>
            <a:miter lim="800000"/>
            <a:headEnd/>
            <a:tailEnd/>
          </a:ln>
        </p:spPr>
        <p:txBody>
          <a:bodyPr wrap="square" lIns="0" tIns="0" rIns="0" bIns="0" anchor="ctr">
            <a:spAutoFit/>
          </a:bodyPr>
          <a:lstStyle/>
          <a:p>
            <a:pPr algn="just" eaLnBrk="0" hangingPunct="0">
              <a:spcBef>
                <a:spcPct val="20000"/>
              </a:spcBef>
              <a:buClr>
                <a:srgbClr val="036635"/>
              </a:buClr>
              <a:buSzPct val="140000"/>
              <a:buFont typeface="Arial" charset="0"/>
              <a:buNone/>
            </a:pPr>
            <a:r>
              <a:rPr lang="en-US" sz="1600" dirty="0" smtClean="0">
                <a:solidFill>
                  <a:prstClr val="black"/>
                </a:solidFill>
                <a:latin typeface="Arial" charset="0"/>
                <a:ea typeface="+mn-ea"/>
                <a:cs typeface="Arial" charset="0"/>
              </a:rPr>
              <a:t>CSAB</a:t>
            </a:r>
            <a:r>
              <a:rPr lang="ro-RO" sz="1600" dirty="0" smtClean="0">
                <a:solidFill>
                  <a:prstClr val="black"/>
                </a:solidFill>
                <a:latin typeface="Arial" charset="0"/>
                <a:ea typeface="+mn-ea"/>
                <a:cs typeface="Arial" charset="0"/>
              </a:rPr>
              <a:t> (</a:t>
            </a:r>
            <a:r>
              <a:rPr lang="en-US" sz="1600" dirty="0" smtClean="0">
                <a:solidFill>
                  <a:prstClr val="black"/>
                </a:solidFill>
                <a:latin typeface="Arial" charset="0"/>
                <a:ea typeface="+mn-ea"/>
                <a:cs typeface="Arial" charset="0"/>
              </a:rPr>
              <a:t>Content Selection and Advisory Board</a:t>
            </a:r>
            <a:r>
              <a:rPr lang="ro-RO" sz="1600" dirty="0" smtClean="0">
                <a:solidFill>
                  <a:prstClr val="black"/>
                </a:solidFill>
                <a:latin typeface="Arial" charset="0"/>
                <a:ea typeface="+mn-ea"/>
                <a:cs typeface="Arial" charset="0"/>
              </a:rPr>
              <a:t>) al Scopus este format dintr-un grup internațional de cercetători și bibliotecari. Acest consiliu editorial lucrează cu echipa Scopus și analizează cum sunt folosite produsele și cum pot fi îmbunătățite, contribuind totodată la strategia de dezvoltare și selecție a noilor jurnale indexate, astfel încât Scopus să cuprindă informație actuală și relevantă.</a:t>
            </a:r>
            <a:endParaRPr lang="en-US" sz="1600" dirty="0">
              <a:solidFill>
                <a:prstClr val="black"/>
              </a:solidFill>
              <a:latin typeface="Arial" charset="0"/>
              <a:ea typeface="+mn-ea"/>
              <a:cs typeface="Arial" charset="0"/>
            </a:endParaRPr>
          </a:p>
        </p:txBody>
      </p:sp>
      <p:sp>
        <p:nvSpPr>
          <p:cNvPr id="6" name="Rectangle 11"/>
          <p:cNvSpPr>
            <a:spLocks noChangeArrowheads="1"/>
          </p:cNvSpPr>
          <p:nvPr/>
        </p:nvSpPr>
        <p:spPr bwMode="gray">
          <a:xfrm>
            <a:off x="1048646" y="4319376"/>
            <a:ext cx="5224463" cy="1978025"/>
          </a:xfrm>
          <a:prstGeom prst="rect">
            <a:avLst/>
          </a:prstGeom>
          <a:noFill/>
          <a:ln w="9525">
            <a:solidFill>
              <a:srgbClr val="036635"/>
            </a:solidFill>
            <a:miter lim="800000"/>
            <a:headEnd/>
            <a:tailEnd/>
          </a:ln>
          <a:effectLst/>
        </p:spPr>
        <p:txBody>
          <a:bodyPr wrap="none" anchor="ctr"/>
          <a:lstStyle/>
          <a:p>
            <a:endParaRPr lang="en-US">
              <a:solidFill>
                <a:prstClr val="black"/>
              </a:solidFill>
              <a:latin typeface="Arial" charset="0"/>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90600"/>
            <a:ext cx="58325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05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Trebuie</a:t>
            </a:r>
            <a:r>
              <a:rPr lang="en-US" dirty="0" smtClean="0"/>
              <a:t> s</a:t>
            </a:r>
            <a:r>
              <a:rPr lang="ro-RO" smtClean="0"/>
              <a:t>ă aibă </a:t>
            </a:r>
            <a:r>
              <a:rPr lang="ro-RO" dirty="0" smtClean="0"/>
              <a:t>cel puțin 2 ani</a:t>
            </a:r>
            <a:endParaRPr lang="ro-RO" dirty="0"/>
          </a:p>
        </p:txBody>
      </p:sp>
      <p:sp>
        <p:nvSpPr>
          <p:cNvPr id="3" name="Title 2"/>
          <p:cNvSpPr>
            <a:spLocks noGrp="1"/>
          </p:cNvSpPr>
          <p:nvPr>
            <p:ph type="title"/>
          </p:nvPr>
        </p:nvSpPr>
        <p:spPr/>
        <p:txBody>
          <a:bodyPr/>
          <a:lstStyle/>
          <a:p>
            <a:r>
              <a:rPr lang="en-US" dirty="0" err="1" smtClean="0"/>
              <a:t>Indexarea</a:t>
            </a:r>
            <a:r>
              <a:rPr lang="en-US" dirty="0" smtClean="0"/>
              <a:t> </a:t>
            </a:r>
            <a:r>
              <a:rPr lang="en-US" dirty="0" err="1" smtClean="0"/>
              <a:t>jurnalelor</a:t>
            </a:r>
            <a:r>
              <a:rPr lang="en-US" dirty="0" smtClean="0"/>
              <a:t> in Scopus</a:t>
            </a:r>
            <a:endParaRPr lang="ro-RO" dirty="0"/>
          </a:p>
        </p:txBody>
      </p:sp>
      <p:graphicFrame>
        <p:nvGraphicFramePr>
          <p:cNvPr id="4" name="Table 3"/>
          <p:cNvGraphicFramePr>
            <a:graphicFrameLocks noGrp="1"/>
          </p:cNvGraphicFramePr>
          <p:nvPr/>
        </p:nvGraphicFramePr>
        <p:xfrm>
          <a:off x="914400" y="1600200"/>
          <a:ext cx="8229600" cy="5105399"/>
        </p:xfrm>
        <a:graphic>
          <a:graphicData uri="http://schemas.openxmlformats.org/drawingml/2006/table">
            <a:tbl>
              <a:tblPr firstRow="1" bandRow="1">
                <a:tableStyleId>{5C22544A-7EE6-4342-B048-85BDC9FD1C3A}</a:tableStyleId>
              </a:tblPr>
              <a:tblGrid>
                <a:gridCol w="2298357"/>
                <a:gridCol w="5931243"/>
              </a:tblGrid>
              <a:tr h="369146">
                <a:tc>
                  <a:txBody>
                    <a:bodyPr/>
                    <a:lstStyle/>
                    <a:p>
                      <a:r>
                        <a:rPr lang="ro-RO" dirty="0" smtClean="0"/>
                        <a:t>Categorie</a:t>
                      </a:r>
                      <a:endParaRPr lang="ro-RO" dirty="0"/>
                    </a:p>
                  </a:txBody>
                  <a:tcPr/>
                </a:tc>
                <a:tc>
                  <a:txBody>
                    <a:bodyPr/>
                    <a:lstStyle/>
                    <a:p>
                      <a:r>
                        <a:rPr lang="ro-RO" dirty="0" smtClean="0"/>
                        <a:t>Criteriu</a:t>
                      </a:r>
                      <a:endParaRPr lang="ro-RO" dirty="0"/>
                    </a:p>
                  </a:txBody>
                  <a:tcPr/>
                </a:tc>
              </a:tr>
              <a:tr h="1598513">
                <a:tc>
                  <a:txBody>
                    <a:bodyPr/>
                    <a:lstStyle/>
                    <a:p>
                      <a:r>
                        <a:rPr lang="ro-RO" dirty="0" smtClean="0"/>
                        <a:t>Politica de publicare</a:t>
                      </a:r>
                      <a:endParaRPr lang="ro-RO" dirty="0"/>
                    </a:p>
                  </a:txBody>
                  <a:tcPr/>
                </a:tc>
                <a:tc>
                  <a:txBody>
                    <a:bodyPr/>
                    <a:lstStyle/>
                    <a:p>
                      <a:r>
                        <a:rPr lang="ro-RO" dirty="0" smtClean="0"/>
                        <a:t>Politica editorială</a:t>
                      </a:r>
                    </a:p>
                    <a:p>
                      <a:r>
                        <a:rPr lang="ro-RO" dirty="0" smtClean="0"/>
                        <a:t>                e</a:t>
                      </a:r>
                      <a:r>
                        <a:rPr lang="en-US" dirty="0" smtClean="0"/>
                        <a:t>t</a:t>
                      </a:r>
                      <a:r>
                        <a:rPr lang="ro-RO" dirty="0" smtClean="0"/>
                        <a:t>ica editorială</a:t>
                      </a:r>
                    </a:p>
                    <a:p>
                      <a:r>
                        <a:rPr lang="ro-RO" dirty="0" smtClean="0"/>
                        <a:t>                costuri de acces</a:t>
                      </a:r>
                    </a:p>
                    <a:p>
                      <a:r>
                        <a:rPr lang="ro-RO" dirty="0" smtClean="0"/>
                        <a:t>Tipul</a:t>
                      </a:r>
                      <a:r>
                        <a:rPr lang="ro-RO" baseline="0" dirty="0" smtClean="0"/>
                        <a:t> de peer-review</a:t>
                      </a:r>
                    </a:p>
                    <a:p>
                      <a:r>
                        <a:rPr lang="ro-RO" baseline="0" dirty="0" smtClean="0"/>
                        <a:t>Distribuția geografică a autorilor si reviewerilor     </a:t>
                      </a:r>
                      <a:endParaRPr lang="ro-RO" dirty="0"/>
                    </a:p>
                  </a:txBody>
                  <a:tcPr/>
                </a:tc>
              </a:tr>
              <a:tr h="1199724">
                <a:tc>
                  <a:txBody>
                    <a:bodyPr/>
                    <a:lstStyle/>
                    <a:p>
                      <a:r>
                        <a:rPr lang="ro-RO" dirty="0" smtClean="0"/>
                        <a:t>Conținut</a:t>
                      </a:r>
                      <a:endParaRPr lang="ro-RO" dirty="0"/>
                    </a:p>
                  </a:txBody>
                  <a:tcPr/>
                </a:tc>
                <a:tc>
                  <a:txBody>
                    <a:bodyPr/>
                    <a:lstStyle/>
                    <a:p>
                      <a:r>
                        <a:rPr lang="ro-RO" dirty="0" smtClean="0"/>
                        <a:t>Contribuția academică</a:t>
                      </a:r>
                    </a:p>
                    <a:p>
                      <a:r>
                        <a:rPr lang="ro-RO" dirty="0" smtClean="0"/>
                        <a:t>Claritatea abstractelor</a:t>
                      </a:r>
                    </a:p>
                    <a:p>
                      <a:r>
                        <a:rPr lang="ro-RO" dirty="0" smtClean="0"/>
                        <a:t>Abstracte în</a:t>
                      </a:r>
                      <a:r>
                        <a:rPr lang="ro-RO" baseline="0" dirty="0" smtClean="0"/>
                        <a:t> limba engleză</a:t>
                      </a:r>
                      <a:endParaRPr lang="ro-RO" dirty="0" smtClean="0"/>
                    </a:p>
                    <a:p>
                      <a:r>
                        <a:rPr lang="ro-RO" dirty="0" smtClean="0"/>
                        <a:t>Calitatea și</a:t>
                      </a:r>
                      <a:r>
                        <a:rPr lang="ro-RO" baseline="0" dirty="0" smtClean="0"/>
                        <a:t> conformitatea cu scopul declarat al publicației</a:t>
                      </a:r>
                    </a:p>
                  </a:txBody>
                  <a:tcPr/>
                </a:tc>
              </a:tr>
              <a:tr h="646005">
                <a:tc>
                  <a:txBody>
                    <a:bodyPr/>
                    <a:lstStyle/>
                    <a:p>
                      <a:r>
                        <a:rPr lang="ro-RO" dirty="0" smtClean="0"/>
                        <a:t>Reputația jurnalului</a:t>
                      </a:r>
                      <a:endParaRPr lang="ro-RO" dirty="0"/>
                    </a:p>
                  </a:txBody>
                  <a:tcPr/>
                </a:tc>
                <a:tc>
                  <a:txBody>
                    <a:bodyPr/>
                    <a:lstStyle/>
                    <a:p>
                      <a:r>
                        <a:rPr lang="ro-RO" dirty="0" smtClean="0"/>
                        <a:t>Citările</a:t>
                      </a:r>
                      <a:r>
                        <a:rPr lang="ro-RO" baseline="0" dirty="0" smtClean="0"/>
                        <a:t> din Scopus</a:t>
                      </a:r>
                    </a:p>
                    <a:p>
                      <a:r>
                        <a:rPr lang="ro-RO" baseline="0" dirty="0" smtClean="0"/>
                        <a:t>Reputația editorului</a:t>
                      </a:r>
                      <a:endParaRPr lang="ro-RO" dirty="0"/>
                    </a:p>
                  </a:txBody>
                  <a:tcPr/>
                </a:tc>
              </a:tr>
              <a:tr h="369146">
                <a:tc>
                  <a:txBody>
                    <a:bodyPr/>
                    <a:lstStyle/>
                    <a:p>
                      <a:r>
                        <a:rPr lang="ro-RO" dirty="0" smtClean="0"/>
                        <a:t>Regularitate</a:t>
                      </a:r>
                      <a:endParaRPr lang="ro-RO" dirty="0"/>
                    </a:p>
                  </a:txBody>
                  <a:tcPr/>
                </a:tc>
                <a:tc>
                  <a:txBody>
                    <a:bodyPr/>
                    <a:lstStyle/>
                    <a:p>
                      <a:r>
                        <a:rPr lang="ro-RO" dirty="0" smtClean="0"/>
                        <a:t>Să</a:t>
                      </a:r>
                      <a:r>
                        <a:rPr lang="ro-RO" baseline="0" dirty="0" smtClean="0"/>
                        <a:t> nu existe întârziere în publicare</a:t>
                      </a:r>
                      <a:endParaRPr lang="ro-RO" dirty="0"/>
                    </a:p>
                  </a:txBody>
                  <a:tcPr/>
                </a:tc>
              </a:tr>
              <a:tr h="922865">
                <a:tc>
                  <a:txBody>
                    <a:bodyPr/>
                    <a:lstStyle/>
                    <a:p>
                      <a:r>
                        <a:rPr lang="ro-RO" dirty="0" smtClean="0"/>
                        <a:t>Disponibilitate online</a:t>
                      </a:r>
                      <a:endParaRPr lang="ro-RO" dirty="0"/>
                    </a:p>
                  </a:txBody>
                  <a:tcPr/>
                </a:tc>
                <a:tc>
                  <a:txBody>
                    <a:bodyPr/>
                    <a:lstStyle/>
                    <a:p>
                      <a:r>
                        <a:rPr lang="ro-RO" dirty="0" smtClean="0"/>
                        <a:t>Conținut disponibil online</a:t>
                      </a:r>
                    </a:p>
                    <a:p>
                      <a:r>
                        <a:rPr lang="ro-RO" dirty="0" smtClean="0"/>
                        <a:t>Pagina web</a:t>
                      </a:r>
                      <a:r>
                        <a:rPr lang="ro-RO" baseline="0" dirty="0" smtClean="0"/>
                        <a:t> a jurnalului – în limba engleză</a:t>
                      </a:r>
                    </a:p>
                    <a:p>
                      <a:r>
                        <a:rPr lang="ro-RO" baseline="0" dirty="0" smtClean="0"/>
                        <a:t>Calitatea paginii web</a:t>
                      </a:r>
                      <a:endParaRPr lang="ro-RO"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ro-RO" dirty="0" smtClean="0"/>
              <a:t>Modele de declarații de etică a publicațiilor: </a:t>
            </a:r>
            <a:r>
              <a:rPr lang="ro-RO" dirty="0" smtClean="0">
                <a:hlinkClick r:id="rId2"/>
              </a:rPr>
              <a:t>Elsevier</a:t>
            </a:r>
            <a:r>
              <a:rPr lang="ro-RO" dirty="0" smtClean="0"/>
              <a:t>, Committee on Publication Ethics (</a:t>
            </a:r>
            <a:r>
              <a:rPr lang="ro-RO" dirty="0" smtClean="0">
                <a:hlinkClick r:id="rId3"/>
              </a:rPr>
              <a:t>COPE</a:t>
            </a:r>
            <a:r>
              <a:rPr lang="ro-RO" dirty="0" smtClean="0"/>
              <a:t>), the World Association of Medical Editors (</a:t>
            </a:r>
            <a:r>
              <a:rPr lang="ro-RO" dirty="0" smtClean="0">
                <a:hlinkClick r:id="rId4"/>
              </a:rPr>
              <a:t>WAME</a:t>
            </a:r>
            <a:r>
              <a:rPr lang="ro-RO" dirty="0" smtClean="0"/>
              <a:t>), the International Committee of Medical Journal Editors (</a:t>
            </a:r>
            <a:r>
              <a:rPr lang="ro-RO" dirty="0" smtClean="0">
                <a:hlinkClick r:id="rId5"/>
              </a:rPr>
              <a:t>ICMJE</a:t>
            </a:r>
            <a:r>
              <a:rPr lang="ro-RO" dirty="0" smtClean="0"/>
              <a:t>), și Consolidated Standards Of Reporting Trials (</a:t>
            </a:r>
            <a:r>
              <a:rPr lang="ro-RO" dirty="0" smtClean="0">
                <a:hlinkClick r:id="rId6"/>
              </a:rPr>
              <a:t>Consort</a:t>
            </a:r>
            <a:r>
              <a:rPr lang="ro-RO" dirty="0" smtClean="0"/>
              <a:t>)</a:t>
            </a:r>
          </a:p>
          <a:p>
            <a:endParaRPr lang="ro-RO" dirty="0" smtClean="0"/>
          </a:p>
          <a:p>
            <a:r>
              <a:rPr lang="ro-RO" dirty="0" smtClean="0">
                <a:hlinkClick r:id="rId7"/>
              </a:rPr>
              <a:t>http://suggestor.step.scopus.com/index.cfm</a:t>
            </a:r>
            <a:endParaRPr lang="ro-RO" dirty="0" smtClean="0"/>
          </a:p>
          <a:p>
            <a:endParaRPr lang="ro-RO" dirty="0" smtClean="0"/>
          </a:p>
          <a:p>
            <a:r>
              <a:rPr lang="ro-RO" dirty="0" smtClean="0"/>
              <a:t>Cele mai recente 3 numere sau 9 dintre cele mai recente articole + cuprins</a:t>
            </a:r>
            <a:endParaRPr lang="ro-RO" dirty="0"/>
          </a:p>
        </p:txBody>
      </p:sp>
      <p:sp>
        <p:nvSpPr>
          <p:cNvPr id="3" name="Title 2"/>
          <p:cNvSpPr>
            <a:spLocks noGrp="1"/>
          </p:cNvSpPr>
          <p:nvPr>
            <p:ph type="title"/>
          </p:nvPr>
        </p:nvSpPr>
        <p:spPr/>
        <p:txBody>
          <a:bodyPr/>
          <a:lstStyle/>
          <a:p>
            <a:r>
              <a:rPr lang="ro-RO" dirty="0" smtClean="0"/>
              <a:t>Indexarea jurnalelor în SCOPUS</a:t>
            </a:r>
            <a:endParaRPr lang="ro-R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INDICE HIRSCH </a:t>
            </a:r>
            <a:r>
              <a:rPr lang="en-US" dirty="0" err="1" smtClean="0"/>
              <a:t>vs</a:t>
            </a:r>
            <a:r>
              <a:rPr lang="en-US" dirty="0" smtClean="0"/>
              <a:t> FACTOR DE IMPACT</a:t>
            </a:r>
            <a:endParaRPr lang="en-US" dirty="0"/>
          </a:p>
        </p:txBody>
      </p:sp>
      <p:sp>
        <p:nvSpPr>
          <p:cNvPr id="3" name="Content Placeholder 2"/>
          <p:cNvSpPr>
            <a:spLocks noGrp="1"/>
          </p:cNvSpPr>
          <p:nvPr>
            <p:ph sz="half" idx="1"/>
          </p:nvPr>
        </p:nvSpPr>
        <p:spPr>
          <a:xfrm>
            <a:off x="308547" y="1166018"/>
            <a:ext cx="4038600" cy="4525963"/>
          </a:xfrm>
        </p:spPr>
        <p:txBody>
          <a:bodyPr/>
          <a:lstStyle/>
          <a:p>
            <a:r>
              <a:rPr lang="en-US" dirty="0" err="1" smtClean="0"/>
              <a:t>Indicele</a:t>
            </a:r>
            <a:r>
              <a:rPr lang="en-US" dirty="0" smtClean="0"/>
              <a:t> Hirsch</a:t>
            </a:r>
            <a:endParaRPr lang="en-US" dirty="0"/>
          </a:p>
          <a:p>
            <a:pPr marL="457200" indent="-457200">
              <a:buFont typeface="Arial" panose="020B0604020202020204" pitchFamily="34" charset="0"/>
              <a:buChar char="•"/>
            </a:pPr>
            <a:r>
              <a:rPr lang="en-US" sz="1400" dirty="0" smtClean="0"/>
              <a:t>Se </a:t>
            </a:r>
            <a:r>
              <a:rPr lang="en-US" sz="1400" dirty="0" err="1" smtClean="0"/>
              <a:t>ordoneaz</a:t>
            </a:r>
            <a:r>
              <a:rPr lang="ro-RO" sz="1400" dirty="0" smtClean="0"/>
              <a:t>ă articolele în ordinea descrescătoare a numărului de citări obținute de UN AUTOR, IH fiind dat de poziția cu un nr. mai mare sau egal cu numărul de citări aferent.</a:t>
            </a:r>
          </a:p>
          <a:p>
            <a:pPr marL="0" indent="0"/>
            <a:endParaRPr lang="en-US" sz="1400" dirty="0" smtClean="0"/>
          </a:p>
        </p:txBody>
      </p:sp>
      <p:sp>
        <p:nvSpPr>
          <p:cNvPr id="4" name="Content Placeholder 3"/>
          <p:cNvSpPr>
            <a:spLocks noGrp="1"/>
          </p:cNvSpPr>
          <p:nvPr>
            <p:ph sz="half" idx="2"/>
          </p:nvPr>
        </p:nvSpPr>
        <p:spPr/>
        <p:txBody>
          <a:bodyPr/>
          <a:lstStyle/>
          <a:p>
            <a:r>
              <a:rPr lang="ro-RO" dirty="0" smtClean="0"/>
              <a:t>Factor de impact 201</a:t>
            </a:r>
            <a:r>
              <a:rPr lang="en-US" dirty="0" smtClean="0"/>
              <a:t>4</a:t>
            </a:r>
            <a:r>
              <a:rPr lang="ro-RO" dirty="0" smtClean="0"/>
              <a:t> – JURNAL</a:t>
            </a:r>
          </a:p>
          <a:p>
            <a:endParaRPr lang="ro-RO" dirty="0" smtClean="0"/>
          </a:p>
          <a:p>
            <a:r>
              <a:rPr lang="ro-RO" sz="1600" u="sng" dirty="0" smtClean="0"/>
              <a:t>Nr de citări 201</a:t>
            </a:r>
            <a:r>
              <a:rPr lang="en-US" sz="1600" u="sng" dirty="0" smtClean="0"/>
              <a:t>2</a:t>
            </a:r>
            <a:r>
              <a:rPr lang="ro-RO" sz="1600" u="sng" dirty="0" smtClean="0"/>
              <a:t>+201</a:t>
            </a:r>
            <a:r>
              <a:rPr lang="en-US" sz="1600" u="sng" dirty="0" smtClean="0"/>
              <a:t>3</a:t>
            </a:r>
            <a:endParaRPr lang="ro-RO" sz="1600" dirty="0" smtClean="0"/>
          </a:p>
          <a:p>
            <a:r>
              <a:rPr lang="ro-RO" sz="1600" dirty="0" smtClean="0"/>
              <a:t>Nr de articole 201</a:t>
            </a:r>
            <a:r>
              <a:rPr lang="en-US" sz="1600" dirty="0" smtClean="0"/>
              <a:t>2</a:t>
            </a:r>
            <a:r>
              <a:rPr lang="ro-RO" sz="1600" dirty="0" smtClean="0"/>
              <a:t>+201</a:t>
            </a:r>
            <a:r>
              <a:rPr lang="en-US" sz="1600" dirty="0" smtClean="0"/>
              <a:t>3</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81" y="3124200"/>
            <a:ext cx="4667886" cy="3664291"/>
          </a:xfrm>
          <a:prstGeom prst="rect">
            <a:avLst/>
          </a:prstGeom>
        </p:spPr>
      </p:pic>
      <p:cxnSp>
        <p:nvCxnSpPr>
          <p:cNvPr id="8" name="Straight Connector 7"/>
          <p:cNvCxnSpPr>
            <a:stCxn id="2" idx="2"/>
          </p:cNvCxnSpPr>
          <p:nvPr/>
        </p:nvCxnSpPr>
        <p:spPr>
          <a:xfrm>
            <a:off x="4610100" y="1066800"/>
            <a:ext cx="51690" cy="5867400"/>
          </a:xfrm>
          <a:prstGeom prst="line">
            <a:avLst/>
          </a:prstGeom>
          <a:ln w="57150">
            <a:solidFill>
              <a:srgbClr val="006366"/>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9618277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Altmetrics</a:t>
            </a:r>
            <a:endParaRPr lang="en-US" dirty="0"/>
          </a:p>
        </p:txBody>
      </p:sp>
      <p:sp>
        <p:nvSpPr>
          <p:cNvPr id="3" name="Content Placeholder 2"/>
          <p:cNvSpPr>
            <a:spLocks noGrp="1"/>
          </p:cNvSpPr>
          <p:nvPr>
            <p:ph idx="1"/>
          </p:nvPr>
        </p:nvSpPr>
        <p:spPr/>
        <p:txBody>
          <a:bodyPr>
            <a:normAutofit/>
          </a:bodyPr>
          <a:lstStyle/>
          <a:p>
            <a:r>
              <a:rPr lang="ro-RO" b="1" dirty="0" smtClean="0"/>
              <a:t>SNIP</a:t>
            </a:r>
            <a:r>
              <a:rPr lang="ro-RO" dirty="0" smtClean="0"/>
              <a:t> – măsoară citările primite de un jurnal în funcție de comportamentul citărilor în cadrul unei discipline </a:t>
            </a:r>
          </a:p>
          <a:p>
            <a:r>
              <a:rPr lang="ro-RO" b="1" dirty="0" smtClean="0"/>
              <a:t>SJR</a:t>
            </a:r>
            <a:r>
              <a:rPr lang="ro-RO" dirty="0" smtClean="0"/>
              <a:t> – măsoară prestigiul unui jurnal</a:t>
            </a:r>
          </a:p>
          <a:p>
            <a:endParaRPr lang="ro-RO" dirty="0" smtClean="0"/>
          </a:p>
          <a:p>
            <a:pPr marL="0" indent="1084263">
              <a:buNone/>
            </a:pPr>
            <a:r>
              <a:rPr lang="en-US" sz="2000" dirty="0" smtClean="0">
                <a:hlinkClick r:id="rId2"/>
              </a:rPr>
              <a:t>http://www.elsevier.com/online-tools/scopus/content-overview</a:t>
            </a:r>
            <a:endParaRPr lang="ro-RO" sz="2000" dirty="0" smtClean="0"/>
          </a:p>
          <a:p>
            <a:pPr marL="0" indent="1084263">
              <a:buNone/>
            </a:pPr>
            <a:r>
              <a:rPr lang="ro-RO" sz="2000" dirty="0" smtClean="0">
                <a:hlinkClick r:id="rId3"/>
              </a:rPr>
              <a:t>http://www.journalmetrics.com/</a:t>
            </a:r>
            <a:endParaRPr lang="ro-RO" sz="2000" dirty="0" smtClean="0"/>
          </a:p>
          <a:p>
            <a:pPr marL="0" indent="1084263">
              <a:buNone/>
            </a:pPr>
            <a:r>
              <a:rPr lang="ro-RO" sz="2000" dirty="0" smtClean="0">
                <a:hlinkClick r:id="rId4"/>
              </a:rPr>
              <a:t>http://www.scimagojr.com/</a:t>
            </a:r>
            <a:endParaRPr lang="ro-RO" sz="2000" dirty="0" smtClean="0"/>
          </a:p>
          <a:p>
            <a:pPr marL="0" indent="1084263">
              <a:buNone/>
            </a:pPr>
            <a:endParaRPr lang="en-US" dirty="0" smtClean="0"/>
          </a:p>
          <a:p>
            <a:pPr>
              <a:buFont typeface="Arial" panose="020B0604020202020204" pitchFamily="34" charset="0"/>
              <a:buChar char="•"/>
            </a:pPr>
            <a:r>
              <a:rPr lang="ro-RO" dirty="0" smtClean="0"/>
              <a:t>Analiza fațetată a autorului/lucrării/jurnalului</a:t>
            </a:r>
            <a:endParaRPr lang="en-US" dirty="0"/>
          </a:p>
        </p:txBody>
      </p:sp>
    </p:spTree>
    <p:extLst>
      <p:ext uri="{BB962C8B-B14F-4D97-AF65-F5344CB8AC3E}">
        <p14:creationId xmlns:p14="http://schemas.microsoft.com/office/powerpoint/2010/main" val="401392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r="4225" b="4960"/>
          <a:stretch>
            <a:fillRect/>
          </a:stretch>
        </p:blipFill>
        <p:spPr bwMode="auto">
          <a:xfrm>
            <a:off x="990600" y="905536"/>
            <a:ext cx="5181600" cy="2895600"/>
          </a:xfrm>
          <a:prstGeom prst="rect">
            <a:avLst/>
          </a:prstGeom>
          <a:noFill/>
          <a:ln w="9525">
            <a:noFill/>
            <a:miter lim="800000"/>
            <a:headEnd/>
            <a:tailEnd/>
          </a:ln>
        </p:spPr>
      </p:pic>
      <p:sp>
        <p:nvSpPr>
          <p:cNvPr id="2" name="Title 1"/>
          <p:cNvSpPr>
            <a:spLocks noGrp="1"/>
          </p:cNvSpPr>
          <p:nvPr>
            <p:ph type="title"/>
          </p:nvPr>
        </p:nvSpPr>
        <p:spPr/>
        <p:txBody>
          <a:bodyPr/>
          <a:lstStyle/>
          <a:p>
            <a:r>
              <a:rPr lang="ro-RO" dirty="0" smtClean="0"/>
              <a:t>Romania</a:t>
            </a:r>
            <a:endParaRPr lang="ro-RO" dirty="0"/>
          </a:p>
        </p:txBody>
      </p:sp>
      <p:pic>
        <p:nvPicPr>
          <p:cNvPr id="25602" name="Picture 2"/>
          <p:cNvPicPr>
            <a:picLocks noChangeAspect="1" noChangeArrowheads="1"/>
          </p:cNvPicPr>
          <p:nvPr/>
        </p:nvPicPr>
        <p:blipFill>
          <a:blip r:embed="rId3" cstate="print"/>
          <a:srcRect/>
          <a:stretch>
            <a:fillRect/>
          </a:stretch>
        </p:blipFill>
        <p:spPr bwMode="auto">
          <a:xfrm>
            <a:off x="6705600" y="990600"/>
            <a:ext cx="2143125" cy="1704975"/>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3662907"/>
            <a:ext cx="4876800" cy="2833687"/>
          </a:xfrm>
          <a:prstGeom prst="rect">
            <a:avLst/>
          </a:prstGeom>
          <a:noFill/>
          <a:ln w="9525">
            <a:noFill/>
            <a:miter lim="800000"/>
            <a:headEnd/>
            <a:tailEnd/>
          </a:ln>
        </p:spPr>
      </p:pic>
      <p:sp>
        <p:nvSpPr>
          <p:cNvPr id="6" name="Text Placeholder 2"/>
          <p:cNvSpPr>
            <a:spLocks/>
          </p:cNvSpPr>
          <p:nvPr/>
        </p:nvSpPr>
        <p:spPr bwMode="auto">
          <a:xfrm>
            <a:off x="1599253" y="6544138"/>
            <a:ext cx="3582347" cy="169277"/>
          </a:xfrm>
          <a:prstGeom prst="rect">
            <a:avLst/>
          </a:prstGeom>
          <a:noFill/>
          <a:ln w="9525">
            <a:noFill/>
            <a:miter lim="800000"/>
            <a:headEnd/>
            <a:tailEnd/>
          </a:ln>
        </p:spPr>
        <p:txBody>
          <a:bodyPr wrap="square" lIns="0" tIns="0" rIns="0" bIns="0" anchor="ctr">
            <a:spAutoFit/>
          </a:bodyPr>
          <a:lstStyle/>
          <a:p>
            <a:pPr eaLnBrk="0" hangingPunct="0">
              <a:spcBef>
                <a:spcPct val="20000"/>
              </a:spcBef>
              <a:buClr>
                <a:srgbClr val="036635"/>
              </a:buClr>
              <a:buSzPct val="140000"/>
              <a:buFont typeface="Arial" charset="0"/>
              <a:buNone/>
            </a:pPr>
            <a:r>
              <a:rPr lang="en-US" sz="1100" dirty="0" smtClean="0">
                <a:cs typeface="Arial" charset="0"/>
              </a:rPr>
              <a:t>http://www.scimagojr.com/countrysearch.php?country=RO</a:t>
            </a:r>
            <a:endParaRPr lang="en-US" sz="1100" dirty="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952230" y="1447800"/>
            <a:ext cx="3448570" cy="3386989"/>
          </a:xfrm>
          <a:prstGeom prst="rect">
            <a:avLst/>
          </a:prstGeom>
        </p:spPr>
      </p:pic>
      <p:sp>
        <p:nvSpPr>
          <p:cNvPr id="4" name="Title 3"/>
          <p:cNvSpPr>
            <a:spLocks noGrp="1"/>
          </p:cNvSpPr>
          <p:nvPr>
            <p:ph type="title"/>
          </p:nvPr>
        </p:nvSpPr>
        <p:spPr>
          <a:xfrm>
            <a:off x="446856" y="260648"/>
            <a:ext cx="3058344" cy="562074"/>
          </a:xfrm>
        </p:spPr>
        <p:txBody>
          <a:bodyPr/>
          <a:lstStyle/>
          <a:p>
            <a:r>
              <a:rPr lang="en-US" dirty="0" smtClean="0"/>
              <a:t>Social metrics</a:t>
            </a:r>
            <a:endParaRPr lang="en-US" dirty="0"/>
          </a:p>
        </p:txBody>
      </p:sp>
      <p:pic>
        <p:nvPicPr>
          <p:cNvPr id="5" name="Picture 4" descr="Article details.png"/>
          <p:cNvPicPr>
            <a:picLocks noChangeAspect="1"/>
          </p:cNvPicPr>
          <p:nvPr/>
        </p:nvPicPr>
        <p:blipFill>
          <a:blip r:embed="rId3" cstate="print"/>
          <a:stretch>
            <a:fillRect/>
          </a:stretch>
        </p:blipFill>
        <p:spPr>
          <a:xfrm>
            <a:off x="0" y="697983"/>
            <a:ext cx="9144000" cy="5462034"/>
          </a:xfrm>
          <a:prstGeom prst="rect">
            <a:avLst/>
          </a:prstGeom>
        </p:spPr>
      </p:pic>
    </p:spTree>
    <p:extLst>
      <p:ext uri="{BB962C8B-B14F-4D97-AF65-F5344CB8AC3E}">
        <p14:creationId xmlns:p14="http://schemas.microsoft.com/office/powerpoint/2010/main" val="16529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0648"/>
            <a:ext cx="5496744" cy="562074"/>
          </a:xfrm>
        </p:spPr>
        <p:txBody>
          <a:bodyPr/>
          <a:lstStyle/>
          <a:p>
            <a:r>
              <a:rPr lang="ro-RO" dirty="0" smtClean="0"/>
              <a:t>Avantajele unui cont personalizat</a:t>
            </a:r>
            <a:endParaRPr lang="en-US" dirty="0"/>
          </a:p>
        </p:txBody>
      </p:sp>
      <p:pic>
        <p:nvPicPr>
          <p:cNvPr id="3" name="Content Placeholder 5" descr="Untitled.png"/>
          <p:cNvPicPr>
            <a:picLocks noChangeAspect="1"/>
          </p:cNvPicPr>
          <p:nvPr/>
        </p:nvPicPr>
        <p:blipFill>
          <a:blip r:embed="rId2" cstate="print"/>
          <a:stretch>
            <a:fillRect/>
          </a:stretch>
        </p:blipFill>
        <p:spPr>
          <a:xfrm>
            <a:off x="425636" y="2173875"/>
            <a:ext cx="8229600" cy="2777872"/>
          </a:xfrm>
          <a:prstGeom prst="rect">
            <a:avLst/>
          </a:prstGeom>
        </p:spPr>
      </p:pic>
      <p:pic>
        <p:nvPicPr>
          <p:cNvPr id="4" name="Picture 3" descr="Scopus   My Settings.png"/>
          <p:cNvPicPr>
            <a:picLocks noChangeAspect="1"/>
          </p:cNvPicPr>
          <p:nvPr/>
        </p:nvPicPr>
        <p:blipFill>
          <a:blip r:embed="rId3" cstate="print"/>
          <a:stretch>
            <a:fillRect/>
          </a:stretch>
        </p:blipFill>
        <p:spPr>
          <a:xfrm>
            <a:off x="0" y="2502914"/>
            <a:ext cx="9144000" cy="1873437"/>
          </a:xfrm>
          <a:prstGeom prst="rect">
            <a:avLst/>
          </a:prstGeom>
        </p:spPr>
      </p:pic>
      <p:pic>
        <p:nvPicPr>
          <p:cNvPr id="5" name="Picture 4" descr="Scopus   Document search.png"/>
          <p:cNvPicPr>
            <a:picLocks noChangeAspect="1"/>
          </p:cNvPicPr>
          <p:nvPr/>
        </p:nvPicPr>
        <p:blipFill>
          <a:blip r:embed="rId4" cstate="print"/>
          <a:stretch>
            <a:fillRect/>
          </a:stretch>
        </p:blipFill>
        <p:spPr>
          <a:xfrm>
            <a:off x="1077099" y="3511861"/>
            <a:ext cx="7096125" cy="1982053"/>
          </a:xfrm>
          <a:prstGeom prst="rect">
            <a:avLst/>
          </a:prstGeom>
        </p:spPr>
      </p:pic>
      <p:pic>
        <p:nvPicPr>
          <p:cNvPr id="52225" name="Picture 1"/>
          <p:cNvPicPr>
            <a:picLocks noChangeAspect="1" noChangeArrowheads="1"/>
          </p:cNvPicPr>
          <p:nvPr/>
        </p:nvPicPr>
        <p:blipFill>
          <a:blip r:embed="rId5" cstate="print"/>
          <a:srcRect/>
          <a:stretch>
            <a:fillRect/>
          </a:stretch>
        </p:blipFill>
        <p:spPr bwMode="auto">
          <a:xfrm>
            <a:off x="1524000" y="2133600"/>
            <a:ext cx="5294126" cy="1733550"/>
          </a:xfrm>
          <a:prstGeom prst="rect">
            <a:avLst/>
          </a:prstGeom>
          <a:noFill/>
          <a:ln w="9525">
            <a:noFill/>
            <a:miter lim="800000"/>
            <a:headEnd/>
            <a:tailEnd/>
          </a:ln>
        </p:spPr>
      </p:pic>
    </p:spTree>
    <p:extLst>
      <p:ext uri="{BB962C8B-B14F-4D97-AF65-F5344CB8AC3E}">
        <p14:creationId xmlns:p14="http://schemas.microsoft.com/office/powerpoint/2010/main" val="14462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5"/>
                                        </p:tgtEl>
                                        <p:attrNameLst>
                                          <p:attrName>style.visibility</p:attrName>
                                        </p:attrNameLst>
                                      </p:cBhvr>
                                      <p:to>
                                        <p:strVal val="visible"/>
                                      </p:to>
                                    </p:set>
                                    <p:anim calcmode="lin" valueType="num">
                                      <p:cBhvr additive="base">
                                        <p:cTn id="19" dur="500" fill="hold"/>
                                        <p:tgtEl>
                                          <p:spTgt spid="52225"/>
                                        </p:tgtEl>
                                        <p:attrNameLst>
                                          <p:attrName>ppt_x</p:attrName>
                                        </p:attrNameLst>
                                      </p:cBhvr>
                                      <p:tavLst>
                                        <p:tav tm="0">
                                          <p:val>
                                            <p:strVal val="#ppt_x"/>
                                          </p:val>
                                        </p:tav>
                                        <p:tav tm="100000">
                                          <p:val>
                                            <p:strVal val="#ppt_x"/>
                                          </p:val>
                                        </p:tav>
                                      </p:tavLst>
                                    </p:anim>
                                    <p:anim calcmode="lin" valueType="num">
                                      <p:cBhvr additive="base">
                                        <p:cTn id="20" dur="500" fill="hold"/>
                                        <p:tgtEl>
                                          <p:spTgt spid="52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5"/>
          <p:cNvSpPr>
            <a:spLocks noChangeArrowheads="1"/>
          </p:cNvSpPr>
          <p:nvPr>
            <p:custDataLst>
              <p:tags r:id="rId1"/>
            </p:custDataLst>
          </p:nvPr>
        </p:nvSpPr>
        <p:spPr bwMode="auto">
          <a:xfrm>
            <a:off x="2381693" y="4455042"/>
            <a:ext cx="6342584" cy="1286192"/>
          </a:xfrm>
          <a:prstGeom prst="wedgeRoundRectCallout">
            <a:avLst>
              <a:gd name="adj1" fmla="val 3052"/>
              <a:gd name="adj2" fmla="val 73719"/>
              <a:gd name="adj3" fmla="val 16667"/>
            </a:avLst>
          </a:prstGeom>
          <a:solidFill>
            <a:schemeClr val="accent1">
              <a:alpha val="50195"/>
            </a:schemeClr>
          </a:solidFill>
          <a:ln w="9525">
            <a:noFill/>
            <a:miter lim="800000"/>
            <a:headEnd/>
            <a:tailEnd/>
          </a:ln>
        </p:spPr>
        <p:txBody>
          <a:bodyPr lIns="73152" tIns="73152" rIns="73152" bIns="73152" anchor="ctr">
            <a:prstTxWarp prst="textNoShape">
              <a:avLst/>
            </a:prstTxWarp>
          </a:bodyPr>
          <a:lstStyle/>
          <a:p>
            <a:pPr algn="ctr" eaLnBrk="0" hangingPunct="0">
              <a:spcBef>
                <a:spcPct val="20000"/>
              </a:spcBef>
            </a:pPr>
            <a:r>
              <a:rPr lang="en-US" sz="1600" dirty="0"/>
              <a:t>”Advantages of </a:t>
            </a:r>
            <a:r>
              <a:rPr lang="en-US" sz="1600" dirty="0" smtClean="0"/>
              <a:t>Scopus </a:t>
            </a:r>
            <a:r>
              <a:rPr lang="en-US" sz="1600" dirty="0"/>
              <a:t>are speed, speed, speed! I use </a:t>
            </a:r>
            <a:r>
              <a:rPr lang="en-US" sz="1600" dirty="0" smtClean="0"/>
              <a:t>Scopus </a:t>
            </a:r>
            <a:r>
              <a:rPr lang="en-US" sz="1600" dirty="0"/>
              <a:t>for identifying proper citations, staying current in rapidly moving fields, and knowing whom to cite for grants..”</a:t>
            </a:r>
          </a:p>
        </p:txBody>
      </p:sp>
      <p:sp>
        <p:nvSpPr>
          <p:cNvPr id="4" name="Text Placeholder 2"/>
          <p:cNvSpPr>
            <a:spLocks/>
          </p:cNvSpPr>
          <p:nvPr>
            <p:custDataLst>
              <p:tags r:id="rId2"/>
            </p:custDataLst>
          </p:nvPr>
        </p:nvSpPr>
        <p:spPr bwMode="auto">
          <a:xfrm>
            <a:off x="2217739" y="5967414"/>
            <a:ext cx="5677836"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20000"/>
              </a:spcBef>
              <a:buClr>
                <a:srgbClr val="036635"/>
              </a:buClr>
              <a:buSzPct val="140000"/>
              <a:buFont typeface="Arial" pitchFamily="-60" charset="0"/>
              <a:buNone/>
            </a:pPr>
            <a:r>
              <a:rPr lang="en-US" sz="1600" i="1">
                <a:solidFill>
                  <a:srgbClr val="262626"/>
                </a:solidFill>
                <a:ea typeface="Arial" pitchFamily="-60" charset="0"/>
                <a:cs typeface="Arial" pitchFamily="-60" charset="0"/>
              </a:rPr>
              <a:t>– </a:t>
            </a:r>
            <a:r>
              <a:rPr lang="en-US" sz="1600" b="1" i="1">
                <a:solidFill>
                  <a:srgbClr val="262626"/>
                </a:solidFill>
                <a:ea typeface="Arial" pitchFamily="-60" charset="0"/>
                <a:cs typeface="Arial" pitchFamily="-60" charset="0"/>
              </a:rPr>
              <a:t>Professor Peter</a:t>
            </a:r>
            <a:r>
              <a:rPr lang="en-US" sz="1600" i="1">
                <a:solidFill>
                  <a:srgbClr val="262626"/>
                </a:solidFill>
                <a:ea typeface="Arial" pitchFamily="-60" charset="0"/>
                <a:cs typeface="Arial" pitchFamily="-60" charset="0"/>
              </a:rPr>
              <a:t> </a:t>
            </a:r>
            <a:r>
              <a:rPr lang="en-US" sz="1600" b="1" i="1">
                <a:solidFill>
                  <a:srgbClr val="262626"/>
                </a:solidFill>
                <a:ea typeface="Arial" pitchFamily="-60" charset="0"/>
                <a:cs typeface="Arial" pitchFamily="-60" charset="0"/>
              </a:rPr>
              <a:t>Stambrook</a:t>
            </a:r>
            <a:r>
              <a:rPr lang="en-US" sz="1600" i="1">
                <a:solidFill>
                  <a:srgbClr val="262626"/>
                </a:solidFill>
                <a:ea typeface="Arial" pitchFamily="-60" charset="0"/>
                <a:cs typeface="Arial" pitchFamily="-60" charset="0"/>
              </a:rPr>
              <a:t>, University of Cincinnati, U.S.A</a:t>
            </a:r>
          </a:p>
        </p:txBody>
      </p:sp>
      <p:sp>
        <p:nvSpPr>
          <p:cNvPr id="5"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8" name="Picture 2"/>
          <p:cNvPicPr>
            <a:picLocks noChangeAspect="1" noChangeArrowheads="1"/>
          </p:cNvPicPr>
          <p:nvPr/>
        </p:nvPicPr>
        <p:blipFill>
          <a:blip r:embed="rId4" cstate="print"/>
          <a:srcRect/>
          <a:stretch>
            <a:fillRect/>
          </a:stretch>
        </p:blipFill>
        <p:spPr bwMode="auto">
          <a:xfrm>
            <a:off x="95410" y="552916"/>
            <a:ext cx="9048590" cy="3886200"/>
          </a:xfrm>
          <a:prstGeom prst="rect">
            <a:avLst/>
          </a:prstGeom>
          <a:noFill/>
          <a:ln w="9525">
            <a:noFill/>
            <a:miter lim="800000"/>
            <a:headEnd/>
            <a:tailEnd/>
          </a:ln>
        </p:spPr>
      </p:pic>
      <p:sp>
        <p:nvSpPr>
          <p:cNvPr id="13" name="Rectangle 12"/>
          <p:cNvSpPr/>
          <p:nvPr/>
        </p:nvSpPr>
        <p:spPr>
          <a:xfrm>
            <a:off x="0" y="552916"/>
            <a:ext cx="3352800" cy="228600"/>
          </a:xfrm>
          <a:prstGeom prst="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Rectangle 14"/>
          <p:cNvSpPr/>
          <p:nvPr/>
        </p:nvSpPr>
        <p:spPr>
          <a:xfrm>
            <a:off x="152400" y="781516"/>
            <a:ext cx="5029200" cy="304800"/>
          </a:xfrm>
          <a:prstGeom prst="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Rectangle 15"/>
          <p:cNvSpPr/>
          <p:nvPr/>
        </p:nvSpPr>
        <p:spPr>
          <a:xfrm>
            <a:off x="7620000" y="552916"/>
            <a:ext cx="1524000" cy="304800"/>
          </a:xfrm>
          <a:prstGeom prst="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Rectangle 16"/>
          <p:cNvSpPr/>
          <p:nvPr/>
        </p:nvSpPr>
        <p:spPr>
          <a:xfrm>
            <a:off x="152400" y="3753316"/>
            <a:ext cx="8839200" cy="685800"/>
          </a:xfrm>
          <a:prstGeom prst="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4580" name="Picture 4"/>
          <p:cNvPicPr>
            <a:picLocks noChangeAspect="1" noChangeArrowheads="1"/>
          </p:cNvPicPr>
          <p:nvPr/>
        </p:nvPicPr>
        <p:blipFill>
          <a:blip r:embed="rId5" cstate="print"/>
          <a:srcRect/>
          <a:stretch>
            <a:fillRect/>
          </a:stretch>
        </p:blipFill>
        <p:spPr bwMode="auto">
          <a:xfrm>
            <a:off x="0" y="0"/>
            <a:ext cx="5410200" cy="618053"/>
          </a:xfrm>
          <a:prstGeom prst="rect">
            <a:avLst/>
          </a:prstGeom>
          <a:noFill/>
          <a:ln w="9525">
            <a:noFill/>
            <a:miter lim="800000"/>
            <a:headEnd/>
            <a:tailEnd/>
          </a:ln>
        </p:spPr>
      </p:pic>
      <p:pic>
        <p:nvPicPr>
          <p:cNvPr id="20" name="Picture 19" descr="SEARCH.jpg"/>
          <p:cNvPicPr>
            <a:picLocks noChangeAspect="1"/>
          </p:cNvPicPr>
          <p:nvPr/>
        </p:nvPicPr>
        <p:blipFill>
          <a:blip r:embed="rId6" cstate="print"/>
          <a:stretch>
            <a:fillRect/>
          </a:stretch>
        </p:blipFill>
        <p:spPr>
          <a:xfrm>
            <a:off x="1" y="304800"/>
            <a:ext cx="1638299" cy="6553200"/>
          </a:xfrm>
          <a:prstGeom prst="rect">
            <a:avLst/>
          </a:prstGeom>
        </p:spPr>
      </p:pic>
    </p:spTree>
    <p:extLst>
      <p:ext uri="{BB962C8B-B14F-4D97-AF65-F5344CB8AC3E}">
        <p14:creationId xmlns:p14="http://schemas.microsoft.com/office/powerpoint/2010/main" val="35861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80"/>
                                        </p:tgtEl>
                                        <p:attrNameLst>
                                          <p:attrName>style.visibility</p:attrName>
                                        </p:attrNameLst>
                                      </p:cBhvr>
                                      <p:to>
                                        <p:strVal val="visible"/>
                                      </p:to>
                                    </p:set>
                                    <p:anim calcmode="lin" valueType="num">
                                      <p:cBhvr additive="base">
                                        <p:cTn id="31" dur="500" fill="hold"/>
                                        <p:tgtEl>
                                          <p:spTgt spid="24580"/>
                                        </p:tgtEl>
                                        <p:attrNameLst>
                                          <p:attrName>ppt_x</p:attrName>
                                        </p:attrNameLst>
                                      </p:cBhvr>
                                      <p:tavLst>
                                        <p:tav tm="0">
                                          <p:val>
                                            <p:strVal val="#ppt_x"/>
                                          </p:val>
                                        </p:tav>
                                        <p:tav tm="100000">
                                          <p:val>
                                            <p:strVal val="#ppt_x"/>
                                          </p:val>
                                        </p:tav>
                                      </p:tavLst>
                                    </p:anim>
                                    <p:anim calcmode="lin" valueType="num">
                                      <p:cBhvr additive="base">
                                        <p:cTn id="32"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TextBox 3"/>
          <p:cNvSpPr txBox="1"/>
          <p:nvPr/>
        </p:nvSpPr>
        <p:spPr>
          <a:xfrm>
            <a:off x="533400" y="1600200"/>
            <a:ext cx="5715000" cy="4801314"/>
          </a:xfrm>
          <a:prstGeom prst="rect">
            <a:avLst/>
          </a:prstGeom>
          <a:noFill/>
        </p:spPr>
        <p:txBody>
          <a:bodyPr wrap="square" rtlCol="0">
            <a:spAutoFit/>
          </a:bodyPr>
          <a:lstStyle/>
          <a:p>
            <a:pPr marL="285750" indent="-285750">
              <a:lnSpc>
                <a:spcPct val="150000"/>
              </a:lnSpc>
              <a:buFont typeface="Wingdings" pitchFamily="2" charset="2"/>
              <a:buChar char="Ø"/>
            </a:pPr>
            <a:r>
              <a:rPr lang="en-US" dirty="0" smtClean="0">
                <a:latin typeface="Georgia" pitchFamily="18" charset="0"/>
              </a:rPr>
              <a:t>Elsevier &amp; Open access</a:t>
            </a:r>
          </a:p>
          <a:p>
            <a:pPr marL="285750" indent="-285750">
              <a:lnSpc>
                <a:spcPct val="150000"/>
              </a:lnSpc>
              <a:buFont typeface="Wingdings" pitchFamily="2" charset="2"/>
              <a:buChar char="Ø"/>
            </a:pPr>
            <a:r>
              <a:rPr lang="en-US" dirty="0" err="1" smtClean="0">
                <a:latin typeface="Georgia" pitchFamily="18" charset="0"/>
              </a:rPr>
              <a:t>Ce</a:t>
            </a:r>
            <a:r>
              <a:rPr lang="en-US" dirty="0" smtClean="0">
                <a:latin typeface="Georgia" pitchFamily="18" charset="0"/>
              </a:rPr>
              <a:t> </a:t>
            </a:r>
            <a:r>
              <a:rPr lang="en-US" dirty="0" err="1" smtClean="0">
                <a:latin typeface="Georgia" pitchFamily="18" charset="0"/>
              </a:rPr>
              <a:t>este</a:t>
            </a:r>
            <a:r>
              <a:rPr lang="en-US" dirty="0" smtClean="0">
                <a:latin typeface="Georgia" pitchFamily="18" charset="0"/>
              </a:rPr>
              <a:t> SCOPUS?</a:t>
            </a:r>
          </a:p>
          <a:p>
            <a:pPr marL="285750" indent="-285750">
              <a:lnSpc>
                <a:spcPct val="150000"/>
              </a:lnSpc>
              <a:buFont typeface="Wingdings" pitchFamily="2" charset="2"/>
              <a:buChar char="Ø"/>
            </a:pPr>
            <a:r>
              <a:rPr lang="en-US" dirty="0" smtClean="0">
                <a:latin typeface="Georgia" pitchFamily="18" charset="0"/>
              </a:rPr>
              <a:t>Cum se </a:t>
            </a:r>
            <a:r>
              <a:rPr lang="en-US" dirty="0" err="1" smtClean="0">
                <a:latin typeface="Georgia" pitchFamily="18" charset="0"/>
              </a:rPr>
              <a:t>personalizeaz</a:t>
            </a:r>
            <a:r>
              <a:rPr lang="ro-RO" dirty="0" smtClean="0">
                <a:latin typeface="Georgia" pitchFamily="18" charset="0"/>
              </a:rPr>
              <a:t>ă SCOPUS</a:t>
            </a:r>
            <a:r>
              <a:rPr lang="en-US" dirty="0" smtClean="0">
                <a:latin typeface="Georgia" pitchFamily="18" charset="0"/>
              </a:rPr>
              <a:t>?</a:t>
            </a:r>
          </a:p>
          <a:p>
            <a:pPr marL="285750" indent="-285750">
              <a:lnSpc>
                <a:spcPct val="150000"/>
              </a:lnSpc>
              <a:buFont typeface="Wingdings" pitchFamily="2" charset="2"/>
              <a:buChar char="Ø"/>
            </a:pPr>
            <a:r>
              <a:rPr lang="ro-RO" dirty="0">
                <a:latin typeface="Georgia" pitchFamily="18" charset="0"/>
              </a:rPr>
              <a:t>Factorul de impact şi indicele </a:t>
            </a:r>
            <a:r>
              <a:rPr lang="ro-RO" dirty="0" smtClean="0">
                <a:latin typeface="Georgia" pitchFamily="18" charset="0"/>
              </a:rPr>
              <a:t>Hirsh</a:t>
            </a:r>
            <a:endParaRPr lang="en-US" dirty="0" smtClean="0">
              <a:latin typeface="Georgia" pitchFamily="18" charset="0"/>
            </a:endParaRPr>
          </a:p>
          <a:p>
            <a:pPr marL="285750" indent="-285750">
              <a:lnSpc>
                <a:spcPct val="150000"/>
              </a:lnSpc>
              <a:buFont typeface="Wingdings" pitchFamily="2" charset="2"/>
              <a:buChar char="Ø"/>
            </a:pPr>
            <a:r>
              <a:rPr lang="en-US" dirty="0" err="1" smtClean="0">
                <a:latin typeface="Georgia" pitchFamily="18" charset="0"/>
              </a:rPr>
              <a:t>Altmetrics</a:t>
            </a:r>
            <a:endParaRPr lang="en-US" dirty="0" smtClean="0">
              <a:latin typeface="Georgia" pitchFamily="18" charset="0"/>
            </a:endParaRPr>
          </a:p>
          <a:p>
            <a:pPr marL="285750" indent="-285750">
              <a:lnSpc>
                <a:spcPct val="150000"/>
              </a:lnSpc>
              <a:buFont typeface="Wingdings" pitchFamily="2" charset="2"/>
              <a:buChar char="Ø"/>
            </a:pPr>
            <a:r>
              <a:rPr lang="en-US" dirty="0" err="1" smtClean="0">
                <a:latin typeface="Georgia" pitchFamily="18" charset="0"/>
              </a:rPr>
              <a:t>Interfa</a:t>
            </a:r>
            <a:r>
              <a:rPr lang="ro-RO" dirty="0" smtClean="0">
                <a:latin typeface="Georgia" pitchFamily="18" charset="0"/>
              </a:rPr>
              <a:t>ţa de căutare</a:t>
            </a:r>
          </a:p>
          <a:p>
            <a:pPr marL="285750" indent="-285750">
              <a:lnSpc>
                <a:spcPct val="150000"/>
              </a:lnSpc>
              <a:buFont typeface="Wingdings" pitchFamily="2" charset="2"/>
              <a:buChar char="Ø"/>
            </a:pPr>
            <a:r>
              <a:rPr lang="ro-RO" dirty="0" smtClean="0">
                <a:latin typeface="Georgia" pitchFamily="18" charset="0"/>
              </a:rPr>
              <a:t>Rafinarea căutării</a:t>
            </a:r>
          </a:p>
          <a:p>
            <a:pPr marL="285750" indent="-285750">
              <a:lnSpc>
                <a:spcPct val="150000"/>
              </a:lnSpc>
              <a:buFont typeface="Wingdings" pitchFamily="2" charset="2"/>
              <a:buChar char="Ø"/>
            </a:pPr>
            <a:r>
              <a:rPr lang="en-US" dirty="0" err="1" smtClean="0">
                <a:latin typeface="Georgia" pitchFamily="18" charset="0"/>
              </a:rPr>
              <a:t>Profilul</a:t>
            </a:r>
            <a:r>
              <a:rPr lang="en-US" dirty="0" smtClean="0">
                <a:latin typeface="Georgia" pitchFamily="18" charset="0"/>
              </a:rPr>
              <a:t> de </a:t>
            </a:r>
            <a:r>
              <a:rPr lang="en-US" dirty="0" err="1" smtClean="0">
                <a:latin typeface="Georgia" pitchFamily="18" charset="0"/>
              </a:rPr>
              <a:t>autor</a:t>
            </a:r>
            <a:endParaRPr lang="ro-RO" dirty="0" smtClean="0">
              <a:latin typeface="Georgia" pitchFamily="18" charset="0"/>
            </a:endParaRPr>
          </a:p>
          <a:p>
            <a:pPr marL="285750" indent="-285750">
              <a:lnSpc>
                <a:spcPct val="150000"/>
              </a:lnSpc>
              <a:buFont typeface="Wingdings" pitchFamily="2" charset="2"/>
              <a:buChar char="Ø"/>
            </a:pPr>
            <a:r>
              <a:rPr lang="ro-RO" dirty="0" smtClean="0">
                <a:latin typeface="Georgia" pitchFamily="18" charset="0"/>
              </a:rPr>
              <a:t>ORCID</a:t>
            </a:r>
          </a:p>
          <a:p>
            <a:pPr marL="285750" indent="-285750">
              <a:lnSpc>
                <a:spcPct val="150000"/>
              </a:lnSpc>
              <a:buFont typeface="Wingdings" pitchFamily="2" charset="2"/>
              <a:buChar char="Ø"/>
            </a:pPr>
            <a:r>
              <a:rPr lang="en-US" dirty="0" smtClean="0">
                <a:latin typeface="Georgia" pitchFamily="18" charset="0"/>
              </a:rPr>
              <a:t>Q &amp; A</a:t>
            </a:r>
            <a:endParaRPr lang="ro-RO" dirty="0" smtClean="0">
              <a:latin typeface="Georgia" pitchFamily="18" charset="0"/>
            </a:endParaRPr>
          </a:p>
          <a:p>
            <a:endParaRPr lang="en-US" dirty="0" smtClean="0"/>
          </a:p>
          <a:p>
            <a:pPr marL="285750" indent="-285750">
              <a:buFont typeface="Wingdings" pitchFamily="2" charset="2"/>
              <a:buChar char="q"/>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752600"/>
            <a:ext cx="3598597" cy="234370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600200"/>
            <a:ext cx="3429000" cy="3429000"/>
          </a:xfrm>
          <a:prstGeom prst="rect">
            <a:avLst/>
          </a:prstGeom>
        </p:spPr>
      </p:pic>
    </p:spTree>
    <p:extLst>
      <p:ext uri="{BB962C8B-B14F-4D97-AF65-F5344CB8AC3E}">
        <p14:creationId xmlns:p14="http://schemas.microsoft.com/office/powerpoint/2010/main" val="28595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opus   Document search.png"/>
          <p:cNvPicPr>
            <a:picLocks noChangeAspect="1"/>
          </p:cNvPicPr>
          <p:nvPr/>
        </p:nvPicPr>
        <p:blipFill>
          <a:blip r:embed="rId2" cstate="print"/>
          <a:stretch>
            <a:fillRect/>
          </a:stretch>
        </p:blipFill>
        <p:spPr>
          <a:xfrm>
            <a:off x="191069" y="1019929"/>
            <a:ext cx="7137779" cy="4048153"/>
          </a:xfrm>
          <a:prstGeom prst="rect">
            <a:avLst/>
          </a:prstGeom>
        </p:spPr>
      </p:pic>
      <p:sp>
        <p:nvSpPr>
          <p:cNvPr id="6" name="Rounded Rectangle 5"/>
          <p:cNvSpPr/>
          <p:nvPr/>
        </p:nvSpPr>
        <p:spPr>
          <a:xfrm>
            <a:off x="281102" y="1839329"/>
            <a:ext cx="7034098" cy="294272"/>
          </a:xfrm>
          <a:prstGeom prst="round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ounded Rectangle 6"/>
          <p:cNvSpPr/>
          <p:nvPr/>
        </p:nvSpPr>
        <p:spPr>
          <a:xfrm>
            <a:off x="291735" y="3124200"/>
            <a:ext cx="5194665" cy="762000"/>
          </a:xfrm>
          <a:prstGeom prst="round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ounded Rectangle 7"/>
          <p:cNvSpPr/>
          <p:nvPr/>
        </p:nvSpPr>
        <p:spPr>
          <a:xfrm>
            <a:off x="152400" y="4267200"/>
            <a:ext cx="7214852" cy="477671"/>
          </a:xfrm>
          <a:prstGeom prst="round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Rounded Rectangle 9"/>
          <p:cNvSpPr/>
          <p:nvPr/>
        </p:nvSpPr>
        <p:spPr>
          <a:xfrm>
            <a:off x="152401" y="990601"/>
            <a:ext cx="2514600" cy="304800"/>
          </a:xfrm>
          <a:prstGeom prst="round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Rounded Rectangular Callout 10"/>
          <p:cNvSpPr/>
          <p:nvPr/>
        </p:nvSpPr>
        <p:spPr>
          <a:xfrm>
            <a:off x="7389629" y="1807536"/>
            <a:ext cx="1573619" cy="1297172"/>
          </a:xfrm>
          <a:prstGeom prst="wedgeRoundRectCallout">
            <a:avLst>
              <a:gd name="adj1" fmla="val -57803"/>
              <a:gd name="adj2" fmla="val 151756"/>
              <a:gd name="adj3" fmla="val 16667"/>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TextBox 11"/>
          <p:cNvSpPr txBox="1"/>
          <p:nvPr/>
        </p:nvSpPr>
        <p:spPr>
          <a:xfrm>
            <a:off x="7432159" y="1860698"/>
            <a:ext cx="1477927" cy="1077218"/>
          </a:xfrm>
          <a:prstGeom prst="rect">
            <a:avLst/>
          </a:prstGeom>
          <a:noFill/>
        </p:spPr>
        <p:txBody>
          <a:bodyPr wrap="square" rtlCol="0">
            <a:spAutoFit/>
          </a:bodyPr>
          <a:lstStyle/>
          <a:p>
            <a:r>
              <a:rPr lang="ro-RO" sz="1600" dirty="0" smtClean="0"/>
              <a:t>N.B.: Începeți cu o căutare amplă și apoi rafinați.</a:t>
            </a:r>
            <a:endParaRPr lang="ro-RO" sz="1600" dirty="0"/>
          </a:p>
        </p:txBody>
      </p:sp>
    </p:spTree>
    <p:extLst>
      <p:ext uri="{BB962C8B-B14F-4D97-AF65-F5344CB8AC3E}">
        <p14:creationId xmlns:p14="http://schemas.microsoft.com/office/powerpoint/2010/main" val="469117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1621341" y="4982776"/>
            <a:ext cx="184731" cy="276999"/>
          </a:xfrm>
          <a:prstGeom prst="rect">
            <a:avLst/>
          </a:prstGeom>
          <a:noFill/>
          <a:ln w="9525" algn="ctr">
            <a:noFill/>
            <a:miter lim="800000"/>
            <a:headEnd/>
            <a:tailEnd/>
          </a:ln>
        </p:spPr>
        <p:txBody>
          <a:bodyPr wrap="none" anchor="ctr">
            <a:spAutoFit/>
          </a:bodyPr>
          <a:lstStyle/>
          <a:p>
            <a:pPr algn="ctr" eaLnBrk="0" hangingPunct="0">
              <a:spcBef>
                <a:spcPct val="50000"/>
              </a:spcBef>
            </a:pPr>
            <a:endParaRPr lang="en-US" sz="1200">
              <a:solidFill>
                <a:srgbClr val="FFFFFF"/>
              </a:solidFill>
              <a:latin typeface="Arial" pitchFamily="34" charset="0"/>
              <a:cs typeface="+mn-cs"/>
            </a:endParaRPr>
          </a:p>
        </p:txBody>
      </p:sp>
      <p:sp>
        <p:nvSpPr>
          <p:cNvPr id="4" name="Rectangle 4"/>
          <p:cNvSpPr txBox="1">
            <a:spLocks noChangeArrowheads="1"/>
          </p:cNvSpPr>
          <p:nvPr>
            <p:custDataLst>
              <p:tags r:id="rId2"/>
            </p:custDataLst>
          </p:nvPr>
        </p:nvSpPr>
        <p:spPr>
          <a:xfrm>
            <a:off x="4253023" y="127591"/>
            <a:ext cx="3041779" cy="786810"/>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en-GB" dirty="0" smtClean="0"/>
              <a:t>Scopus </a:t>
            </a:r>
            <a:r>
              <a:rPr lang="ro-RO" dirty="0" smtClean="0"/>
              <a:t>nu înseamnă doar citări.</a:t>
            </a:r>
            <a:endParaRPr lang="en-GB" dirty="0" smtClean="0"/>
          </a:p>
        </p:txBody>
      </p:sp>
      <p:sp>
        <p:nvSpPr>
          <p:cNvPr id="5" name="AutoShape 17"/>
          <p:cNvSpPr>
            <a:spLocks noChangeArrowheads="1"/>
          </p:cNvSpPr>
          <p:nvPr>
            <p:custDataLst>
              <p:tags r:id="rId3"/>
            </p:custDataLst>
          </p:nvPr>
        </p:nvSpPr>
        <p:spPr bwMode="auto">
          <a:xfrm>
            <a:off x="5394803" y="1600284"/>
            <a:ext cx="3581028" cy="420688"/>
          </a:xfrm>
          <a:prstGeom prst="roundRect">
            <a:avLst>
              <a:gd name="adj" fmla="val 0"/>
            </a:avLst>
          </a:prstGeom>
          <a:solidFill>
            <a:schemeClr val="bg2"/>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6" name="AutoShape 18"/>
          <p:cNvSpPr>
            <a:spLocks noChangeArrowheads="1"/>
          </p:cNvSpPr>
          <p:nvPr>
            <p:custDataLst>
              <p:tags r:id="rId4"/>
            </p:custDataLst>
          </p:nvPr>
        </p:nvSpPr>
        <p:spPr bwMode="auto">
          <a:xfrm>
            <a:off x="5229703" y="1600284"/>
            <a:ext cx="133351" cy="420688"/>
          </a:xfrm>
          <a:prstGeom prst="roundRect">
            <a:avLst>
              <a:gd name="adj" fmla="val 0"/>
            </a:avLst>
          </a:prstGeom>
          <a:solidFill>
            <a:srgbClr val="036635"/>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7" name="Rectangle 3"/>
          <p:cNvSpPr>
            <a:spLocks noChangeArrowheads="1"/>
          </p:cNvSpPr>
          <p:nvPr>
            <p:custDataLst>
              <p:tags r:id="rId5"/>
            </p:custDataLst>
          </p:nvPr>
        </p:nvSpPr>
        <p:spPr bwMode="auto">
          <a:xfrm>
            <a:off x="5445604" y="1689185"/>
            <a:ext cx="3698396" cy="245941"/>
          </a:xfrm>
          <a:prstGeom prst="rect">
            <a:avLst/>
          </a:prstGeom>
          <a:noFill/>
          <a:ln w="9525">
            <a:noFill/>
            <a:miter lim="800000"/>
            <a:headEnd/>
            <a:tailEnd/>
          </a:ln>
        </p:spPr>
        <p:txBody>
          <a:bodyPr lIns="0" tIns="0" rIns="0" bIns="0">
            <a:prstTxWarp prst="textNoShape">
              <a:avLst/>
            </a:prstTxWarp>
          </a:bodyPr>
          <a:lstStyle/>
          <a:p>
            <a:pPr eaLnBrk="0" hangingPunct="0">
              <a:spcBef>
                <a:spcPct val="50000"/>
              </a:spcBef>
              <a:buClr>
                <a:schemeClr val="tx2"/>
              </a:buClr>
              <a:buSzPct val="65000"/>
              <a:buFont typeface="Wingdings" pitchFamily="-60" charset="2"/>
              <a:buNone/>
            </a:pPr>
            <a:r>
              <a:rPr lang="ro-RO" sz="1600" dirty="0" smtClean="0">
                <a:solidFill>
                  <a:srgbClr val="000000"/>
                </a:solidFill>
              </a:rPr>
              <a:t>Care sunt jurnalele cele mai importante?</a:t>
            </a:r>
            <a:endParaRPr lang="en-US" sz="1600" dirty="0">
              <a:solidFill>
                <a:srgbClr val="000000"/>
              </a:solidFill>
            </a:endParaRPr>
          </a:p>
        </p:txBody>
      </p:sp>
      <p:sp>
        <p:nvSpPr>
          <p:cNvPr id="8" name="AutoShape 17"/>
          <p:cNvSpPr>
            <a:spLocks noChangeArrowheads="1"/>
          </p:cNvSpPr>
          <p:nvPr>
            <p:custDataLst>
              <p:tags r:id="rId6"/>
            </p:custDataLst>
          </p:nvPr>
        </p:nvSpPr>
        <p:spPr bwMode="auto">
          <a:xfrm>
            <a:off x="5389549" y="3602505"/>
            <a:ext cx="3581028" cy="420688"/>
          </a:xfrm>
          <a:prstGeom prst="roundRect">
            <a:avLst>
              <a:gd name="adj" fmla="val 0"/>
            </a:avLst>
          </a:prstGeom>
          <a:solidFill>
            <a:schemeClr val="bg2"/>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9" name="AutoShape 18"/>
          <p:cNvSpPr>
            <a:spLocks noChangeArrowheads="1"/>
          </p:cNvSpPr>
          <p:nvPr>
            <p:custDataLst>
              <p:tags r:id="rId7"/>
            </p:custDataLst>
          </p:nvPr>
        </p:nvSpPr>
        <p:spPr bwMode="auto">
          <a:xfrm>
            <a:off x="5224448" y="3602505"/>
            <a:ext cx="133351" cy="420688"/>
          </a:xfrm>
          <a:prstGeom prst="roundRect">
            <a:avLst>
              <a:gd name="adj" fmla="val 0"/>
            </a:avLst>
          </a:prstGeom>
          <a:solidFill>
            <a:srgbClr val="036635"/>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10" name="Rectangle 3"/>
          <p:cNvSpPr>
            <a:spLocks noChangeArrowheads="1"/>
          </p:cNvSpPr>
          <p:nvPr>
            <p:custDataLst>
              <p:tags r:id="rId8"/>
            </p:custDataLst>
          </p:nvPr>
        </p:nvSpPr>
        <p:spPr bwMode="auto">
          <a:xfrm>
            <a:off x="5440349" y="3691406"/>
            <a:ext cx="3193897" cy="255262"/>
          </a:xfrm>
          <a:prstGeom prst="rect">
            <a:avLst/>
          </a:prstGeom>
          <a:noFill/>
          <a:ln w="9525">
            <a:noFill/>
            <a:miter lim="800000"/>
            <a:headEnd/>
            <a:tailEnd/>
          </a:ln>
        </p:spPr>
        <p:txBody>
          <a:bodyPr lIns="0" tIns="0" rIns="0" bIns="0">
            <a:prstTxWarp prst="textNoShape">
              <a:avLst/>
            </a:prstTxWarp>
          </a:bodyPr>
          <a:lstStyle/>
          <a:p>
            <a:pPr eaLnBrk="0" hangingPunct="0">
              <a:spcBef>
                <a:spcPct val="50000"/>
              </a:spcBef>
              <a:buClr>
                <a:schemeClr val="tx2"/>
              </a:buClr>
              <a:buSzPct val="65000"/>
              <a:buFont typeface="Wingdings" pitchFamily="-60" charset="2"/>
              <a:buNone/>
            </a:pPr>
            <a:r>
              <a:rPr lang="ro-RO" sz="1600" dirty="0" smtClean="0">
                <a:solidFill>
                  <a:srgbClr val="000000"/>
                </a:solidFill>
              </a:rPr>
              <a:t>Discipline conexe.</a:t>
            </a:r>
            <a:endParaRPr lang="en-US" sz="1600" dirty="0">
              <a:solidFill>
                <a:srgbClr val="000000"/>
              </a:solidFill>
            </a:endParaRPr>
          </a:p>
        </p:txBody>
      </p:sp>
      <p:sp>
        <p:nvSpPr>
          <p:cNvPr id="11" name="AutoShape 17"/>
          <p:cNvSpPr>
            <a:spLocks noChangeArrowheads="1"/>
          </p:cNvSpPr>
          <p:nvPr>
            <p:custDataLst>
              <p:tags r:id="rId9"/>
            </p:custDataLst>
          </p:nvPr>
        </p:nvSpPr>
        <p:spPr bwMode="auto">
          <a:xfrm>
            <a:off x="5400059" y="2204652"/>
            <a:ext cx="3581028" cy="420688"/>
          </a:xfrm>
          <a:prstGeom prst="roundRect">
            <a:avLst>
              <a:gd name="adj" fmla="val 0"/>
            </a:avLst>
          </a:prstGeom>
          <a:solidFill>
            <a:schemeClr val="bg2"/>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12" name="AutoShape 18"/>
          <p:cNvSpPr>
            <a:spLocks noChangeArrowheads="1"/>
          </p:cNvSpPr>
          <p:nvPr>
            <p:custDataLst>
              <p:tags r:id="rId10"/>
            </p:custDataLst>
          </p:nvPr>
        </p:nvSpPr>
        <p:spPr bwMode="auto">
          <a:xfrm>
            <a:off x="5234959" y="2204652"/>
            <a:ext cx="133351" cy="420688"/>
          </a:xfrm>
          <a:prstGeom prst="roundRect">
            <a:avLst>
              <a:gd name="adj" fmla="val 0"/>
            </a:avLst>
          </a:prstGeom>
          <a:solidFill>
            <a:srgbClr val="036635"/>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13" name="Rectangle 3"/>
          <p:cNvSpPr>
            <a:spLocks noChangeArrowheads="1"/>
          </p:cNvSpPr>
          <p:nvPr>
            <p:custDataLst>
              <p:tags r:id="rId11"/>
            </p:custDataLst>
          </p:nvPr>
        </p:nvSpPr>
        <p:spPr bwMode="auto">
          <a:xfrm>
            <a:off x="5450860" y="2293551"/>
            <a:ext cx="3193897" cy="255262"/>
          </a:xfrm>
          <a:prstGeom prst="rect">
            <a:avLst/>
          </a:prstGeom>
          <a:noFill/>
          <a:ln w="9525">
            <a:noFill/>
            <a:miter lim="800000"/>
            <a:headEnd/>
            <a:tailEnd/>
          </a:ln>
        </p:spPr>
        <p:txBody>
          <a:bodyPr lIns="0" tIns="0" rIns="0" bIns="0">
            <a:prstTxWarp prst="textNoShape">
              <a:avLst/>
            </a:prstTxWarp>
          </a:bodyPr>
          <a:lstStyle/>
          <a:p>
            <a:pPr eaLnBrk="0" hangingPunct="0">
              <a:spcBef>
                <a:spcPct val="50000"/>
              </a:spcBef>
              <a:buClr>
                <a:schemeClr val="tx2"/>
              </a:buClr>
              <a:buSzPct val="65000"/>
              <a:buFont typeface="Wingdings" pitchFamily="-60" charset="2"/>
              <a:buNone/>
            </a:pPr>
            <a:r>
              <a:rPr lang="ro-RO" sz="1600" dirty="0" smtClean="0">
                <a:solidFill>
                  <a:srgbClr val="000000"/>
                </a:solidFill>
              </a:rPr>
              <a:t>Este un domeniu de interes?</a:t>
            </a:r>
            <a:endParaRPr lang="en-US" sz="1600" dirty="0">
              <a:solidFill>
                <a:srgbClr val="000000"/>
              </a:solidFill>
            </a:endParaRPr>
          </a:p>
        </p:txBody>
      </p:sp>
      <p:sp>
        <p:nvSpPr>
          <p:cNvPr id="14" name="AutoShape 17"/>
          <p:cNvSpPr>
            <a:spLocks noChangeArrowheads="1"/>
          </p:cNvSpPr>
          <p:nvPr>
            <p:custDataLst>
              <p:tags r:id="rId12"/>
            </p:custDataLst>
          </p:nvPr>
        </p:nvSpPr>
        <p:spPr bwMode="auto">
          <a:xfrm>
            <a:off x="5389551" y="2908845"/>
            <a:ext cx="3581028" cy="420688"/>
          </a:xfrm>
          <a:prstGeom prst="roundRect">
            <a:avLst>
              <a:gd name="adj" fmla="val 0"/>
            </a:avLst>
          </a:prstGeom>
          <a:solidFill>
            <a:schemeClr val="bg2"/>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15" name="AutoShape 18"/>
          <p:cNvSpPr>
            <a:spLocks noChangeArrowheads="1"/>
          </p:cNvSpPr>
          <p:nvPr>
            <p:custDataLst>
              <p:tags r:id="rId13"/>
            </p:custDataLst>
          </p:nvPr>
        </p:nvSpPr>
        <p:spPr bwMode="auto">
          <a:xfrm>
            <a:off x="5224450" y="2908845"/>
            <a:ext cx="133351" cy="420688"/>
          </a:xfrm>
          <a:prstGeom prst="roundRect">
            <a:avLst>
              <a:gd name="adj" fmla="val 0"/>
            </a:avLst>
          </a:prstGeom>
          <a:solidFill>
            <a:srgbClr val="036635"/>
          </a:solidFill>
          <a:ln w="28575">
            <a:noFill/>
            <a:round/>
            <a:headEnd/>
            <a:tailEnd/>
          </a:ln>
        </p:spPr>
        <p:txBody>
          <a:bodyPr wrap="none" lIns="45720" rIns="45720" anchor="ctr">
            <a:prstTxWarp prst="textNoShape">
              <a:avLst/>
            </a:prstTxWarp>
          </a:bodyPr>
          <a:lstStyle/>
          <a:p>
            <a:pPr algn="ctr" eaLnBrk="0" hangingPunct="0">
              <a:spcBef>
                <a:spcPct val="50000"/>
              </a:spcBef>
            </a:pPr>
            <a:endParaRPr lang="en-GB" sz="1600" b="1"/>
          </a:p>
        </p:txBody>
      </p:sp>
      <p:sp>
        <p:nvSpPr>
          <p:cNvPr id="16" name="Rectangle 3"/>
          <p:cNvSpPr>
            <a:spLocks noChangeArrowheads="1"/>
          </p:cNvSpPr>
          <p:nvPr>
            <p:custDataLst>
              <p:tags r:id="rId14"/>
            </p:custDataLst>
          </p:nvPr>
        </p:nvSpPr>
        <p:spPr bwMode="auto">
          <a:xfrm>
            <a:off x="5440350" y="2997744"/>
            <a:ext cx="3554794" cy="245186"/>
          </a:xfrm>
          <a:prstGeom prst="rect">
            <a:avLst/>
          </a:prstGeom>
          <a:noFill/>
          <a:ln w="9525">
            <a:noFill/>
            <a:miter lim="800000"/>
            <a:headEnd/>
            <a:tailEnd/>
          </a:ln>
        </p:spPr>
        <p:txBody>
          <a:bodyPr lIns="0" tIns="0" rIns="0" bIns="0">
            <a:prstTxWarp prst="textNoShape">
              <a:avLst/>
            </a:prstTxWarp>
          </a:bodyPr>
          <a:lstStyle/>
          <a:p>
            <a:pPr eaLnBrk="0" hangingPunct="0">
              <a:spcBef>
                <a:spcPct val="50000"/>
              </a:spcBef>
              <a:buClr>
                <a:schemeClr val="tx2"/>
              </a:buClr>
              <a:buSzPct val="65000"/>
              <a:buFont typeface="Wingdings" pitchFamily="-60" charset="2"/>
              <a:buNone/>
            </a:pPr>
            <a:r>
              <a:rPr lang="ro-RO" sz="1600" dirty="0" smtClean="0">
                <a:solidFill>
                  <a:srgbClr val="000000"/>
                </a:solidFill>
              </a:rPr>
              <a:t>Cine mai este activ in acest domeniu?</a:t>
            </a:r>
            <a:endParaRPr lang="en-US" sz="1600" dirty="0">
              <a:solidFill>
                <a:srgbClr val="000000"/>
              </a:solidFill>
            </a:endParaRPr>
          </a:p>
        </p:txBody>
      </p:sp>
      <p:pic>
        <p:nvPicPr>
          <p:cNvPr id="17" name="Picture 16" descr="Scopus   Document search results4.png"/>
          <p:cNvPicPr>
            <a:picLocks noChangeAspect="1"/>
          </p:cNvPicPr>
          <p:nvPr/>
        </p:nvPicPr>
        <p:blipFill>
          <a:blip r:embed="rId16" cstate="print"/>
          <a:stretch>
            <a:fillRect/>
          </a:stretch>
        </p:blipFill>
        <p:spPr>
          <a:xfrm>
            <a:off x="0" y="191386"/>
            <a:ext cx="4201661" cy="6666614"/>
          </a:xfrm>
          <a:prstGeom prst="rect">
            <a:avLst/>
          </a:prstGeom>
        </p:spPr>
      </p:pic>
      <p:sp>
        <p:nvSpPr>
          <p:cNvPr id="18" name="Line Callout 1 17"/>
          <p:cNvSpPr/>
          <p:nvPr/>
        </p:nvSpPr>
        <p:spPr>
          <a:xfrm>
            <a:off x="0" y="2806995"/>
            <a:ext cx="1095153" cy="659219"/>
          </a:xfrm>
          <a:prstGeom prst="borderCallout1">
            <a:avLst>
              <a:gd name="adj1" fmla="val 46875"/>
              <a:gd name="adj2" fmla="val 99434"/>
              <a:gd name="adj3" fmla="val -71875"/>
              <a:gd name="adj4" fmla="val 476230"/>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 name="Line Callout 1 18"/>
          <p:cNvSpPr/>
          <p:nvPr/>
        </p:nvSpPr>
        <p:spPr>
          <a:xfrm>
            <a:off x="0" y="5061099"/>
            <a:ext cx="1095153" cy="800986"/>
          </a:xfrm>
          <a:prstGeom prst="borderCallout1">
            <a:avLst>
              <a:gd name="adj1" fmla="val 46875"/>
              <a:gd name="adj2" fmla="val 99434"/>
              <a:gd name="adj3" fmla="val -157965"/>
              <a:gd name="adj4" fmla="val 473317"/>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Line Callout 1 19"/>
          <p:cNvSpPr/>
          <p:nvPr/>
        </p:nvSpPr>
        <p:spPr>
          <a:xfrm>
            <a:off x="0" y="1045534"/>
            <a:ext cx="1095153" cy="1761461"/>
          </a:xfrm>
          <a:prstGeom prst="borderCallout1">
            <a:avLst>
              <a:gd name="adj1" fmla="val 46875"/>
              <a:gd name="adj2" fmla="val 99434"/>
              <a:gd name="adj3" fmla="val 41951"/>
              <a:gd name="adj4" fmla="val 476230"/>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Line Callout 1 20"/>
          <p:cNvSpPr/>
          <p:nvPr/>
        </p:nvSpPr>
        <p:spPr>
          <a:xfrm>
            <a:off x="0" y="3469757"/>
            <a:ext cx="1095153" cy="659219"/>
          </a:xfrm>
          <a:prstGeom prst="borderCallout1">
            <a:avLst>
              <a:gd name="adj1" fmla="val 46875"/>
              <a:gd name="adj2" fmla="val 99434"/>
              <a:gd name="adj3" fmla="val -55746"/>
              <a:gd name="adj4" fmla="val 473317"/>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855701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8798" y="304800"/>
            <a:ext cx="3976577" cy="516412"/>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dirty="0" smtClean="0"/>
              <a:t>Analiza rezultatelor</a:t>
            </a:r>
            <a:endParaRPr lang="ro-RO" dirty="0"/>
          </a:p>
        </p:txBody>
      </p:sp>
      <p:pic>
        <p:nvPicPr>
          <p:cNvPr id="4" name="Content Placeholder 3" descr="Scopus   Analyze Results1.png"/>
          <p:cNvPicPr>
            <a:picLocks noChangeAspect="1"/>
          </p:cNvPicPr>
          <p:nvPr/>
        </p:nvPicPr>
        <p:blipFill>
          <a:blip r:embed="rId2" cstate="print"/>
          <a:stretch>
            <a:fillRect/>
          </a:stretch>
        </p:blipFill>
        <p:spPr>
          <a:xfrm>
            <a:off x="340575" y="1560441"/>
            <a:ext cx="8229600" cy="3983477"/>
          </a:xfrm>
          <a:prstGeom prst="rect">
            <a:avLst/>
          </a:prstGeom>
        </p:spPr>
      </p:pic>
      <p:pic>
        <p:nvPicPr>
          <p:cNvPr id="5" name="Picture 4" descr="Scopus   Analyze Results.png"/>
          <p:cNvPicPr>
            <a:picLocks noChangeAspect="1"/>
          </p:cNvPicPr>
          <p:nvPr/>
        </p:nvPicPr>
        <p:blipFill>
          <a:blip r:embed="rId3" cstate="print"/>
          <a:stretch>
            <a:fillRect/>
          </a:stretch>
        </p:blipFill>
        <p:spPr>
          <a:xfrm>
            <a:off x="4047683" y="3052320"/>
            <a:ext cx="2539224" cy="1041216"/>
          </a:xfrm>
          <a:prstGeom prst="rect">
            <a:avLst/>
          </a:prstGeom>
          <a:ln w="38100" cap="sq">
            <a:solidFill>
              <a:srgbClr val="036635"/>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7272670" y="2562447"/>
            <a:ext cx="1350335" cy="202018"/>
          </a:xfrm>
          <a:prstGeom prst="roundRect">
            <a:avLst/>
          </a:prstGeom>
          <a:noFill/>
          <a:ln>
            <a:solidFill>
              <a:srgbClr val="036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7" name="Picture 2"/>
          <p:cNvPicPr>
            <a:picLocks noChangeAspect="1" noChangeArrowheads="1"/>
          </p:cNvPicPr>
          <p:nvPr/>
        </p:nvPicPr>
        <p:blipFill>
          <a:blip r:embed="rId4" cstate="print"/>
          <a:srcRect/>
          <a:stretch>
            <a:fillRect/>
          </a:stretch>
        </p:blipFill>
        <p:spPr bwMode="auto">
          <a:xfrm>
            <a:off x="696913" y="1633538"/>
            <a:ext cx="7750175" cy="3589337"/>
          </a:xfrm>
          <a:prstGeom prst="rect">
            <a:avLst/>
          </a:prstGeom>
          <a:noFill/>
          <a:ln w="9525">
            <a:noFill/>
            <a:miter lim="800000"/>
            <a:headEnd/>
            <a:tailEnd/>
          </a:ln>
        </p:spPr>
      </p:pic>
    </p:spTree>
    <p:extLst>
      <p:ext uri="{BB962C8B-B14F-4D97-AF65-F5344CB8AC3E}">
        <p14:creationId xmlns:p14="http://schemas.microsoft.com/office/powerpoint/2010/main" val="17003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tretch>
            <a:fillRect/>
          </a:stretch>
        </p:blipFill>
        <p:spPr bwMode="auto">
          <a:xfrm>
            <a:off x="1208105" y="860948"/>
            <a:ext cx="6786269" cy="599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91204" y="152400"/>
            <a:ext cx="2645402" cy="516412"/>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dirty="0" smtClean="0"/>
              <a:t>Analiza </a:t>
            </a:r>
            <a:r>
              <a:rPr lang="en-US" dirty="0" err="1" smtClean="0"/>
              <a:t>pe</a:t>
            </a:r>
            <a:r>
              <a:rPr lang="en-US" dirty="0" smtClean="0"/>
              <a:t> text</a:t>
            </a:r>
            <a:endParaRPr lang="ro-RO" dirty="0"/>
          </a:p>
        </p:txBody>
      </p:sp>
      <p:sp>
        <p:nvSpPr>
          <p:cNvPr id="2" name="Rectangle 1"/>
          <p:cNvSpPr/>
          <p:nvPr/>
        </p:nvSpPr>
        <p:spPr>
          <a:xfrm>
            <a:off x="1219200" y="3200400"/>
            <a:ext cx="5029200" cy="1981200"/>
          </a:xfrm>
          <a:prstGeom prst="rect">
            <a:avLst/>
          </a:prstGeom>
          <a:no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rot="1840591">
            <a:off x="5924157" y="1958412"/>
            <a:ext cx="381000" cy="625708"/>
          </a:xfrm>
          <a:prstGeom prst="upArrow">
            <a:avLst/>
          </a:prstGeom>
          <a:solidFill>
            <a:srgbClr val="006366"/>
          </a:solid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840591">
            <a:off x="6381357" y="3558611"/>
            <a:ext cx="381000" cy="625708"/>
          </a:xfrm>
          <a:prstGeom prst="upArrow">
            <a:avLst/>
          </a:prstGeom>
          <a:solidFill>
            <a:srgbClr val="006366"/>
          </a:solid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840591">
            <a:off x="5924158" y="5387410"/>
            <a:ext cx="381000" cy="625708"/>
          </a:xfrm>
          <a:prstGeom prst="upArrow">
            <a:avLst/>
          </a:prstGeom>
          <a:solidFill>
            <a:srgbClr val="006366"/>
          </a:solid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840591">
            <a:off x="6228957" y="6178881"/>
            <a:ext cx="381000" cy="625708"/>
          </a:xfrm>
          <a:prstGeom prst="upArrow">
            <a:avLst/>
          </a:prstGeom>
          <a:solidFill>
            <a:srgbClr val="006366"/>
          </a:solid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3" cstate="print"/>
          <a:srcRect/>
          <a:stretch>
            <a:fillRect/>
          </a:stretch>
        </p:blipFill>
        <p:spPr bwMode="auto">
          <a:xfrm>
            <a:off x="4419600" y="1295400"/>
            <a:ext cx="969818" cy="1524000"/>
          </a:xfrm>
          <a:prstGeom prst="rect">
            <a:avLst/>
          </a:prstGeom>
          <a:noFill/>
          <a:ln w="9525">
            <a:noFill/>
            <a:miter lim="800000"/>
            <a:headEnd/>
            <a:tailEnd/>
          </a:ln>
        </p:spPr>
      </p:pic>
    </p:spTree>
    <p:extLst>
      <p:ext uri="{BB962C8B-B14F-4D97-AF65-F5344CB8AC3E}">
        <p14:creationId xmlns:p14="http://schemas.microsoft.com/office/powerpoint/2010/main" val="36603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626"/>
                                        </p:tgtEl>
                                        <p:attrNameLst>
                                          <p:attrName>style.visibility</p:attrName>
                                        </p:attrNameLst>
                                      </p:cBhvr>
                                      <p:to>
                                        <p:strVal val="visible"/>
                                      </p:to>
                                    </p:set>
                                    <p:anim calcmode="lin" valueType="num">
                                      <p:cBhvr additive="base">
                                        <p:cTn id="29" dur="500" fill="hold"/>
                                        <p:tgtEl>
                                          <p:spTgt spid="26626"/>
                                        </p:tgtEl>
                                        <p:attrNameLst>
                                          <p:attrName>ppt_x</p:attrName>
                                        </p:attrNameLst>
                                      </p:cBhvr>
                                      <p:tavLst>
                                        <p:tav tm="0">
                                          <p:val>
                                            <p:strVal val="#ppt_x"/>
                                          </p:val>
                                        </p:tav>
                                        <p:tav tm="100000">
                                          <p:val>
                                            <p:strVal val="#ppt_x"/>
                                          </p:val>
                                        </p:tav>
                                      </p:tavLst>
                                    </p:anim>
                                    <p:anim calcmode="lin" valueType="num">
                                      <p:cBhvr additive="base">
                                        <p:cTn id="30"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Tezaur Scopus și filtrele de autori</a:t>
            </a:r>
            <a:endParaRPr lang="ro-RO" dirty="0"/>
          </a:p>
        </p:txBody>
      </p:sp>
      <p:pic>
        <p:nvPicPr>
          <p:cNvPr id="27650" name="Picture 2"/>
          <p:cNvPicPr>
            <a:picLocks noChangeAspect="1" noChangeArrowheads="1"/>
          </p:cNvPicPr>
          <p:nvPr/>
        </p:nvPicPr>
        <p:blipFill>
          <a:blip r:embed="rId2" cstate="print"/>
          <a:srcRect/>
          <a:stretch>
            <a:fillRect/>
          </a:stretch>
        </p:blipFill>
        <p:spPr bwMode="auto">
          <a:xfrm>
            <a:off x="304800" y="1066800"/>
            <a:ext cx="4800600" cy="1424694"/>
          </a:xfrm>
          <a:prstGeom prst="rect">
            <a:avLst/>
          </a:prstGeom>
          <a:noFill/>
          <a:ln w="9525">
            <a:noFill/>
            <a:miter lim="800000"/>
            <a:headEnd/>
            <a:tailEnd/>
          </a:ln>
        </p:spPr>
      </p:pic>
      <p:sp>
        <p:nvSpPr>
          <p:cNvPr id="4" name="Up Arrow 3"/>
          <p:cNvSpPr/>
          <p:nvPr/>
        </p:nvSpPr>
        <p:spPr>
          <a:xfrm rot="10800000">
            <a:off x="1752600" y="2209800"/>
            <a:ext cx="381000" cy="625708"/>
          </a:xfrm>
          <a:prstGeom prst="upArrow">
            <a:avLst/>
          </a:prstGeom>
          <a:solidFill>
            <a:srgbClr val="006366"/>
          </a:solid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1" name="Picture 3"/>
          <p:cNvPicPr>
            <a:picLocks noChangeAspect="1" noChangeArrowheads="1"/>
          </p:cNvPicPr>
          <p:nvPr/>
        </p:nvPicPr>
        <p:blipFill>
          <a:blip r:embed="rId3" cstate="print"/>
          <a:srcRect/>
          <a:stretch>
            <a:fillRect/>
          </a:stretch>
        </p:blipFill>
        <p:spPr bwMode="auto">
          <a:xfrm>
            <a:off x="609600" y="2895600"/>
            <a:ext cx="4229100" cy="460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box(in)">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76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5582821" y="3558604"/>
            <a:ext cx="3255963" cy="463550"/>
          </a:xfrm>
          <a:prstGeom prst="rect">
            <a:avLst/>
          </a:prstGeom>
          <a:solidFill>
            <a:schemeClr val="bg2"/>
          </a:solidFill>
          <a:ln w="9525">
            <a:noFill/>
            <a:miter lim="800000"/>
            <a:headEnd/>
            <a:tailEnd/>
          </a:ln>
        </p:spPr>
        <p:txBody>
          <a:bodyPr anchor="ctr">
            <a:prstTxWarp prst="textNoShape">
              <a:avLst/>
            </a:prstTxWarp>
          </a:bodyPr>
          <a:lstStyle/>
          <a:p>
            <a:r>
              <a:rPr lang="ro-RO" sz="1400" dirty="0" smtClean="0"/>
              <a:t>Linkuri către articolele în care este citat</a:t>
            </a:r>
            <a:endParaRPr lang="de-DE" sz="1400" dirty="0"/>
          </a:p>
        </p:txBody>
      </p:sp>
      <p:pic>
        <p:nvPicPr>
          <p:cNvPr id="4" name="Picture 2"/>
          <p:cNvPicPr>
            <a:picLocks noChangeAspect="1" noChangeArrowheads="1"/>
          </p:cNvPicPr>
          <p:nvPr/>
        </p:nvPicPr>
        <p:blipFill>
          <a:blip r:embed="rId23" cstate="email">
            <a:extLst>
              <a:ext uri="{28A0092B-C50C-407E-A947-70E740481C1C}">
                <a14:useLocalDpi xmlns:a14="http://schemas.microsoft.com/office/drawing/2010/main"/>
              </a:ext>
            </a:extLst>
          </a:blip>
          <a:srcRect t="8631" r="-367"/>
          <a:stretch>
            <a:fillRect/>
          </a:stretch>
        </p:blipFill>
        <p:spPr bwMode="auto">
          <a:xfrm>
            <a:off x="219456" y="2209800"/>
            <a:ext cx="4962144" cy="3387960"/>
          </a:xfrm>
          <a:prstGeom prst="rect">
            <a:avLst/>
          </a:prstGeom>
          <a:noFill/>
          <a:ln w="19050">
            <a:solidFill>
              <a:schemeClr val="bg1"/>
            </a:solidFill>
            <a:miter lim="800000"/>
            <a:headEnd/>
            <a:tailEnd/>
          </a:ln>
        </p:spPr>
      </p:pic>
      <p:sp>
        <p:nvSpPr>
          <p:cNvPr id="5" name="Rectangle 2"/>
          <p:cNvSpPr txBox="1">
            <a:spLocks/>
          </p:cNvSpPr>
          <p:nvPr>
            <p:custDataLst>
              <p:tags r:id="rId2"/>
            </p:custDataLst>
          </p:nvPr>
        </p:nvSpPr>
        <p:spPr>
          <a:xfrm>
            <a:off x="0" y="152400"/>
            <a:ext cx="7283302" cy="685800"/>
          </a:xfrm>
          <a:prstGeom prst="rect">
            <a:avLst/>
          </a:prstGeom>
        </p:spPr>
        <p:txBody>
          <a:bodyPr vert="horz" lIns="91440" tIns="45720" rIns="91440" bIns="45720" rtlCol="0" anchor="b" anchorCtr="0">
            <a:normAutofit fontScale="92500"/>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pPr marL="357188"/>
            <a:r>
              <a:rPr lang="ro-RO" dirty="0" smtClean="0">
                <a:latin typeface="Arial" pitchFamily="-60" charset="0"/>
                <a:ea typeface="Arial" pitchFamily="-60" charset="0"/>
                <a:cs typeface="Arial" pitchFamily="-60" charset="0"/>
              </a:rPr>
              <a:t>Cât de important este Scopus pentru autori?</a:t>
            </a:r>
            <a:endParaRPr lang="en-US" dirty="0">
              <a:latin typeface="Arial" pitchFamily="-60" charset="0"/>
              <a:ea typeface="Arial" pitchFamily="-60" charset="0"/>
              <a:cs typeface="Arial" pitchFamily="-60" charset="0"/>
            </a:endParaRPr>
          </a:p>
        </p:txBody>
      </p:sp>
      <p:sp>
        <p:nvSpPr>
          <p:cNvPr id="6" name="Rectangle 16"/>
          <p:cNvSpPr>
            <a:spLocks/>
          </p:cNvSpPr>
          <p:nvPr>
            <p:custDataLst>
              <p:tags r:id="rId3"/>
            </p:custDataLst>
          </p:nvPr>
        </p:nvSpPr>
        <p:spPr bwMode="auto">
          <a:xfrm>
            <a:off x="1927226" y="2070101"/>
            <a:ext cx="1073151" cy="212725"/>
          </a:xfrm>
          <a:prstGeom prst="rect">
            <a:avLst/>
          </a:prstGeom>
          <a:noFill/>
          <a:ln w="9525">
            <a:noFill/>
            <a:miter lim="800000"/>
            <a:headEnd/>
            <a:tailEnd/>
          </a:ln>
        </p:spPr>
        <p:txBody>
          <a:bodyPr wrap="none" lIns="0" tIns="0" rIns="0" bIns="0" anchor="ctr">
            <a:prstTxWarp prst="textNoShape">
              <a:avLst/>
            </a:prstTxWarp>
          </a:bodyPr>
          <a:lstStyle/>
          <a:p>
            <a:pPr eaLnBrk="0" hangingPunct="0">
              <a:buClr>
                <a:srgbClr val="036635"/>
              </a:buClr>
              <a:buSzPct val="140000"/>
              <a:buFont typeface="Arial" pitchFamily="-60" charset="0"/>
              <a:buNone/>
            </a:pPr>
            <a:endParaRPr lang="fr-FR" sz="1400" dirty="0">
              <a:ea typeface="Arial" pitchFamily="-60" charset="0"/>
              <a:cs typeface="Arial" pitchFamily="-60" charset="0"/>
            </a:endParaRPr>
          </a:p>
        </p:txBody>
      </p:sp>
      <p:sp>
        <p:nvSpPr>
          <p:cNvPr id="7" name="Rectangle 21"/>
          <p:cNvSpPr>
            <a:spLocks/>
          </p:cNvSpPr>
          <p:nvPr>
            <p:custDataLst>
              <p:tags r:id="rId4"/>
            </p:custDataLst>
          </p:nvPr>
        </p:nvSpPr>
        <p:spPr bwMode="auto">
          <a:xfrm>
            <a:off x="1958975" y="2487614"/>
            <a:ext cx="425451" cy="212725"/>
          </a:xfrm>
          <a:prstGeom prst="rect">
            <a:avLst/>
          </a:prstGeom>
          <a:noFill/>
          <a:ln w="9525">
            <a:noFill/>
            <a:miter lim="800000"/>
            <a:headEnd/>
            <a:tailEnd/>
          </a:ln>
        </p:spPr>
        <p:txBody>
          <a:bodyPr wrap="none" lIns="34925" tIns="0" rIns="34925" bIns="0" anchor="ctr">
            <a:prstTxWarp prst="textNoShape">
              <a:avLst/>
            </a:prstTxWarp>
          </a:bodyPr>
          <a:lstStyle/>
          <a:p>
            <a:pPr algn="ctr" eaLnBrk="0" hangingPunct="0">
              <a:buClr>
                <a:srgbClr val="036635"/>
              </a:buClr>
              <a:buSzPct val="140000"/>
              <a:buFont typeface="Arial" pitchFamily="-60" charset="0"/>
              <a:buNone/>
            </a:pPr>
            <a:endParaRPr lang="fr-FR" sz="1400" dirty="0">
              <a:ea typeface="Arial" pitchFamily="-60" charset="0"/>
              <a:cs typeface="Arial" pitchFamily="-60" charset="0"/>
            </a:endParaRPr>
          </a:p>
        </p:txBody>
      </p:sp>
      <p:sp>
        <p:nvSpPr>
          <p:cNvPr id="8" name="Rectangle 20"/>
          <p:cNvSpPr>
            <a:spLocks/>
          </p:cNvSpPr>
          <p:nvPr>
            <p:custDataLst>
              <p:tags r:id="rId5"/>
            </p:custDataLst>
          </p:nvPr>
        </p:nvSpPr>
        <p:spPr bwMode="auto">
          <a:xfrm>
            <a:off x="1312864" y="3128964"/>
            <a:ext cx="346075" cy="212725"/>
          </a:xfrm>
          <a:prstGeom prst="rect">
            <a:avLst/>
          </a:prstGeom>
          <a:noFill/>
          <a:ln w="9525">
            <a:noFill/>
            <a:miter lim="800000"/>
            <a:headEnd/>
            <a:tailEnd/>
          </a:ln>
        </p:spPr>
        <p:txBody>
          <a:bodyPr wrap="none" lIns="0" tIns="0" rIns="0" bIns="0" anchor="ctr">
            <a:prstTxWarp prst="textNoShape">
              <a:avLst/>
            </a:prstTxWarp>
          </a:bodyPr>
          <a:lstStyle/>
          <a:p>
            <a:pPr algn="r" eaLnBrk="0" hangingPunct="0">
              <a:buClr>
                <a:srgbClr val="036635"/>
              </a:buClr>
              <a:buSzPct val="140000"/>
              <a:buFont typeface="Arial" pitchFamily="-60" charset="0"/>
              <a:buNone/>
            </a:pPr>
            <a:endParaRPr lang="fr-FR" sz="1400" dirty="0">
              <a:ea typeface="Arial" pitchFamily="-60" charset="0"/>
              <a:cs typeface="Arial" pitchFamily="-60" charset="0"/>
            </a:endParaRPr>
          </a:p>
        </p:txBody>
      </p:sp>
      <p:sp>
        <p:nvSpPr>
          <p:cNvPr id="9" name="Rectangle 19"/>
          <p:cNvSpPr>
            <a:spLocks/>
          </p:cNvSpPr>
          <p:nvPr>
            <p:custDataLst>
              <p:tags r:id="rId6"/>
            </p:custDataLst>
          </p:nvPr>
        </p:nvSpPr>
        <p:spPr bwMode="gray">
          <a:xfrm>
            <a:off x="1908175" y="3384551"/>
            <a:ext cx="425451" cy="212725"/>
          </a:xfrm>
          <a:prstGeom prst="rect">
            <a:avLst/>
          </a:prstGeom>
          <a:noFill/>
          <a:ln w="9525">
            <a:noFill/>
            <a:miter lim="800000"/>
            <a:headEnd/>
            <a:tailEnd/>
          </a:ln>
        </p:spPr>
        <p:txBody>
          <a:bodyPr wrap="none" lIns="34925" tIns="0" rIns="34925" bIns="0" anchor="ctr">
            <a:prstTxWarp prst="textNoShape">
              <a:avLst/>
            </a:prstTxWarp>
          </a:bodyPr>
          <a:lstStyle/>
          <a:p>
            <a:pPr algn="ctr" eaLnBrk="0" hangingPunct="0">
              <a:buClr>
                <a:srgbClr val="036635"/>
              </a:buClr>
              <a:buSzPct val="140000"/>
              <a:buFont typeface="Arial" pitchFamily="-60" charset="0"/>
              <a:buNone/>
            </a:pPr>
            <a:r>
              <a:rPr lang="fr-FR" sz="1400">
                <a:solidFill>
                  <a:schemeClr val="bg1"/>
                </a:solidFill>
                <a:ea typeface="Arial" pitchFamily="-60" charset="0"/>
                <a:cs typeface="Arial" pitchFamily="-60" charset="0"/>
              </a:rPr>
              <a:t>*</a:t>
            </a:r>
          </a:p>
        </p:txBody>
      </p:sp>
      <p:sp>
        <p:nvSpPr>
          <p:cNvPr id="10" name="Rectangle 18"/>
          <p:cNvSpPr>
            <a:spLocks/>
          </p:cNvSpPr>
          <p:nvPr>
            <p:custDataLst>
              <p:tags r:id="rId7"/>
            </p:custDataLst>
          </p:nvPr>
        </p:nvSpPr>
        <p:spPr bwMode="auto">
          <a:xfrm>
            <a:off x="3244851" y="2441575"/>
            <a:ext cx="838200" cy="425450"/>
          </a:xfrm>
          <a:prstGeom prst="rect">
            <a:avLst/>
          </a:prstGeom>
          <a:noFill/>
          <a:ln w="9525">
            <a:noFill/>
            <a:miter lim="800000"/>
            <a:headEnd/>
            <a:tailEnd/>
          </a:ln>
        </p:spPr>
        <p:txBody>
          <a:bodyPr wrap="none" lIns="0" tIns="0" rIns="0" bIns="0" anchor="ctr">
            <a:prstTxWarp prst="textNoShape">
              <a:avLst/>
            </a:prstTxWarp>
          </a:bodyPr>
          <a:lstStyle/>
          <a:p>
            <a:pPr eaLnBrk="0" hangingPunct="0">
              <a:buClr>
                <a:srgbClr val="036635"/>
              </a:buClr>
              <a:buSzPct val="140000"/>
              <a:buFont typeface="Arial" pitchFamily="-60" charset="0"/>
              <a:buNone/>
            </a:pPr>
            <a:endParaRPr lang="fr-FR" sz="1400" dirty="0">
              <a:ea typeface="Arial" pitchFamily="-60" charset="0"/>
              <a:cs typeface="Arial" pitchFamily="-60" charset="0"/>
            </a:endParaRPr>
          </a:p>
        </p:txBody>
      </p:sp>
      <p:sp>
        <p:nvSpPr>
          <p:cNvPr id="11" name="Rectangle 17"/>
          <p:cNvSpPr>
            <a:spLocks/>
          </p:cNvSpPr>
          <p:nvPr>
            <p:custDataLst>
              <p:tags r:id="rId8"/>
            </p:custDataLst>
          </p:nvPr>
        </p:nvSpPr>
        <p:spPr bwMode="gray">
          <a:xfrm>
            <a:off x="2747963" y="2749551"/>
            <a:ext cx="425451" cy="212725"/>
          </a:xfrm>
          <a:prstGeom prst="rect">
            <a:avLst/>
          </a:prstGeom>
          <a:noFill/>
          <a:ln w="9525">
            <a:noFill/>
            <a:miter lim="800000"/>
            <a:headEnd/>
            <a:tailEnd/>
          </a:ln>
        </p:spPr>
        <p:txBody>
          <a:bodyPr wrap="none" lIns="34925" tIns="0" rIns="34925" bIns="0" anchor="ctr">
            <a:prstTxWarp prst="textNoShape">
              <a:avLst/>
            </a:prstTxWarp>
          </a:bodyPr>
          <a:lstStyle/>
          <a:p>
            <a:pPr algn="ctr" eaLnBrk="0" hangingPunct="0">
              <a:buClr>
                <a:srgbClr val="036635"/>
              </a:buClr>
              <a:buSzPct val="140000"/>
              <a:buFont typeface="Arial" pitchFamily="-60" charset="0"/>
              <a:buNone/>
            </a:pPr>
            <a:r>
              <a:rPr lang="fr-FR" sz="1400">
                <a:solidFill>
                  <a:schemeClr val="bg1"/>
                </a:solidFill>
                <a:ea typeface="Arial" pitchFamily="-60" charset="0"/>
                <a:cs typeface="Arial" pitchFamily="-60" charset="0"/>
              </a:rPr>
              <a:t>*</a:t>
            </a:r>
          </a:p>
        </p:txBody>
      </p:sp>
      <p:sp>
        <p:nvSpPr>
          <p:cNvPr id="12" name="Text Placeholder 2"/>
          <p:cNvSpPr>
            <a:spLocks/>
          </p:cNvSpPr>
          <p:nvPr>
            <p:custDataLst>
              <p:tags r:id="rId9"/>
            </p:custDataLst>
          </p:nvPr>
        </p:nvSpPr>
        <p:spPr bwMode="auto">
          <a:xfrm>
            <a:off x="946405" y="1987740"/>
            <a:ext cx="3859511" cy="215444"/>
          </a:xfrm>
          <a:prstGeom prst="rect">
            <a:avLst/>
          </a:prstGeom>
          <a:noFill/>
          <a:ln w="9525">
            <a:noFill/>
            <a:miter lim="800000"/>
            <a:headEnd/>
            <a:tailEnd/>
          </a:ln>
        </p:spPr>
        <p:txBody>
          <a:bodyPr wrap="square" lIns="0" tIns="0" rIns="0" bIns="0">
            <a:prstTxWarp prst="textNoShape">
              <a:avLst/>
            </a:prstTxWarp>
            <a:spAutoFit/>
          </a:bodyPr>
          <a:lstStyle/>
          <a:p>
            <a:pPr eaLnBrk="0" hangingPunct="0">
              <a:spcBef>
                <a:spcPct val="50000"/>
              </a:spcBef>
              <a:buClr>
                <a:srgbClr val="036635"/>
              </a:buClr>
              <a:buSzPct val="140000"/>
              <a:buFont typeface="Arial" pitchFamily="-60" charset="0"/>
              <a:buNone/>
            </a:pPr>
            <a:r>
              <a:rPr lang="ro-RO" sz="1400" b="1" dirty="0" smtClean="0">
                <a:solidFill>
                  <a:schemeClr val="bg1"/>
                </a:solidFill>
                <a:ea typeface="Arial" pitchFamily="-60" charset="0"/>
                <a:cs typeface="Arial" pitchFamily="-60" charset="0"/>
              </a:rPr>
              <a:t>Informații despre autor</a:t>
            </a:r>
            <a:endParaRPr lang="en-US" sz="1400" b="1" dirty="0">
              <a:solidFill>
                <a:schemeClr val="bg1"/>
              </a:solidFill>
              <a:ea typeface="Arial" pitchFamily="-60" charset="0"/>
              <a:cs typeface="Arial" pitchFamily="-60" charset="0"/>
            </a:endParaRPr>
          </a:p>
        </p:txBody>
      </p:sp>
      <p:sp>
        <p:nvSpPr>
          <p:cNvPr id="13" name="Rectangle 5"/>
          <p:cNvSpPr>
            <a:spLocks noChangeArrowheads="1"/>
          </p:cNvSpPr>
          <p:nvPr>
            <p:custDataLst>
              <p:tags r:id="rId10"/>
            </p:custDataLst>
          </p:nvPr>
        </p:nvSpPr>
        <p:spPr bwMode="auto">
          <a:xfrm>
            <a:off x="5579237" y="2020617"/>
            <a:ext cx="3255963" cy="463550"/>
          </a:xfrm>
          <a:prstGeom prst="rect">
            <a:avLst/>
          </a:prstGeom>
          <a:solidFill>
            <a:schemeClr val="bg2"/>
          </a:solidFill>
          <a:ln w="9525">
            <a:noFill/>
            <a:miter lim="800000"/>
            <a:headEnd/>
            <a:tailEnd/>
          </a:ln>
        </p:spPr>
        <p:txBody>
          <a:bodyPr anchor="ctr">
            <a:prstTxWarp prst="textNoShape">
              <a:avLst/>
            </a:prstTxWarp>
          </a:bodyPr>
          <a:lstStyle/>
          <a:p>
            <a:endParaRPr lang="de-DE" sz="1400"/>
          </a:p>
        </p:txBody>
      </p:sp>
      <p:sp>
        <p:nvSpPr>
          <p:cNvPr id="14" name="Text Placeholder 2"/>
          <p:cNvSpPr>
            <a:spLocks/>
          </p:cNvSpPr>
          <p:nvPr>
            <p:custDataLst>
              <p:tags r:id="rId11"/>
            </p:custDataLst>
          </p:nvPr>
        </p:nvSpPr>
        <p:spPr bwMode="auto">
          <a:xfrm>
            <a:off x="5615751" y="2035361"/>
            <a:ext cx="3263900" cy="430887"/>
          </a:xfrm>
          <a:prstGeom prst="rect">
            <a:avLst/>
          </a:prstGeom>
          <a:noFill/>
          <a:ln w="9525">
            <a:noFill/>
            <a:miter lim="800000"/>
            <a:headEnd/>
            <a:tailEnd/>
          </a:ln>
        </p:spPr>
        <p:txBody>
          <a:bodyPr lIns="0" tIns="0" rIns="0" bIns="0" anchor="ctr">
            <a:prstTxWarp prst="textNoShape">
              <a:avLst/>
            </a:prstTxWarp>
            <a:spAutoFit/>
          </a:bodyPr>
          <a:lstStyle/>
          <a:p>
            <a:pPr eaLnBrk="0" hangingPunct="0">
              <a:spcBef>
                <a:spcPct val="50000"/>
              </a:spcBef>
              <a:buClr>
                <a:srgbClr val="036635"/>
              </a:buClr>
              <a:buSzPct val="140000"/>
              <a:buFont typeface="Arial" pitchFamily="-60" charset="0"/>
              <a:buNone/>
            </a:pPr>
            <a:r>
              <a:rPr lang="ro-RO" sz="1400" dirty="0" smtClean="0">
                <a:solidFill>
                  <a:srgbClr val="262626"/>
                </a:solidFill>
                <a:ea typeface="Arial" pitchFamily="-60" charset="0"/>
                <a:cs typeface="Arial" pitchFamily="-60" charset="0"/>
              </a:rPr>
              <a:t>Privire de ansamblu asupra activității autorului</a:t>
            </a:r>
            <a:endParaRPr lang="en-US" sz="1400" dirty="0">
              <a:solidFill>
                <a:srgbClr val="262626"/>
              </a:solidFill>
              <a:ea typeface="Arial" pitchFamily="-60" charset="0"/>
              <a:cs typeface="Arial" pitchFamily="-60" charset="0"/>
            </a:endParaRPr>
          </a:p>
        </p:txBody>
      </p:sp>
      <p:sp>
        <p:nvSpPr>
          <p:cNvPr id="15" name="Rectangle 7"/>
          <p:cNvSpPr>
            <a:spLocks noChangeArrowheads="1"/>
          </p:cNvSpPr>
          <p:nvPr>
            <p:custDataLst>
              <p:tags r:id="rId12"/>
            </p:custDataLst>
          </p:nvPr>
        </p:nvSpPr>
        <p:spPr bwMode="auto">
          <a:xfrm>
            <a:off x="5437951" y="2020617"/>
            <a:ext cx="100012" cy="463550"/>
          </a:xfrm>
          <a:prstGeom prst="rect">
            <a:avLst/>
          </a:prstGeom>
          <a:solidFill>
            <a:srgbClr val="036635"/>
          </a:solidFill>
          <a:ln w="9525">
            <a:noFill/>
            <a:miter lim="800000"/>
            <a:headEnd/>
            <a:tailEnd/>
          </a:ln>
        </p:spPr>
        <p:txBody>
          <a:bodyPr wrap="none" anchor="ctr">
            <a:prstTxWarp prst="textNoShape">
              <a:avLst/>
            </a:prstTxWarp>
          </a:bodyPr>
          <a:lstStyle/>
          <a:p>
            <a:endParaRPr lang="de-DE" sz="1400"/>
          </a:p>
        </p:txBody>
      </p:sp>
      <p:sp>
        <p:nvSpPr>
          <p:cNvPr id="16" name="Rectangle 9"/>
          <p:cNvSpPr>
            <a:spLocks noChangeArrowheads="1"/>
          </p:cNvSpPr>
          <p:nvPr>
            <p:custDataLst>
              <p:tags r:id="rId13"/>
            </p:custDataLst>
          </p:nvPr>
        </p:nvSpPr>
        <p:spPr bwMode="auto">
          <a:xfrm>
            <a:off x="5574582" y="4258957"/>
            <a:ext cx="3253413" cy="463550"/>
          </a:xfrm>
          <a:prstGeom prst="rect">
            <a:avLst/>
          </a:prstGeom>
          <a:solidFill>
            <a:schemeClr val="bg2"/>
          </a:solidFill>
          <a:ln w="9525">
            <a:noFill/>
            <a:miter lim="800000"/>
            <a:headEnd/>
            <a:tailEnd/>
          </a:ln>
        </p:spPr>
        <p:txBody>
          <a:bodyPr wrap="none" anchor="ctr">
            <a:prstTxWarp prst="textNoShape">
              <a:avLst/>
            </a:prstTxWarp>
          </a:bodyPr>
          <a:lstStyle/>
          <a:p>
            <a:endParaRPr lang="de-DE" sz="1400"/>
          </a:p>
        </p:txBody>
      </p:sp>
      <p:sp>
        <p:nvSpPr>
          <p:cNvPr id="17" name="Text Placeholder 2"/>
          <p:cNvSpPr>
            <a:spLocks/>
          </p:cNvSpPr>
          <p:nvPr>
            <p:custDataLst>
              <p:tags r:id="rId14"/>
            </p:custDataLst>
          </p:nvPr>
        </p:nvSpPr>
        <p:spPr bwMode="auto">
          <a:xfrm>
            <a:off x="5621217" y="4383010"/>
            <a:ext cx="3235643" cy="215444"/>
          </a:xfrm>
          <a:prstGeom prst="rect">
            <a:avLst/>
          </a:prstGeom>
          <a:noFill/>
          <a:ln w="9525">
            <a:noFill/>
            <a:miter lim="800000"/>
            <a:headEnd/>
            <a:tailEnd/>
          </a:ln>
        </p:spPr>
        <p:txBody>
          <a:bodyPr wrap="square" lIns="0" tIns="0" rIns="0" bIns="0" anchor="ctr">
            <a:prstTxWarp prst="textNoShape">
              <a:avLst/>
            </a:prstTxWarp>
            <a:spAutoFit/>
          </a:bodyPr>
          <a:lstStyle/>
          <a:p>
            <a:pPr eaLnBrk="0" hangingPunct="0">
              <a:spcBef>
                <a:spcPct val="50000"/>
              </a:spcBef>
              <a:buClr>
                <a:srgbClr val="036635"/>
              </a:buClr>
              <a:buSzPct val="140000"/>
              <a:buFont typeface="Arial" pitchFamily="-60" charset="0"/>
              <a:buNone/>
            </a:pPr>
            <a:r>
              <a:rPr lang="ro-RO" sz="1400" dirty="0" smtClean="0">
                <a:solidFill>
                  <a:srgbClr val="262626"/>
                </a:solidFill>
                <a:ea typeface="Arial" pitchFamily="-60" charset="0"/>
                <a:cs typeface="Arial" pitchFamily="-60" charset="0"/>
              </a:rPr>
              <a:t>Ce și cu cine a colaborat</a:t>
            </a:r>
            <a:endParaRPr lang="en-US" sz="1400" dirty="0">
              <a:solidFill>
                <a:srgbClr val="262626"/>
              </a:solidFill>
              <a:ea typeface="Arial" pitchFamily="-60" charset="0"/>
              <a:cs typeface="Arial" pitchFamily="-60" charset="0"/>
            </a:endParaRPr>
          </a:p>
        </p:txBody>
      </p:sp>
      <p:sp>
        <p:nvSpPr>
          <p:cNvPr id="18" name="Rectangle 11"/>
          <p:cNvSpPr>
            <a:spLocks noChangeArrowheads="1"/>
          </p:cNvSpPr>
          <p:nvPr>
            <p:custDataLst>
              <p:tags r:id="rId15"/>
            </p:custDataLst>
          </p:nvPr>
        </p:nvSpPr>
        <p:spPr bwMode="auto">
          <a:xfrm>
            <a:off x="5431237" y="4258960"/>
            <a:ext cx="100012" cy="463550"/>
          </a:xfrm>
          <a:prstGeom prst="rect">
            <a:avLst/>
          </a:prstGeom>
          <a:solidFill>
            <a:srgbClr val="036635"/>
          </a:solidFill>
          <a:ln w="9525">
            <a:noFill/>
            <a:miter lim="800000"/>
            <a:headEnd/>
            <a:tailEnd/>
          </a:ln>
        </p:spPr>
        <p:txBody>
          <a:bodyPr wrap="none" anchor="ctr">
            <a:prstTxWarp prst="textNoShape">
              <a:avLst/>
            </a:prstTxWarp>
          </a:bodyPr>
          <a:lstStyle/>
          <a:p>
            <a:endParaRPr lang="de-DE" sz="1400"/>
          </a:p>
        </p:txBody>
      </p:sp>
      <p:sp>
        <p:nvSpPr>
          <p:cNvPr id="19" name="Rectangle 13"/>
          <p:cNvSpPr>
            <a:spLocks noChangeArrowheads="1"/>
          </p:cNvSpPr>
          <p:nvPr>
            <p:custDataLst>
              <p:tags r:id="rId16"/>
            </p:custDataLst>
          </p:nvPr>
        </p:nvSpPr>
        <p:spPr bwMode="auto">
          <a:xfrm>
            <a:off x="5565789" y="4944208"/>
            <a:ext cx="3255963" cy="463550"/>
          </a:xfrm>
          <a:prstGeom prst="rect">
            <a:avLst/>
          </a:prstGeom>
          <a:solidFill>
            <a:schemeClr val="bg2"/>
          </a:solidFill>
          <a:ln w="9525">
            <a:noFill/>
            <a:miter lim="800000"/>
            <a:headEnd/>
            <a:tailEnd/>
          </a:ln>
        </p:spPr>
        <p:txBody>
          <a:bodyPr wrap="none" anchor="ctr">
            <a:prstTxWarp prst="textNoShape">
              <a:avLst/>
            </a:prstTxWarp>
          </a:bodyPr>
          <a:lstStyle/>
          <a:p>
            <a:endParaRPr lang="de-DE" sz="1400"/>
          </a:p>
        </p:txBody>
      </p:sp>
      <p:sp>
        <p:nvSpPr>
          <p:cNvPr id="20" name="Text Placeholder 2"/>
          <p:cNvSpPr>
            <a:spLocks/>
          </p:cNvSpPr>
          <p:nvPr>
            <p:custDataLst>
              <p:tags r:id="rId17"/>
            </p:custDataLst>
          </p:nvPr>
        </p:nvSpPr>
        <p:spPr bwMode="auto">
          <a:xfrm>
            <a:off x="5614495" y="5062489"/>
            <a:ext cx="3082938" cy="215444"/>
          </a:xfrm>
          <a:prstGeom prst="rect">
            <a:avLst/>
          </a:prstGeom>
          <a:noFill/>
          <a:ln w="9525">
            <a:noFill/>
            <a:miter lim="800000"/>
            <a:headEnd/>
            <a:tailEnd/>
          </a:ln>
        </p:spPr>
        <p:txBody>
          <a:bodyPr wrap="square" lIns="0" tIns="0" rIns="0" bIns="0" anchor="ctr">
            <a:prstTxWarp prst="textNoShape">
              <a:avLst/>
            </a:prstTxWarp>
            <a:spAutoFit/>
          </a:bodyPr>
          <a:lstStyle/>
          <a:p>
            <a:pPr marL="228600" indent="-228600" eaLnBrk="0" hangingPunct="0">
              <a:spcBef>
                <a:spcPct val="50000"/>
              </a:spcBef>
              <a:buClr>
                <a:srgbClr val="036635"/>
              </a:buClr>
              <a:buSzPct val="140000"/>
              <a:buFont typeface="Arial" pitchFamily="-60" charset="0"/>
              <a:buNone/>
            </a:pPr>
            <a:r>
              <a:rPr lang="ro-RO" sz="1400" dirty="0" smtClean="0">
                <a:solidFill>
                  <a:srgbClr val="262626"/>
                </a:solidFill>
                <a:ea typeface="Arial" pitchFamily="-60" charset="0"/>
                <a:cs typeface="Arial" pitchFamily="-60" charset="0"/>
              </a:rPr>
              <a:t>Setați alerte pentru publicațiile noi</a:t>
            </a:r>
            <a:endParaRPr lang="en-US" sz="1400" dirty="0">
              <a:solidFill>
                <a:srgbClr val="262626"/>
              </a:solidFill>
              <a:ea typeface="Arial" pitchFamily="-60" charset="0"/>
              <a:cs typeface="Arial" pitchFamily="-60" charset="0"/>
            </a:endParaRPr>
          </a:p>
        </p:txBody>
      </p:sp>
      <p:sp>
        <p:nvSpPr>
          <p:cNvPr id="21" name="Rectangle 15"/>
          <p:cNvSpPr>
            <a:spLocks noChangeArrowheads="1"/>
          </p:cNvSpPr>
          <p:nvPr>
            <p:custDataLst>
              <p:tags r:id="rId18"/>
            </p:custDataLst>
          </p:nvPr>
        </p:nvSpPr>
        <p:spPr bwMode="auto">
          <a:xfrm>
            <a:off x="5424503" y="4944208"/>
            <a:ext cx="100012" cy="463550"/>
          </a:xfrm>
          <a:prstGeom prst="rect">
            <a:avLst/>
          </a:prstGeom>
          <a:solidFill>
            <a:srgbClr val="036635"/>
          </a:solidFill>
          <a:ln w="9525">
            <a:noFill/>
            <a:miter lim="800000"/>
            <a:headEnd/>
            <a:tailEnd/>
          </a:ln>
        </p:spPr>
        <p:txBody>
          <a:bodyPr wrap="none" anchor="ctr">
            <a:prstTxWarp prst="textNoShape">
              <a:avLst/>
            </a:prstTxWarp>
          </a:bodyPr>
          <a:lstStyle/>
          <a:p>
            <a:endParaRPr lang="de-DE" sz="1400"/>
          </a:p>
        </p:txBody>
      </p:sp>
      <p:sp>
        <p:nvSpPr>
          <p:cNvPr id="22" name="Rectangle 5"/>
          <p:cNvSpPr>
            <a:spLocks noChangeArrowheads="1"/>
          </p:cNvSpPr>
          <p:nvPr>
            <p:custDataLst>
              <p:tags r:id="rId19"/>
            </p:custDataLst>
          </p:nvPr>
        </p:nvSpPr>
        <p:spPr bwMode="auto">
          <a:xfrm>
            <a:off x="5584077" y="2726938"/>
            <a:ext cx="3255963" cy="587675"/>
          </a:xfrm>
          <a:prstGeom prst="rect">
            <a:avLst/>
          </a:prstGeom>
          <a:solidFill>
            <a:schemeClr val="bg2"/>
          </a:solidFill>
          <a:ln w="9525">
            <a:noFill/>
            <a:miter lim="800000"/>
            <a:headEnd/>
            <a:tailEnd/>
          </a:ln>
        </p:spPr>
        <p:txBody>
          <a:bodyPr anchor="ctr">
            <a:prstTxWarp prst="textNoShape">
              <a:avLst/>
            </a:prstTxWarp>
          </a:bodyPr>
          <a:lstStyle/>
          <a:p>
            <a:endParaRPr lang="de-DE" sz="1400"/>
          </a:p>
        </p:txBody>
      </p:sp>
      <p:sp>
        <p:nvSpPr>
          <p:cNvPr id="23" name="TextBox 22"/>
          <p:cNvSpPr txBox="1"/>
          <p:nvPr/>
        </p:nvSpPr>
        <p:spPr>
          <a:xfrm>
            <a:off x="5570488" y="2717922"/>
            <a:ext cx="3121152" cy="523220"/>
          </a:xfrm>
          <a:prstGeom prst="rect">
            <a:avLst/>
          </a:prstGeom>
          <a:noFill/>
        </p:spPr>
        <p:txBody>
          <a:bodyPr wrap="square" rtlCol="0">
            <a:spAutoFit/>
          </a:bodyPr>
          <a:lstStyle/>
          <a:p>
            <a:r>
              <a:rPr lang="ro-RO" sz="1400" dirty="0" smtClean="0"/>
              <a:t>Linkuri către toate documentele publicate de către autor</a:t>
            </a:r>
            <a:endParaRPr lang="en-US" sz="1400" dirty="0"/>
          </a:p>
        </p:txBody>
      </p:sp>
      <p:sp>
        <p:nvSpPr>
          <p:cNvPr id="24" name="Rectangle 11"/>
          <p:cNvSpPr>
            <a:spLocks noChangeArrowheads="1"/>
          </p:cNvSpPr>
          <p:nvPr>
            <p:custDataLst>
              <p:tags r:id="rId20"/>
            </p:custDataLst>
          </p:nvPr>
        </p:nvSpPr>
        <p:spPr bwMode="auto">
          <a:xfrm>
            <a:off x="5442791" y="2738749"/>
            <a:ext cx="100012" cy="576000"/>
          </a:xfrm>
          <a:prstGeom prst="rect">
            <a:avLst/>
          </a:prstGeom>
          <a:solidFill>
            <a:srgbClr val="036635"/>
          </a:solidFill>
          <a:ln w="9525">
            <a:noFill/>
            <a:miter lim="800000"/>
            <a:headEnd/>
            <a:tailEnd/>
          </a:ln>
        </p:spPr>
        <p:txBody>
          <a:bodyPr wrap="none" anchor="ctr">
            <a:prstTxWarp prst="textNoShape">
              <a:avLst/>
            </a:prstTxWarp>
          </a:bodyPr>
          <a:lstStyle/>
          <a:p>
            <a:endParaRPr lang="de-DE" sz="1400"/>
          </a:p>
        </p:txBody>
      </p:sp>
      <p:sp>
        <p:nvSpPr>
          <p:cNvPr id="25" name="Rectangle 7"/>
          <p:cNvSpPr>
            <a:spLocks noChangeArrowheads="1"/>
          </p:cNvSpPr>
          <p:nvPr>
            <p:custDataLst>
              <p:tags r:id="rId21"/>
            </p:custDataLst>
          </p:nvPr>
        </p:nvSpPr>
        <p:spPr bwMode="auto">
          <a:xfrm>
            <a:off x="5441535" y="3558604"/>
            <a:ext cx="100012" cy="463550"/>
          </a:xfrm>
          <a:prstGeom prst="rect">
            <a:avLst/>
          </a:prstGeom>
          <a:solidFill>
            <a:srgbClr val="036635"/>
          </a:solidFill>
          <a:ln w="9525">
            <a:noFill/>
            <a:miter lim="800000"/>
            <a:headEnd/>
            <a:tailEnd/>
          </a:ln>
        </p:spPr>
        <p:txBody>
          <a:bodyPr wrap="none" anchor="ctr">
            <a:prstTxWarp prst="textNoShape">
              <a:avLst/>
            </a:prstTxWarp>
          </a:bodyPr>
          <a:lstStyle/>
          <a:p>
            <a:endParaRPr lang="de-DE" sz="1400"/>
          </a:p>
        </p:txBody>
      </p:sp>
    </p:spTree>
    <p:extLst>
      <p:ext uri="{BB962C8B-B14F-4D97-AF65-F5344CB8AC3E}">
        <p14:creationId xmlns:p14="http://schemas.microsoft.com/office/powerpoint/2010/main" val="569171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4072270" cy="87187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pPr marL="357188"/>
            <a:r>
              <a:rPr lang="ro-RO" smtClean="0"/>
              <a:t>Profilul de autor</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0" y="1066800"/>
            <a:ext cx="9350375" cy="4343400"/>
          </a:xfrm>
          <a:prstGeom prst="rect">
            <a:avLst/>
          </a:prstGeom>
          <a:noFill/>
          <a:ln w="9525">
            <a:noFill/>
            <a:miter lim="800000"/>
            <a:headEnd/>
            <a:tailEnd/>
          </a:ln>
        </p:spPr>
      </p:pic>
      <p:sp>
        <p:nvSpPr>
          <p:cNvPr id="9" name="Rounded Rectangle 8"/>
          <p:cNvSpPr/>
          <p:nvPr/>
        </p:nvSpPr>
        <p:spPr>
          <a:xfrm>
            <a:off x="4191000" y="1600200"/>
            <a:ext cx="1219200" cy="239592"/>
          </a:xfrm>
          <a:prstGeom prst="round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ounded Rectangle 7"/>
          <p:cNvSpPr/>
          <p:nvPr/>
        </p:nvSpPr>
        <p:spPr>
          <a:xfrm flipH="1">
            <a:off x="1676400" y="4800600"/>
            <a:ext cx="6324600" cy="457200"/>
          </a:xfrm>
          <a:prstGeom prst="round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0" name="Picture 9" descr="Scopus   Author search results.png"/>
          <p:cNvPicPr>
            <a:picLocks noChangeAspect="1"/>
          </p:cNvPicPr>
          <p:nvPr/>
        </p:nvPicPr>
        <p:blipFill>
          <a:blip r:embed="rId3" cstate="print"/>
          <a:stretch>
            <a:fillRect/>
          </a:stretch>
        </p:blipFill>
        <p:spPr>
          <a:xfrm>
            <a:off x="0" y="882501"/>
            <a:ext cx="1495124" cy="6705600"/>
          </a:xfrm>
          <a:prstGeom prst="rect">
            <a:avLst/>
          </a:prstGeom>
        </p:spPr>
      </p:pic>
    </p:spTree>
    <p:extLst>
      <p:ext uri="{BB962C8B-B14F-4D97-AF65-F5344CB8AC3E}">
        <p14:creationId xmlns:p14="http://schemas.microsoft.com/office/powerpoint/2010/main" val="41684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48856"/>
            <a:ext cx="8229600" cy="53162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pl-PL" smtClean="0"/>
              <a:t>Formularul de feedback – Scopus Author</a:t>
            </a:r>
            <a:endParaRPr lang="en-US" dirty="0"/>
          </a:p>
        </p:txBody>
      </p:sp>
      <p:pic>
        <p:nvPicPr>
          <p:cNvPr id="4" name="Picture 2"/>
          <p:cNvPicPr>
            <a:picLocks noChangeAspect="1" noChangeArrowheads="1"/>
          </p:cNvPicPr>
          <p:nvPr/>
        </p:nvPicPr>
        <p:blipFill>
          <a:blip r:embed="rId2" cstate="print"/>
          <a:stretch>
            <a:fillRect/>
          </a:stretch>
        </p:blipFill>
        <p:spPr bwMode="auto">
          <a:xfrm>
            <a:off x="405650" y="693468"/>
            <a:ext cx="8332700" cy="490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707115"/>
            <a:ext cx="3200400" cy="283485"/>
          </a:xfrm>
          <a:prstGeom prst="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p:cNvPicPr>
            <a:picLocks noChangeAspect="1" noChangeArrowheads="1"/>
          </p:cNvPicPr>
          <p:nvPr/>
        </p:nvPicPr>
        <p:blipFill>
          <a:blip r:embed="rId3" cstate="print"/>
          <a:srcRect/>
          <a:stretch>
            <a:fillRect/>
          </a:stretch>
        </p:blipFill>
        <p:spPr bwMode="auto">
          <a:xfrm>
            <a:off x="7315200" y="5638800"/>
            <a:ext cx="1447800" cy="630637"/>
          </a:xfrm>
          <a:prstGeom prst="rect">
            <a:avLst/>
          </a:prstGeom>
          <a:noFill/>
          <a:ln w="9525">
            <a:noFill/>
            <a:miter lim="800000"/>
            <a:headEnd/>
            <a:tailEnd/>
          </a:ln>
        </p:spPr>
      </p:pic>
      <p:sp>
        <p:nvSpPr>
          <p:cNvPr id="8" name="Up Arrow 7"/>
          <p:cNvSpPr/>
          <p:nvPr/>
        </p:nvSpPr>
        <p:spPr>
          <a:xfrm rot="1840591">
            <a:off x="6990957" y="5844611"/>
            <a:ext cx="381000" cy="625708"/>
          </a:xfrm>
          <a:prstGeom prst="upArrow">
            <a:avLst/>
          </a:prstGeom>
          <a:solidFill>
            <a:srgbClr val="006366"/>
          </a:solid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2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txBox="1">
            <a:spLocks noChangeArrowheads="1"/>
          </p:cNvSpPr>
          <p:nvPr>
            <p:custDataLst>
              <p:tags r:id="rId1"/>
            </p:custDataLst>
          </p:nvPr>
        </p:nvSpPr>
        <p:spPr>
          <a:xfrm>
            <a:off x="76200" y="318449"/>
            <a:ext cx="8534400" cy="6096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pPr marL="355600">
              <a:defRPr/>
            </a:pPr>
            <a:r>
              <a:rPr lang="ro-RO" sz="2400" dirty="0" smtClean="0"/>
              <a:t>Profile de autor</a:t>
            </a:r>
            <a:r>
              <a:rPr lang="en-US" sz="2400" dirty="0" smtClean="0"/>
              <a:t>– </a:t>
            </a:r>
            <a:r>
              <a:rPr lang="ro-RO" sz="2400" dirty="0" smtClean="0"/>
              <a:t>exemplu</a:t>
            </a:r>
            <a:endParaRPr lang="en-US" sz="2400" dirty="0" smtClean="0"/>
          </a:p>
        </p:txBody>
      </p:sp>
      <p:sp>
        <p:nvSpPr>
          <p:cNvPr id="14" name="Rounded Rectangle 13"/>
          <p:cNvSpPr/>
          <p:nvPr/>
        </p:nvSpPr>
        <p:spPr>
          <a:xfrm>
            <a:off x="1828800" y="2939713"/>
            <a:ext cx="1066800" cy="273462"/>
          </a:xfrm>
          <a:prstGeom prst="round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9698" name="Picture 2"/>
          <p:cNvPicPr>
            <a:picLocks noChangeAspect="1" noChangeArrowheads="1"/>
          </p:cNvPicPr>
          <p:nvPr/>
        </p:nvPicPr>
        <p:blipFill>
          <a:blip r:embed="rId3" cstate="print"/>
          <a:srcRect/>
          <a:stretch>
            <a:fillRect/>
          </a:stretch>
        </p:blipFill>
        <p:spPr bwMode="auto">
          <a:xfrm>
            <a:off x="0" y="1219200"/>
            <a:ext cx="8905875" cy="3886199"/>
          </a:xfrm>
          <a:prstGeom prst="rect">
            <a:avLst/>
          </a:prstGeom>
          <a:noFill/>
          <a:ln w="9525">
            <a:noFill/>
            <a:miter lim="800000"/>
            <a:headEnd/>
            <a:tailEnd/>
          </a:ln>
        </p:spPr>
      </p:pic>
      <p:sp>
        <p:nvSpPr>
          <p:cNvPr id="24" name="Rounded Rectangle 23"/>
          <p:cNvSpPr/>
          <p:nvPr/>
        </p:nvSpPr>
        <p:spPr>
          <a:xfrm>
            <a:off x="7086600" y="1600200"/>
            <a:ext cx="1600200" cy="304800"/>
          </a:xfrm>
          <a:prstGeom prst="round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5" name="Rounded Rectangle 24"/>
          <p:cNvSpPr/>
          <p:nvPr/>
        </p:nvSpPr>
        <p:spPr>
          <a:xfrm>
            <a:off x="3657600" y="2590800"/>
            <a:ext cx="1524000" cy="533400"/>
          </a:xfrm>
          <a:prstGeom prst="round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6" name="Picture 25" descr="Scopus   Author details  Einstein  Andrew J. gfh.png"/>
          <p:cNvPicPr>
            <a:picLocks noChangeAspect="1"/>
          </p:cNvPicPr>
          <p:nvPr/>
        </p:nvPicPr>
        <p:blipFill>
          <a:blip r:embed="rId4" cstate="print"/>
          <a:stretch>
            <a:fillRect/>
          </a:stretch>
        </p:blipFill>
        <p:spPr>
          <a:xfrm>
            <a:off x="6574995" y="0"/>
            <a:ext cx="2569005" cy="6858000"/>
          </a:xfrm>
          <a:prstGeom prst="rect">
            <a:avLst/>
          </a:prstGeom>
        </p:spPr>
      </p:pic>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66654"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itchFamily="34" charset="0"/>
              <a:cs typeface="Arial" pitchFamily="34" charset="0"/>
            </a:endParaRPr>
          </a:p>
          <a:p>
            <a:pPr marL="457200" marR="0" lvl="1" indent="-457200" algn="l" defTabSz="914400" rtl="0" eaLnBrk="0" fontAlgn="ctr" latinLnBrk="0" hangingPunct="0">
              <a:lnSpc>
                <a:spcPct val="100000"/>
              </a:lnSpc>
              <a:spcBef>
                <a:spcPct val="0"/>
              </a:spcBef>
              <a:spcAft>
                <a:spcPct val="0"/>
              </a:spcAft>
              <a:buClrTx/>
              <a:buSzTx/>
              <a:buFontTx/>
              <a:buChar char="•"/>
              <a:tabLst/>
            </a:pPr>
            <a:r>
              <a:rPr kumimoji="0" lang="ro-RO" sz="800" b="0" i="0" u="none" strike="noStrike" cap="none" normalizeH="0" baseline="0" smtClean="0">
                <a:ln>
                  <a:noFill/>
                </a:ln>
                <a:solidFill>
                  <a:srgbClr val="666666"/>
                </a:solidFill>
                <a:effectLst/>
                <a:latin typeface="Arial" pitchFamily="34" charset="0"/>
                <a:ea typeface="inherit"/>
                <a:cs typeface="Arial" pitchFamily="34" charset="0"/>
                <a:hlinkClick r:id="rId5" tooltip="View public profile"/>
              </a:rPr>
              <a:t>r</a:t>
            </a:r>
            <a:r>
              <a:rPr kumimoji="0" lang="ro-RO" sz="800" b="0" i="0" u="none" strike="noStrike" cap="none" normalizeH="0" baseline="0" smtClean="0" bmk="">
                <a:ln>
                  <a:noFill/>
                </a:ln>
                <a:solidFill>
                  <a:srgbClr val="666666"/>
                </a:solidFill>
                <a:effectLst/>
                <a:latin typeface="Arial" pitchFamily="34" charset="0"/>
                <a:ea typeface="inherit"/>
                <a:cs typeface="Arial" pitchFamily="34" charset="0"/>
                <a:hlinkClick r:id="rId5" tooltip="View public profile"/>
              </a:rPr>
              <a:t>o.linkedin.com/in/cristinahuidiu/</a:t>
            </a:r>
            <a:endParaRPr kumimoji="0" lang="ro-RO" sz="800" b="0" i="0" u="none" strike="noStrike" cap="none" normalizeH="0" baseline="0" smtClean="0">
              <a:ln>
                <a:noFill/>
              </a:ln>
              <a:solidFill>
                <a:srgbClr val="333333"/>
              </a:solidFill>
              <a:effectLst/>
              <a:latin typeface="Arial" pitchFamily="34" charset="0"/>
              <a:ea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ounded Rectangle 27"/>
          <p:cNvSpPr/>
          <p:nvPr/>
        </p:nvSpPr>
        <p:spPr>
          <a:xfrm>
            <a:off x="6553200" y="533400"/>
            <a:ext cx="1600200" cy="609600"/>
          </a:xfrm>
          <a:prstGeom prst="roundRect">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1287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ppt_x"/>
                                          </p:val>
                                        </p:tav>
                                        <p:tav tm="100000">
                                          <p:val>
                                            <p:strVal val="#ppt_x"/>
                                          </p:val>
                                        </p:tav>
                                      </p:tavLst>
                                    </p:anim>
                                    <p:anim calcmode="lin" valueType="num">
                                      <p:cBhvr additive="base">
                                        <p:cTn id="14"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ppt_x"/>
                                          </p:val>
                                        </p:tav>
                                        <p:tav tm="100000">
                                          <p:val>
                                            <p:strVal val="#ppt_x"/>
                                          </p:val>
                                        </p:tav>
                                      </p:tavLst>
                                    </p:anim>
                                    <p:anim calcmode="lin" valueType="num">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1588160"/>
            <a:ext cx="8943463" cy="371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228600"/>
            <a:ext cx="8077200" cy="64376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sz="2400" dirty="0" smtClean="0"/>
              <a:t>Unde publică?</a:t>
            </a:r>
            <a:endParaRPr lang="en-US" sz="2400" dirty="0" smtClean="0"/>
          </a:p>
        </p:txBody>
      </p:sp>
      <p:sp>
        <p:nvSpPr>
          <p:cNvPr id="5" name="Oval 4"/>
          <p:cNvSpPr/>
          <p:nvPr/>
        </p:nvSpPr>
        <p:spPr>
          <a:xfrm>
            <a:off x="261348" y="1588160"/>
            <a:ext cx="4421875" cy="764274"/>
          </a:xfrm>
          <a:prstGeom prst="ellipse">
            <a:avLst/>
          </a:prstGeom>
          <a:noFill/>
          <a:ln>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ct val="50000"/>
              </a:spcBef>
            </a:pPr>
            <a:endParaRPr lang="en-GB" sz="1200">
              <a:solidFill>
                <a:srgbClr val="FFFFFF"/>
              </a:solidFill>
            </a:endParaRPr>
          </a:p>
        </p:txBody>
      </p:sp>
    </p:spTree>
    <p:extLst>
      <p:ext uri="{BB962C8B-B14F-4D97-AF65-F5344CB8AC3E}">
        <p14:creationId xmlns:p14="http://schemas.microsoft.com/office/powerpoint/2010/main" val="41266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Elsevier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856" y="2348992"/>
            <a:ext cx="1787144" cy="1882789"/>
          </a:xfrm>
          <a:prstGeom prst="rect">
            <a:avLst/>
          </a:prstGeom>
        </p:spPr>
      </p:pic>
      <p:sp>
        <p:nvSpPr>
          <p:cNvPr id="4" name="TextBox 3"/>
          <p:cNvSpPr txBox="1"/>
          <p:nvPr/>
        </p:nvSpPr>
        <p:spPr>
          <a:xfrm>
            <a:off x="2057400" y="1979660"/>
            <a:ext cx="1371600" cy="369332"/>
          </a:xfrm>
          <a:prstGeom prst="rect">
            <a:avLst/>
          </a:prstGeom>
          <a:noFill/>
          <a:ln>
            <a:noFill/>
          </a:ln>
        </p:spPr>
        <p:txBody>
          <a:bodyPr wrap="square" rtlCol="0">
            <a:spAutoFit/>
          </a:bodyPr>
          <a:lstStyle/>
          <a:p>
            <a:r>
              <a:rPr lang="en-US" dirty="0" smtClean="0"/>
              <a:t>2500 </a:t>
            </a:r>
            <a:r>
              <a:rPr lang="en-US" dirty="0" err="1" smtClean="0"/>
              <a:t>jurnale</a:t>
            </a:r>
            <a:endParaRPr lang="en-US" dirty="0"/>
          </a:p>
        </p:txBody>
      </p:sp>
      <p:sp>
        <p:nvSpPr>
          <p:cNvPr id="5" name="TextBox 4"/>
          <p:cNvSpPr txBox="1"/>
          <p:nvPr/>
        </p:nvSpPr>
        <p:spPr>
          <a:xfrm>
            <a:off x="3810000" y="1524001"/>
            <a:ext cx="914400" cy="369332"/>
          </a:xfrm>
          <a:prstGeom prst="rect">
            <a:avLst/>
          </a:prstGeom>
          <a:noFill/>
        </p:spPr>
        <p:txBody>
          <a:bodyPr wrap="square" rtlCol="0">
            <a:spAutoFit/>
          </a:bodyPr>
          <a:lstStyle/>
          <a:p>
            <a:r>
              <a:rPr lang="ro-RO" dirty="0" smtClean="0"/>
              <a:t>Lancet</a:t>
            </a:r>
            <a:endParaRPr lang="en-US" dirty="0"/>
          </a:p>
        </p:txBody>
      </p:sp>
      <p:sp>
        <p:nvSpPr>
          <p:cNvPr id="6" name="TextBox 5"/>
          <p:cNvSpPr txBox="1"/>
          <p:nvPr/>
        </p:nvSpPr>
        <p:spPr>
          <a:xfrm>
            <a:off x="4572000" y="1828800"/>
            <a:ext cx="3048000" cy="369332"/>
          </a:xfrm>
          <a:prstGeom prst="rect">
            <a:avLst/>
          </a:prstGeom>
          <a:noFill/>
        </p:spPr>
        <p:txBody>
          <a:bodyPr wrap="square" rtlCol="0">
            <a:spAutoFit/>
          </a:bodyPr>
          <a:lstStyle/>
          <a:p>
            <a:r>
              <a:rPr lang="en-US" dirty="0" smtClean="0"/>
              <a:t>Nuclear Physics Section B</a:t>
            </a:r>
            <a:endParaRPr lang="en-US" dirty="0"/>
          </a:p>
        </p:txBody>
      </p:sp>
      <p:sp>
        <p:nvSpPr>
          <p:cNvPr id="7" name="TextBox 6"/>
          <p:cNvSpPr txBox="1"/>
          <p:nvPr/>
        </p:nvSpPr>
        <p:spPr>
          <a:xfrm>
            <a:off x="685800" y="1524000"/>
            <a:ext cx="1371600" cy="369332"/>
          </a:xfrm>
          <a:prstGeom prst="rect">
            <a:avLst/>
          </a:prstGeom>
          <a:noFill/>
        </p:spPr>
        <p:txBody>
          <a:bodyPr wrap="square" rtlCol="0">
            <a:spAutoFit/>
          </a:bodyPr>
          <a:lstStyle/>
          <a:p>
            <a:r>
              <a:rPr lang="en-US" dirty="0" smtClean="0"/>
              <a:t>2</a:t>
            </a:r>
            <a:r>
              <a:rPr lang="ro-RO" dirty="0" smtClean="0"/>
              <a:t>5</a:t>
            </a:r>
            <a:r>
              <a:rPr lang="en-US" dirty="0" smtClean="0"/>
              <a:t>.000 c</a:t>
            </a:r>
            <a:r>
              <a:rPr lang="ro-RO" dirty="0" smtClean="0"/>
              <a:t>ărţi</a:t>
            </a:r>
            <a:endParaRPr lang="en-US" dirty="0"/>
          </a:p>
        </p:txBody>
      </p:sp>
      <p:sp>
        <p:nvSpPr>
          <p:cNvPr id="8" name="TextBox 7"/>
          <p:cNvSpPr txBox="1"/>
          <p:nvPr/>
        </p:nvSpPr>
        <p:spPr>
          <a:xfrm>
            <a:off x="5715000" y="2743200"/>
            <a:ext cx="1143000" cy="369332"/>
          </a:xfrm>
          <a:prstGeom prst="rect">
            <a:avLst/>
          </a:prstGeom>
          <a:noFill/>
        </p:spPr>
        <p:txBody>
          <a:bodyPr wrap="square" rtlCol="0">
            <a:spAutoFit/>
          </a:bodyPr>
          <a:lstStyle/>
          <a:p>
            <a:r>
              <a:rPr lang="ro-RO" dirty="0" smtClean="0"/>
              <a:t>medicin</a:t>
            </a:r>
            <a:r>
              <a:rPr lang="ro-RO" dirty="0"/>
              <a:t>ă</a:t>
            </a:r>
            <a:endParaRPr lang="en-US" dirty="0"/>
          </a:p>
        </p:txBody>
      </p:sp>
      <p:sp>
        <p:nvSpPr>
          <p:cNvPr id="9" name="TextBox 8"/>
          <p:cNvSpPr txBox="1"/>
          <p:nvPr/>
        </p:nvSpPr>
        <p:spPr>
          <a:xfrm>
            <a:off x="7086600" y="3048000"/>
            <a:ext cx="762000" cy="381000"/>
          </a:xfrm>
          <a:prstGeom prst="rect">
            <a:avLst/>
          </a:prstGeom>
          <a:noFill/>
        </p:spPr>
        <p:txBody>
          <a:bodyPr wrap="square" rtlCol="0">
            <a:spAutoFit/>
          </a:bodyPr>
          <a:lstStyle/>
          <a:p>
            <a:r>
              <a:rPr lang="ro-RO" dirty="0" smtClean="0"/>
              <a:t>fizică</a:t>
            </a:r>
            <a:endParaRPr lang="en-US" dirty="0"/>
          </a:p>
        </p:txBody>
      </p:sp>
      <p:sp>
        <p:nvSpPr>
          <p:cNvPr id="10" name="TextBox 9"/>
          <p:cNvSpPr txBox="1"/>
          <p:nvPr/>
        </p:nvSpPr>
        <p:spPr>
          <a:xfrm>
            <a:off x="5829300" y="3429000"/>
            <a:ext cx="1028700" cy="381000"/>
          </a:xfrm>
          <a:prstGeom prst="rect">
            <a:avLst/>
          </a:prstGeom>
          <a:noFill/>
        </p:spPr>
        <p:txBody>
          <a:bodyPr wrap="square" rtlCol="0">
            <a:spAutoFit/>
          </a:bodyPr>
          <a:lstStyle/>
          <a:p>
            <a:r>
              <a:rPr lang="ro-RO" dirty="0" smtClean="0"/>
              <a:t>chimie</a:t>
            </a:r>
            <a:endParaRPr lang="en-US" dirty="0"/>
          </a:p>
        </p:txBody>
      </p:sp>
      <p:sp>
        <p:nvSpPr>
          <p:cNvPr id="11" name="TextBox 10"/>
          <p:cNvSpPr txBox="1"/>
          <p:nvPr/>
        </p:nvSpPr>
        <p:spPr>
          <a:xfrm>
            <a:off x="7315200" y="3619500"/>
            <a:ext cx="1143000" cy="369332"/>
          </a:xfrm>
          <a:prstGeom prst="rect">
            <a:avLst/>
          </a:prstGeom>
          <a:noFill/>
        </p:spPr>
        <p:txBody>
          <a:bodyPr wrap="square" rtlCol="0">
            <a:spAutoFit/>
          </a:bodyPr>
          <a:lstStyle/>
          <a:p>
            <a:r>
              <a:rPr lang="ro-RO" dirty="0" smtClean="0"/>
              <a:t>biologie</a:t>
            </a:r>
            <a:endParaRPr lang="en-US" dirty="0"/>
          </a:p>
        </p:txBody>
      </p:sp>
      <p:sp>
        <p:nvSpPr>
          <p:cNvPr id="12" name="TextBox 11"/>
          <p:cNvSpPr txBox="1"/>
          <p:nvPr/>
        </p:nvSpPr>
        <p:spPr>
          <a:xfrm>
            <a:off x="7543800" y="2667000"/>
            <a:ext cx="1066800" cy="381000"/>
          </a:xfrm>
          <a:prstGeom prst="rect">
            <a:avLst/>
          </a:prstGeom>
          <a:noFill/>
        </p:spPr>
        <p:txBody>
          <a:bodyPr wrap="square" rtlCol="0">
            <a:spAutoFit/>
          </a:bodyPr>
          <a:lstStyle/>
          <a:p>
            <a:r>
              <a:rPr lang="ro-RO" dirty="0" smtClean="0"/>
              <a:t>A.I.</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634781"/>
            <a:ext cx="1447322" cy="48389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4550" y="4807761"/>
            <a:ext cx="1149727" cy="50343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856" y="4062421"/>
            <a:ext cx="1751595" cy="56140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224" y="4548581"/>
            <a:ext cx="1265037" cy="754157"/>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2044" y="4602565"/>
            <a:ext cx="1253744" cy="43232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5831" y="5555831"/>
            <a:ext cx="2301025" cy="472005"/>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30" y="3501521"/>
            <a:ext cx="952261" cy="308479"/>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200" y="5636350"/>
            <a:ext cx="1333500" cy="391486"/>
          </a:xfrm>
          <a:prstGeom prst="rect">
            <a:avLst/>
          </a:prstGeom>
        </p:spPr>
      </p:pic>
      <p:pic>
        <p:nvPicPr>
          <p:cNvPr id="22" name="Picture 21" descr="814208v9v1.jpg"/>
          <p:cNvPicPr>
            <a:picLocks noChangeAspect="1"/>
          </p:cNvPicPr>
          <p:nvPr/>
        </p:nvPicPr>
        <p:blipFill>
          <a:blip r:embed="rId11" cstate="print">
            <a:clrChange>
              <a:clrFrom>
                <a:srgbClr val="FFFEFF"/>
              </a:clrFrom>
              <a:clrTo>
                <a:srgbClr val="FFFEFF">
                  <a:alpha val="0"/>
                </a:srgbClr>
              </a:clrTo>
            </a:clrChange>
          </a:blip>
          <a:srcRect t="18907" r="784" b="24952"/>
          <a:stretch>
            <a:fillRect/>
          </a:stretch>
        </p:blipFill>
        <p:spPr>
          <a:xfrm>
            <a:off x="2286000" y="4876800"/>
            <a:ext cx="2438400" cy="685800"/>
          </a:xfrm>
          <a:prstGeom prst="rect">
            <a:avLst/>
          </a:prstGeom>
        </p:spPr>
      </p:pic>
      <p:pic>
        <p:nvPicPr>
          <p:cNvPr id="23" name="Picture 22" descr="mendeley-logo-wiki.png"/>
          <p:cNvPicPr>
            <a:picLocks noChangeAspect="1"/>
          </p:cNvPicPr>
          <p:nvPr/>
        </p:nvPicPr>
        <p:blipFill>
          <a:blip r:embed="rId12" cstate="print"/>
          <a:stretch>
            <a:fillRect/>
          </a:stretch>
        </p:blipFill>
        <p:spPr>
          <a:xfrm>
            <a:off x="4038600" y="5715000"/>
            <a:ext cx="914400" cy="914400"/>
          </a:xfrm>
          <a:prstGeom prst="rect">
            <a:avLst/>
          </a:prstGeom>
        </p:spPr>
      </p:pic>
      <p:sp>
        <p:nvSpPr>
          <p:cNvPr id="24" name="TextBox 23"/>
          <p:cNvSpPr txBox="1"/>
          <p:nvPr/>
        </p:nvSpPr>
        <p:spPr>
          <a:xfrm>
            <a:off x="4953000" y="1371600"/>
            <a:ext cx="2362200" cy="369332"/>
          </a:xfrm>
          <a:prstGeom prst="rect">
            <a:avLst/>
          </a:prstGeom>
          <a:noFill/>
        </p:spPr>
        <p:txBody>
          <a:bodyPr wrap="square" rtlCol="0">
            <a:spAutoFit/>
          </a:bodyPr>
          <a:lstStyle/>
          <a:p>
            <a:r>
              <a:rPr lang="ro-RO" dirty="0" smtClean="0"/>
              <a:t>Artificial Intelligence</a:t>
            </a:r>
            <a:endParaRPr lang="en-US" dirty="0"/>
          </a:p>
        </p:txBody>
      </p:sp>
    </p:spTree>
    <p:extLst>
      <p:ext uri="{BB962C8B-B14F-4D97-AF65-F5344CB8AC3E}">
        <p14:creationId xmlns:p14="http://schemas.microsoft.com/office/powerpoint/2010/main" val="37465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081" y="990600"/>
            <a:ext cx="7468173" cy="433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609600" y="228600"/>
            <a:ext cx="7924800" cy="65427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dirty="0" smtClean="0"/>
              <a:t>Ce publică?</a:t>
            </a:r>
            <a:endParaRPr lang="en-GB" dirty="0"/>
          </a:p>
        </p:txBody>
      </p:sp>
    </p:spTree>
    <p:extLst>
      <p:ext uri="{BB962C8B-B14F-4D97-AF65-F5344CB8AC3E}">
        <p14:creationId xmlns:p14="http://schemas.microsoft.com/office/powerpoint/2010/main" val="3720034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8600"/>
            <a:ext cx="8077200" cy="65427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dirty="0" smtClean="0"/>
              <a:t>Care sunt domeniile de interes?</a:t>
            </a:r>
            <a:endParaRPr lang="en-GB" dirty="0"/>
          </a:p>
        </p:txBody>
      </p:sp>
      <p:pic>
        <p:nvPicPr>
          <p:cNvPr id="4"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990600"/>
            <a:ext cx="8073716" cy="465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69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152400"/>
            <a:ext cx="8001000" cy="73047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dirty="0" smtClean="0"/>
              <a:t>Cu cine publică?</a:t>
            </a:r>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00548"/>
            <a:ext cx="9144000" cy="461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045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484" y="1447800"/>
            <a:ext cx="3810000" cy="369332"/>
          </a:xfrm>
          <a:prstGeom prst="rect">
            <a:avLst/>
          </a:prstGeom>
          <a:noFill/>
        </p:spPr>
        <p:txBody>
          <a:bodyPr wrap="square" rtlCol="0">
            <a:spAutoFit/>
          </a:bodyPr>
          <a:lstStyle/>
          <a:p>
            <a:r>
              <a:rPr lang="ro-RO" dirty="0" smtClean="0"/>
              <a:t>Cercetători cu nume similare</a:t>
            </a:r>
            <a:r>
              <a:rPr lang="en-US" dirty="0" smtClean="0"/>
              <a:t>.</a:t>
            </a:r>
            <a:endParaRPr lang="en-US" dirty="0"/>
          </a:p>
        </p:txBody>
      </p:sp>
      <p:grpSp>
        <p:nvGrpSpPr>
          <p:cNvPr id="2" name="Group 10"/>
          <p:cNvGrpSpPr/>
          <p:nvPr/>
        </p:nvGrpSpPr>
        <p:grpSpPr>
          <a:xfrm>
            <a:off x="228600" y="2514600"/>
            <a:ext cx="4117139" cy="1832521"/>
            <a:chOff x="228600" y="2514600"/>
            <a:chExt cx="4117139" cy="1832521"/>
          </a:xfrm>
        </p:grpSpPr>
        <p:pic>
          <p:nvPicPr>
            <p:cNvPr id="8" name="Picture 2"/>
            <p:cNvPicPr>
              <a:picLocks noChangeAspect="1" noChangeArrowheads="1"/>
            </p:cNvPicPr>
            <p:nvPr/>
          </p:nvPicPr>
          <p:blipFill>
            <a:blip r:embed="rId2" cstate="print"/>
            <a:srcRect/>
            <a:stretch>
              <a:fillRect/>
            </a:stretch>
          </p:blipFill>
          <p:spPr bwMode="auto">
            <a:xfrm>
              <a:off x="381000" y="2514600"/>
              <a:ext cx="892969" cy="1259086"/>
            </a:xfrm>
            <a:prstGeom prst="rect">
              <a:avLst/>
            </a:prstGeom>
            <a:noFill/>
            <a:ln w="12700">
              <a:noFill/>
              <a:miter lim="800000"/>
              <a:headEnd/>
              <a:tailEnd/>
            </a:ln>
            <a:effectLst>
              <a:outerShdw dist="76199" dir="2700000" algn="ctr" rotWithShape="0">
                <a:schemeClr val="bg2">
                  <a:alpha val="75000"/>
                </a:schemeClr>
              </a:outerShdw>
            </a:effectLst>
          </p:spPr>
        </p:pic>
        <p:sp>
          <p:nvSpPr>
            <p:cNvPr id="9" name="Rectangle 3"/>
            <p:cNvSpPr>
              <a:spLocks/>
            </p:cNvSpPr>
            <p:nvPr/>
          </p:nvSpPr>
          <p:spPr bwMode="auto">
            <a:xfrm>
              <a:off x="228600" y="3962400"/>
              <a:ext cx="1069139" cy="384721"/>
            </a:xfrm>
            <a:prstGeom prst="rect">
              <a:avLst/>
            </a:prstGeom>
            <a:noFill/>
            <a:ln w="12700">
              <a:noFill/>
              <a:miter lim="800000"/>
              <a:headEnd/>
              <a:tailEnd/>
            </a:ln>
          </p:spPr>
          <p:txBody>
            <a:bodyPr wrap="none" lIns="0" tIns="0" rIns="0" bIns="0" anchor="ctr">
              <a:spAutoFit/>
            </a:bodyPr>
            <a:lstStyle/>
            <a:p>
              <a:r>
                <a:rPr lang="en-US" sz="2500" b="1" dirty="0" smtClean="0">
                  <a:latin typeface="Arial" charset="0"/>
                  <a:cs typeface="Arial" charset="0"/>
                  <a:sym typeface="Arial" charset="0"/>
                </a:rPr>
                <a:t>Dr. Lee</a:t>
              </a:r>
              <a:endParaRPr lang="en-US" sz="2500" b="1" dirty="0">
                <a:latin typeface="Arial" charset="0"/>
                <a:cs typeface="Arial" charset="0"/>
                <a:sym typeface="Arial" charset="0"/>
              </a:endParaRPr>
            </a:p>
          </p:txBody>
        </p:sp>
        <p:pic>
          <p:nvPicPr>
            <p:cNvPr id="10" name="Picture 2"/>
            <p:cNvPicPr>
              <a:picLocks noChangeAspect="1" noChangeArrowheads="1"/>
            </p:cNvPicPr>
            <p:nvPr/>
          </p:nvPicPr>
          <p:blipFill>
            <a:blip r:embed="rId2" cstate="print"/>
            <a:srcRect/>
            <a:stretch>
              <a:fillRect/>
            </a:stretch>
          </p:blipFill>
          <p:spPr bwMode="auto">
            <a:xfrm>
              <a:off x="1828800" y="2514600"/>
              <a:ext cx="892969" cy="1259086"/>
            </a:xfrm>
            <a:prstGeom prst="rect">
              <a:avLst/>
            </a:prstGeom>
            <a:noFill/>
            <a:ln w="12700">
              <a:noFill/>
              <a:miter lim="800000"/>
              <a:headEnd/>
              <a:tailEnd/>
            </a:ln>
            <a:effectLst>
              <a:outerShdw dist="76199" dir="2700000" algn="ctr" rotWithShape="0">
                <a:schemeClr val="bg2">
                  <a:alpha val="75000"/>
                </a:schemeClr>
              </a:outerShdw>
            </a:effectLst>
          </p:spPr>
        </p:pic>
        <p:pic>
          <p:nvPicPr>
            <p:cNvPr id="12" name="Picture 2"/>
            <p:cNvPicPr>
              <a:picLocks noChangeAspect="1" noChangeArrowheads="1"/>
            </p:cNvPicPr>
            <p:nvPr/>
          </p:nvPicPr>
          <p:blipFill>
            <a:blip r:embed="rId2" cstate="print"/>
            <a:srcRect/>
            <a:stretch>
              <a:fillRect/>
            </a:stretch>
          </p:blipFill>
          <p:spPr bwMode="auto">
            <a:xfrm>
              <a:off x="3124200" y="2514600"/>
              <a:ext cx="892969" cy="1259086"/>
            </a:xfrm>
            <a:prstGeom prst="rect">
              <a:avLst/>
            </a:prstGeom>
            <a:noFill/>
            <a:ln w="12700">
              <a:noFill/>
              <a:miter lim="800000"/>
              <a:headEnd/>
              <a:tailEnd/>
            </a:ln>
            <a:effectLst>
              <a:outerShdw dist="76199" dir="2700000" algn="ctr" rotWithShape="0">
                <a:schemeClr val="bg2">
                  <a:alpha val="75000"/>
                </a:schemeClr>
              </a:outerShdw>
            </a:effectLst>
          </p:spPr>
        </p:pic>
        <p:sp>
          <p:nvSpPr>
            <p:cNvPr id="14" name="Rectangle 3"/>
            <p:cNvSpPr>
              <a:spLocks/>
            </p:cNvSpPr>
            <p:nvPr/>
          </p:nvSpPr>
          <p:spPr bwMode="auto">
            <a:xfrm>
              <a:off x="1752600" y="3958679"/>
              <a:ext cx="1069139" cy="384721"/>
            </a:xfrm>
            <a:prstGeom prst="rect">
              <a:avLst/>
            </a:prstGeom>
            <a:noFill/>
            <a:ln w="12700">
              <a:noFill/>
              <a:miter lim="800000"/>
              <a:headEnd/>
              <a:tailEnd/>
            </a:ln>
          </p:spPr>
          <p:txBody>
            <a:bodyPr wrap="none" lIns="0" tIns="0" rIns="0" bIns="0" anchor="ctr">
              <a:spAutoFit/>
            </a:bodyPr>
            <a:lstStyle/>
            <a:p>
              <a:r>
                <a:rPr lang="en-US" sz="2500" b="1" dirty="0" smtClean="0">
                  <a:latin typeface="Arial" charset="0"/>
                  <a:cs typeface="Arial" charset="0"/>
                  <a:sym typeface="Arial" charset="0"/>
                </a:rPr>
                <a:t>Dr. Lee</a:t>
              </a:r>
              <a:endParaRPr lang="en-US" sz="2500" b="1" dirty="0">
                <a:latin typeface="Arial" charset="0"/>
                <a:cs typeface="Arial" charset="0"/>
                <a:sym typeface="Arial" charset="0"/>
              </a:endParaRPr>
            </a:p>
          </p:txBody>
        </p:sp>
        <p:sp>
          <p:nvSpPr>
            <p:cNvPr id="15" name="Rectangle 3"/>
            <p:cNvSpPr>
              <a:spLocks/>
            </p:cNvSpPr>
            <p:nvPr/>
          </p:nvSpPr>
          <p:spPr bwMode="auto">
            <a:xfrm>
              <a:off x="3276600" y="3958679"/>
              <a:ext cx="1069139" cy="384721"/>
            </a:xfrm>
            <a:prstGeom prst="rect">
              <a:avLst/>
            </a:prstGeom>
            <a:noFill/>
            <a:ln w="12700">
              <a:noFill/>
              <a:miter lim="800000"/>
              <a:headEnd/>
              <a:tailEnd/>
            </a:ln>
          </p:spPr>
          <p:txBody>
            <a:bodyPr wrap="none" lIns="0" tIns="0" rIns="0" bIns="0" anchor="ctr">
              <a:spAutoFit/>
            </a:bodyPr>
            <a:lstStyle/>
            <a:p>
              <a:r>
                <a:rPr lang="en-US" sz="2500" b="1" dirty="0" smtClean="0">
                  <a:latin typeface="Arial" charset="0"/>
                  <a:cs typeface="Arial" charset="0"/>
                  <a:sym typeface="Arial" charset="0"/>
                </a:rPr>
                <a:t>Dr. Lee</a:t>
              </a:r>
              <a:endParaRPr lang="en-US" sz="2500" b="1" dirty="0">
                <a:latin typeface="Arial" charset="0"/>
                <a:cs typeface="Arial" charset="0"/>
                <a:sym typeface="Arial" charset="0"/>
              </a:endParaRPr>
            </a:p>
          </p:txBody>
        </p:sp>
      </p:grpSp>
      <p:sp>
        <p:nvSpPr>
          <p:cNvPr id="16" name="TextBox 15"/>
          <p:cNvSpPr txBox="1"/>
          <p:nvPr/>
        </p:nvSpPr>
        <p:spPr>
          <a:xfrm>
            <a:off x="5266600" y="1447799"/>
            <a:ext cx="2590800" cy="646331"/>
          </a:xfrm>
          <a:prstGeom prst="rect">
            <a:avLst/>
          </a:prstGeom>
          <a:noFill/>
        </p:spPr>
        <p:txBody>
          <a:bodyPr wrap="square" rtlCol="0">
            <a:spAutoFit/>
          </a:bodyPr>
          <a:lstStyle/>
          <a:p>
            <a:r>
              <a:rPr lang="ro-RO" dirty="0" smtClean="0"/>
              <a:t>Cercetătorii publică sub diverse variante de nume</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888831" y="2514600"/>
            <a:ext cx="892969" cy="1259086"/>
          </a:xfrm>
          <a:prstGeom prst="rect">
            <a:avLst/>
          </a:prstGeom>
          <a:noFill/>
          <a:ln w="12700">
            <a:noFill/>
            <a:miter lim="800000"/>
            <a:headEnd/>
            <a:tailEnd/>
          </a:ln>
          <a:effectLst>
            <a:outerShdw dist="76199" dir="2700000" algn="ctr" rotWithShape="0">
              <a:schemeClr val="bg2">
                <a:alpha val="75000"/>
              </a:schemeClr>
            </a:outerShdw>
          </a:effectLst>
        </p:spPr>
      </p:pic>
      <p:sp>
        <p:nvSpPr>
          <p:cNvPr id="17" name="Rectangle 3"/>
          <p:cNvSpPr>
            <a:spLocks/>
          </p:cNvSpPr>
          <p:nvPr/>
        </p:nvSpPr>
        <p:spPr bwMode="auto">
          <a:xfrm>
            <a:off x="5733789" y="4002361"/>
            <a:ext cx="2155975" cy="1538883"/>
          </a:xfrm>
          <a:prstGeom prst="rect">
            <a:avLst/>
          </a:prstGeom>
          <a:noFill/>
          <a:ln w="12700">
            <a:noFill/>
            <a:miter lim="800000"/>
            <a:headEnd/>
            <a:tailEnd/>
          </a:ln>
        </p:spPr>
        <p:txBody>
          <a:bodyPr wrap="none" lIns="0" tIns="0" rIns="0" bIns="0" anchor="ctr">
            <a:spAutoFit/>
          </a:bodyPr>
          <a:lstStyle/>
          <a:p>
            <a:r>
              <a:rPr lang="en-US" sz="2500" b="1" dirty="0" smtClean="0">
                <a:latin typeface="Arial" charset="0"/>
                <a:cs typeface="Arial" charset="0"/>
                <a:sym typeface="Arial" charset="0"/>
              </a:rPr>
              <a:t>Dr. Lee</a:t>
            </a:r>
          </a:p>
          <a:p>
            <a:r>
              <a:rPr lang="en-US" sz="2500" b="1" dirty="0" smtClean="0">
                <a:latin typeface="Arial" charset="0"/>
                <a:cs typeface="Arial" charset="0"/>
                <a:sym typeface="Arial" charset="0"/>
              </a:rPr>
              <a:t>Dr. J. Lee</a:t>
            </a:r>
          </a:p>
          <a:p>
            <a:r>
              <a:rPr lang="en-US" sz="2500" b="1" dirty="0" smtClean="0">
                <a:latin typeface="Arial" charset="0"/>
                <a:cs typeface="Arial" charset="0"/>
                <a:sym typeface="Arial" charset="0"/>
              </a:rPr>
              <a:t>Dr. James Lee</a:t>
            </a:r>
          </a:p>
          <a:p>
            <a:endParaRPr lang="en-US" sz="2500" b="1" dirty="0">
              <a:latin typeface="Arial" charset="0"/>
              <a:cs typeface="Arial" charset="0"/>
              <a:sym typeface="Arial" charset="0"/>
            </a:endParaRPr>
          </a:p>
        </p:txBody>
      </p:sp>
      <p:sp>
        <p:nvSpPr>
          <p:cNvPr id="21" name="Title 1"/>
          <p:cNvSpPr>
            <a:spLocks noGrp="1"/>
          </p:cNvSpPr>
          <p:nvPr>
            <p:ph type="title"/>
          </p:nvPr>
        </p:nvSpPr>
        <p:spPr>
          <a:xfrm>
            <a:off x="446856" y="260648"/>
            <a:ext cx="8229600" cy="562074"/>
          </a:xfrm>
        </p:spPr>
        <p:txBody>
          <a:bodyPr>
            <a:normAutofit/>
          </a:bodyPr>
          <a:lstStyle/>
          <a:p>
            <a:r>
              <a:rPr lang="ro-RO" sz="2500" dirty="0" smtClean="0"/>
              <a:t>ORCID – De ce?</a:t>
            </a:r>
            <a:endParaRPr lang="en-US" sz="2500" dirty="0"/>
          </a:p>
        </p:txBody>
      </p:sp>
    </p:spTree>
    <p:extLst>
      <p:ext uri="{BB962C8B-B14F-4D97-AF65-F5344CB8AC3E}">
        <p14:creationId xmlns:p14="http://schemas.microsoft.com/office/powerpoint/2010/main" val="627750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066800" y="1115318"/>
            <a:ext cx="892969" cy="1259086"/>
          </a:xfrm>
          <a:prstGeom prst="rect">
            <a:avLst/>
          </a:prstGeom>
          <a:noFill/>
          <a:ln w="12700">
            <a:noFill/>
            <a:miter lim="800000"/>
            <a:headEnd/>
            <a:tailEnd/>
          </a:ln>
          <a:effectLst>
            <a:outerShdw dist="76199" dir="2700000" algn="ctr" rotWithShape="0">
              <a:schemeClr val="bg2">
                <a:alpha val="75000"/>
              </a:schemeClr>
            </a:outerShdw>
          </a:effectLst>
        </p:spPr>
      </p:pic>
      <p:sp>
        <p:nvSpPr>
          <p:cNvPr id="9" name="AutoShape 22"/>
          <p:cNvSpPr>
            <a:spLocks/>
          </p:cNvSpPr>
          <p:nvPr/>
        </p:nvSpPr>
        <p:spPr bwMode="auto">
          <a:xfrm>
            <a:off x="3038736" y="1696342"/>
            <a:ext cx="1447799" cy="607219"/>
          </a:xfrm>
          <a:prstGeom prst="rightArrow">
            <a:avLst>
              <a:gd name="adj1" fmla="val 50000"/>
              <a:gd name="adj2" fmla="val 49998"/>
            </a:avLst>
          </a:prstGeom>
          <a:solidFill>
            <a:srgbClr val="9E9486"/>
          </a:solidFill>
          <a:ln w="9525">
            <a:noFill/>
            <a:miter lim="800000"/>
            <a:headEnd/>
            <a:tailEnd/>
          </a:ln>
          <a:effectLst>
            <a:outerShdw dist="25399" dir="5400000" algn="ctr" rotWithShape="0">
              <a:srgbClr val="808080">
                <a:alpha val="34998"/>
              </a:srgbClr>
            </a:outerShdw>
          </a:effectLst>
        </p:spPr>
        <p:txBody>
          <a:bodyPr lIns="0" tIns="0" rIns="0" bIns="0"/>
          <a:lstStyle/>
          <a:p>
            <a:pPr>
              <a:defRPr/>
            </a:pPr>
            <a:endParaRPr lang="de-DE"/>
          </a:p>
        </p:txBody>
      </p:sp>
      <p:pic>
        <p:nvPicPr>
          <p:cNvPr id="10" name="Picture 2"/>
          <p:cNvPicPr>
            <a:picLocks noChangeAspect="1" noChangeArrowheads="1"/>
          </p:cNvPicPr>
          <p:nvPr/>
        </p:nvPicPr>
        <p:blipFill>
          <a:blip r:embed="rId2" cstate="print"/>
          <a:srcRect/>
          <a:stretch>
            <a:fillRect/>
          </a:stretch>
        </p:blipFill>
        <p:spPr bwMode="auto">
          <a:xfrm>
            <a:off x="5717642" y="1099319"/>
            <a:ext cx="892969" cy="1259086"/>
          </a:xfrm>
          <a:prstGeom prst="rect">
            <a:avLst/>
          </a:prstGeom>
          <a:noFill/>
          <a:ln w="12700">
            <a:noFill/>
            <a:miter lim="800000"/>
            <a:headEnd/>
            <a:tailEnd/>
          </a:ln>
          <a:effectLst>
            <a:outerShdw dist="76199" dir="2700000" algn="ctr" rotWithShape="0">
              <a:schemeClr val="bg2">
                <a:alpha val="75000"/>
              </a:schemeClr>
            </a:outerShdw>
          </a:effectLst>
        </p:spPr>
      </p:pic>
      <p:sp>
        <p:nvSpPr>
          <p:cNvPr id="12" name="Rectangle 3"/>
          <p:cNvSpPr>
            <a:spLocks/>
          </p:cNvSpPr>
          <p:nvPr/>
        </p:nvSpPr>
        <p:spPr bwMode="auto">
          <a:xfrm>
            <a:off x="4876800" y="2438400"/>
            <a:ext cx="2155975" cy="769441"/>
          </a:xfrm>
          <a:prstGeom prst="rect">
            <a:avLst/>
          </a:prstGeom>
          <a:noFill/>
          <a:ln w="12700">
            <a:noFill/>
            <a:miter lim="800000"/>
            <a:headEnd/>
            <a:tailEnd/>
          </a:ln>
        </p:spPr>
        <p:txBody>
          <a:bodyPr wrap="none" lIns="0" tIns="0" rIns="0" bIns="0" anchor="ctr">
            <a:spAutoFit/>
          </a:bodyPr>
          <a:lstStyle/>
          <a:p>
            <a:r>
              <a:rPr lang="en-US" sz="2500" b="1" dirty="0" smtClean="0">
                <a:latin typeface="Arial" charset="0"/>
                <a:cs typeface="Arial" charset="0"/>
                <a:sym typeface="Arial" charset="0"/>
              </a:rPr>
              <a:t>Dr. James Lee</a:t>
            </a:r>
          </a:p>
          <a:p>
            <a:pPr algn="ctr"/>
            <a:r>
              <a:rPr lang="en-US" sz="2500" b="1" dirty="0" smtClean="0">
                <a:latin typeface="Arial" charset="0"/>
                <a:cs typeface="Arial" charset="0"/>
                <a:sym typeface="Arial" charset="0"/>
              </a:rPr>
              <a:t>46533489</a:t>
            </a:r>
            <a:endParaRPr lang="en-US" sz="2500" b="1" dirty="0">
              <a:latin typeface="Arial" charset="0"/>
              <a:cs typeface="Arial" charset="0"/>
              <a:sym typeface="Arial" charset="0"/>
            </a:endParaRPr>
          </a:p>
        </p:txBody>
      </p:sp>
      <p:sp>
        <p:nvSpPr>
          <p:cNvPr id="14" name="TextBox 13"/>
          <p:cNvSpPr txBox="1"/>
          <p:nvPr/>
        </p:nvSpPr>
        <p:spPr>
          <a:xfrm>
            <a:off x="228599" y="3988475"/>
            <a:ext cx="4267201" cy="1754326"/>
          </a:xfrm>
          <a:prstGeom prst="rect">
            <a:avLst/>
          </a:prstGeom>
          <a:noFill/>
        </p:spPr>
        <p:txBody>
          <a:bodyPr wrap="square" rtlCol="0">
            <a:spAutoFit/>
          </a:bodyPr>
          <a:lstStyle/>
          <a:p>
            <a:r>
              <a:rPr lang="en-GB" b="1" dirty="0" smtClean="0"/>
              <a:t>Open Research and Contributor ID (ORCID)</a:t>
            </a:r>
            <a:endParaRPr lang="en-US" b="1" dirty="0" smtClean="0"/>
          </a:p>
          <a:p>
            <a:r>
              <a:rPr lang="ro-RO" dirty="0" smtClean="0"/>
              <a:t>Își propune să rezolve problema ambiguității numelor, creând un registru central de numere unice ce vor fi acordate fiecărui cercetător în parte.</a:t>
            </a:r>
            <a:endParaRPr lang="en-US" dirty="0" smtClean="0"/>
          </a:p>
          <a:p>
            <a:endParaRPr lang="en-GB" dirty="0"/>
          </a:p>
        </p:txBody>
      </p:sp>
      <p:sp>
        <p:nvSpPr>
          <p:cNvPr id="3" name="Title 2"/>
          <p:cNvSpPr>
            <a:spLocks noGrp="1"/>
          </p:cNvSpPr>
          <p:nvPr>
            <p:ph type="title"/>
          </p:nvPr>
        </p:nvSpPr>
        <p:spPr/>
        <p:txBody>
          <a:bodyPr/>
          <a:lstStyle/>
          <a:p>
            <a:r>
              <a:rPr lang="en-US" dirty="0" smtClean="0"/>
              <a:t>ORCID </a:t>
            </a:r>
            <a:r>
              <a:rPr lang="ro-RO" dirty="0" smtClean="0"/>
              <a:t>– Pentru că:</a:t>
            </a:r>
            <a:endParaRPr lang="en-US" dirty="0"/>
          </a:p>
        </p:txBody>
      </p:sp>
      <p:pic>
        <p:nvPicPr>
          <p:cNvPr id="15" name="Picture 2"/>
          <p:cNvPicPr>
            <a:picLocks noGrp="1" noChangeAspect="1" noChangeArrowheads="1"/>
          </p:cNvPicPr>
          <p:nvPr>
            <p:ph idx="1"/>
          </p:nvPr>
        </p:nvPicPr>
        <p:blipFill>
          <a:blip r:embed="rId3" cstate="print"/>
          <a:srcRect l="12310" r="9214"/>
          <a:stretch>
            <a:fillRect/>
          </a:stretch>
        </p:blipFill>
        <p:spPr>
          <a:xfrm>
            <a:off x="4838700" y="3352800"/>
            <a:ext cx="3886200" cy="3002092"/>
          </a:xfrm>
          <a:noFill/>
          <a:ln w="25400">
            <a:solidFill>
              <a:schemeClr val="tx1">
                <a:lumMod val="50000"/>
                <a:lumOff val="50000"/>
              </a:schemeClr>
            </a:solidFill>
          </a:ln>
        </p:spPr>
      </p:pic>
      <p:sp>
        <p:nvSpPr>
          <p:cNvPr id="16" name="Rectangle 3"/>
          <p:cNvSpPr>
            <a:spLocks/>
          </p:cNvSpPr>
          <p:nvPr/>
        </p:nvSpPr>
        <p:spPr bwMode="auto">
          <a:xfrm>
            <a:off x="590550" y="2438400"/>
            <a:ext cx="2155975" cy="1154162"/>
          </a:xfrm>
          <a:prstGeom prst="rect">
            <a:avLst/>
          </a:prstGeom>
          <a:noFill/>
          <a:ln w="12700">
            <a:noFill/>
            <a:miter lim="800000"/>
            <a:headEnd/>
            <a:tailEnd/>
          </a:ln>
        </p:spPr>
        <p:txBody>
          <a:bodyPr wrap="none" lIns="0" tIns="0" rIns="0" bIns="0" anchor="ctr">
            <a:spAutoFit/>
          </a:bodyPr>
          <a:lstStyle/>
          <a:p>
            <a:r>
              <a:rPr lang="en-US" sz="2500" b="1" dirty="0" smtClean="0">
                <a:latin typeface="Arial" charset="0"/>
                <a:cs typeface="Arial" charset="0"/>
                <a:sym typeface="Arial" charset="0"/>
              </a:rPr>
              <a:t>Dr. Lee</a:t>
            </a:r>
          </a:p>
          <a:p>
            <a:r>
              <a:rPr lang="en-US" sz="2500" b="1" dirty="0" smtClean="0">
                <a:latin typeface="Arial" charset="0"/>
                <a:cs typeface="Arial" charset="0"/>
                <a:sym typeface="Arial" charset="0"/>
              </a:rPr>
              <a:t>Dr. J. Lee</a:t>
            </a:r>
          </a:p>
          <a:p>
            <a:r>
              <a:rPr lang="en-US" sz="2500" b="1" dirty="0" smtClean="0">
                <a:latin typeface="Arial" charset="0"/>
                <a:cs typeface="Arial" charset="0"/>
                <a:sym typeface="Arial" charset="0"/>
              </a:rPr>
              <a:t>Dr. James Lee</a:t>
            </a:r>
            <a:endParaRPr lang="en-US" sz="2500" b="1" dirty="0">
              <a:latin typeface="Arial" charset="0"/>
              <a:cs typeface="Arial" charset="0"/>
              <a:sym typeface="Arial" charset="0"/>
            </a:endParaRPr>
          </a:p>
        </p:txBody>
      </p:sp>
    </p:spTree>
    <p:extLst>
      <p:ext uri="{BB962C8B-B14F-4D97-AF65-F5344CB8AC3E}">
        <p14:creationId xmlns:p14="http://schemas.microsoft.com/office/powerpoint/2010/main" val="3378818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p:cNvSpPr>
          <p:nvPr/>
        </p:nvSpPr>
        <p:spPr bwMode="auto">
          <a:xfrm>
            <a:off x="330994" y="1035845"/>
            <a:ext cx="6831806" cy="1478756"/>
          </a:xfrm>
          <a:prstGeom prst="rect">
            <a:avLst/>
          </a:prstGeom>
          <a:noFill/>
          <a:ln w="12700">
            <a:noFill/>
            <a:miter lim="800000"/>
            <a:headEnd/>
            <a:tailEnd/>
          </a:ln>
        </p:spPr>
        <p:txBody>
          <a:bodyPr lIns="0" tIns="0" rIns="0" bIns="0" anchor="t" anchorCtr="0"/>
          <a:lstStyle/>
          <a:p>
            <a:pPr marL="214305">
              <a:spcBef>
                <a:spcPts val="70"/>
              </a:spcBef>
            </a:pPr>
            <a:r>
              <a:rPr lang="ro-RO" sz="2200" dirty="0" smtClean="0">
                <a:solidFill>
                  <a:schemeClr val="tx1">
                    <a:lumMod val="75000"/>
                    <a:lumOff val="25000"/>
                  </a:schemeClr>
                </a:solidFill>
                <a:latin typeface="Arial" charset="0"/>
                <a:cs typeface="Arial" charset="0"/>
                <a:sym typeface="Arial" charset="0"/>
              </a:rPr>
              <a:t>Acordând căte un număr unic fiecărui cercetător</a:t>
            </a:r>
            <a:r>
              <a:rPr lang="en-US" sz="2200" dirty="0" smtClean="0">
                <a:solidFill>
                  <a:schemeClr val="tx1">
                    <a:lumMod val="75000"/>
                    <a:lumOff val="25000"/>
                  </a:schemeClr>
                </a:solidFill>
                <a:latin typeface="Arial" charset="0"/>
                <a:cs typeface="Arial" charset="0"/>
                <a:sym typeface="Arial" charset="0"/>
              </a:rPr>
              <a:t>, </a:t>
            </a:r>
            <a:r>
              <a:rPr lang="en-US" sz="2200" dirty="0">
                <a:solidFill>
                  <a:schemeClr val="tx1">
                    <a:lumMod val="75000"/>
                    <a:lumOff val="25000"/>
                  </a:schemeClr>
                </a:solidFill>
                <a:latin typeface="Arial" charset="0"/>
                <a:cs typeface="Arial" charset="0"/>
                <a:sym typeface="Arial" charset="0"/>
              </a:rPr>
              <a:t>ORCID </a:t>
            </a:r>
            <a:r>
              <a:rPr lang="ro-RO" sz="2200" dirty="0" smtClean="0">
                <a:solidFill>
                  <a:schemeClr val="tx1">
                    <a:lumMod val="75000"/>
                    <a:lumOff val="25000"/>
                  </a:schemeClr>
                </a:solidFill>
                <a:latin typeface="Arial" charset="0"/>
                <a:cs typeface="Arial" charset="0"/>
                <a:sym typeface="Arial" charset="0"/>
              </a:rPr>
              <a:t>își propune să faciliteze descoperirea și evaluarea cercetătorilor</a:t>
            </a:r>
            <a:r>
              <a:rPr lang="en-US" sz="2200" dirty="0" smtClean="0">
                <a:solidFill>
                  <a:schemeClr val="tx1">
                    <a:lumMod val="75000"/>
                    <a:lumOff val="25000"/>
                  </a:schemeClr>
                </a:solidFill>
                <a:latin typeface="Arial" charset="0"/>
                <a:cs typeface="Arial" charset="0"/>
                <a:sym typeface="Arial" charset="0"/>
              </a:rPr>
              <a:t>, </a:t>
            </a:r>
            <a:r>
              <a:rPr lang="en-US" sz="2200" dirty="0" err="1" smtClean="0">
                <a:solidFill>
                  <a:schemeClr val="tx1">
                    <a:lumMod val="75000"/>
                    <a:lumOff val="25000"/>
                  </a:schemeClr>
                </a:solidFill>
                <a:latin typeface="Arial" charset="0"/>
                <a:cs typeface="Arial" charset="0"/>
                <a:sym typeface="Arial" charset="0"/>
              </a:rPr>
              <a:t>institu</a:t>
            </a:r>
            <a:r>
              <a:rPr lang="ro-RO" sz="2200" dirty="0" smtClean="0">
                <a:solidFill>
                  <a:schemeClr val="tx1">
                    <a:lumMod val="75000"/>
                    <a:lumOff val="25000"/>
                  </a:schemeClr>
                </a:solidFill>
                <a:latin typeface="Arial" charset="0"/>
                <a:cs typeface="Arial" charset="0"/>
                <a:sym typeface="Arial" charset="0"/>
              </a:rPr>
              <a:t>țiilor</a:t>
            </a:r>
            <a:r>
              <a:rPr lang="en-US" sz="2200" dirty="0" smtClean="0">
                <a:solidFill>
                  <a:schemeClr val="tx1">
                    <a:lumMod val="75000"/>
                    <a:lumOff val="25000"/>
                  </a:schemeClr>
                </a:solidFill>
                <a:latin typeface="Arial" charset="0"/>
                <a:cs typeface="Arial" charset="0"/>
                <a:sym typeface="Arial" charset="0"/>
              </a:rPr>
              <a:t>, </a:t>
            </a:r>
            <a:r>
              <a:rPr lang="ro-RO" sz="2200" dirty="0" smtClean="0">
                <a:solidFill>
                  <a:schemeClr val="tx1">
                    <a:lumMod val="75000"/>
                    <a:lumOff val="25000"/>
                  </a:schemeClr>
                </a:solidFill>
                <a:latin typeface="Arial" charset="0"/>
                <a:cs typeface="Arial" charset="0"/>
                <a:sym typeface="Arial" charset="0"/>
              </a:rPr>
              <a:t>asociațiilor</a:t>
            </a:r>
            <a:r>
              <a:rPr lang="en-US" sz="2200" dirty="0" smtClean="0">
                <a:solidFill>
                  <a:schemeClr val="tx1">
                    <a:lumMod val="75000"/>
                    <a:lumOff val="25000"/>
                  </a:schemeClr>
                </a:solidFill>
                <a:latin typeface="Arial" charset="0"/>
                <a:cs typeface="Arial" charset="0"/>
                <a:sym typeface="Arial" charset="0"/>
              </a:rPr>
              <a:t> </a:t>
            </a:r>
            <a:r>
              <a:rPr lang="en-US" sz="2200" dirty="0">
                <a:solidFill>
                  <a:schemeClr val="tx1">
                    <a:lumMod val="75000"/>
                    <a:lumOff val="25000"/>
                  </a:schemeClr>
                </a:solidFill>
                <a:latin typeface="Arial" charset="0"/>
                <a:cs typeface="Arial" charset="0"/>
                <a:sym typeface="Arial" charset="0"/>
              </a:rPr>
              <a:t>and </a:t>
            </a:r>
            <a:r>
              <a:rPr lang="ro-RO" sz="2200" dirty="0" smtClean="0">
                <a:solidFill>
                  <a:schemeClr val="tx1">
                    <a:lumMod val="75000"/>
                    <a:lumOff val="25000"/>
                  </a:schemeClr>
                </a:solidFill>
                <a:latin typeface="Arial" charset="0"/>
                <a:cs typeface="Arial" charset="0"/>
                <a:sym typeface="Arial" charset="0"/>
              </a:rPr>
              <a:t>editurilor</a:t>
            </a:r>
            <a:r>
              <a:rPr lang="en-US" sz="2200" dirty="0" smtClean="0">
                <a:solidFill>
                  <a:schemeClr val="tx1">
                    <a:lumMod val="75000"/>
                    <a:lumOff val="25000"/>
                  </a:schemeClr>
                </a:solidFill>
                <a:latin typeface="Arial" charset="0"/>
                <a:cs typeface="Arial" charset="0"/>
                <a:sym typeface="Arial" charset="0"/>
              </a:rPr>
              <a:t>.</a:t>
            </a:r>
            <a:endParaRPr lang="en-US" sz="2200" dirty="0">
              <a:solidFill>
                <a:schemeClr val="tx1">
                  <a:lumMod val="75000"/>
                  <a:lumOff val="25000"/>
                </a:schemeClr>
              </a:solidFill>
              <a:latin typeface="Arial" charset="0"/>
              <a:cs typeface="Arial" charset="0"/>
              <a:sym typeface="Arial" charset="0"/>
            </a:endParaRPr>
          </a:p>
        </p:txBody>
      </p:sp>
      <p:grpSp>
        <p:nvGrpSpPr>
          <p:cNvPr id="2" name="Group 3"/>
          <p:cNvGrpSpPr/>
          <p:nvPr/>
        </p:nvGrpSpPr>
        <p:grpSpPr>
          <a:xfrm>
            <a:off x="781348" y="3581400"/>
            <a:ext cx="1423467" cy="1701477"/>
            <a:chOff x="781348" y="3989338"/>
            <a:chExt cx="1423467" cy="1701477"/>
          </a:xfrm>
        </p:grpSpPr>
        <p:pic>
          <p:nvPicPr>
            <p:cNvPr id="6146" name="Picture 2"/>
            <p:cNvPicPr>
              <a:picLocks noChangeAspect="1" noChangeArrowheads="1"/>
            </p:cNvPicPr>
            <p:nvPr/>
          </p:nvPicPr>
          <p:blipFill>
            <a:blip r:embed="rId2" cstate="print"/>
            <a:srcRect/>
            <a:stretch>
              <a:fillRect/>
            </a:stretch>
          </p:blipFill>
          <p:spPr bwMode="auto">
            <a:xfrm>
              <a:off x="1061517" y="3989338"/>
              <a:ext cx="892969" cy="1259086"/>
            </a:xfrm>
            <a:prstGeom prst="rect">
              <a:avLst/>
            </a:prstGeom>
            <a:noFill/>
            <a:ln w="12700">
              <a:noFill/>
              <a:miter lim="800000"/>
              <a:headEnd/>
              <a:tailEnd/>
            </a:ln>
            <a:effectLst>
              <a:outerShdw dist="76199" dir="2700000" algn="ctr" rotWithShape="0">
                <a:schemeClr val="bg2">
                  <a:alpha val="75000"/>
                </a:schemeClr>
              </a:outerShdw>
            </a:effectLst>
          </p:spPr>
        </p:pic>
        <p:sp>
          <p:nvSpPr>
            <p:cNvPr id="64516" name="Rectangle 3"/>
            <p:cNvSpPr>
              <a:spLocks/>
            </p:cNvSpPr>
            <p:nvPr/>
          </p:nvSpPr>
          <p:spPr bwMode="auto">
            <a:xfrm>
              <a:off x="781348" y="5306094"/>
              <a:ext cx="1423467" cy="384721"/>
            </a:xfrm>
            <a:prstGeom prst="rect">
              <a:avLst/>
            </a:prstGeom>
            <a:noFill/>
            <a:ln w="12700">
              <a:noFill/>
              <a:miter lim="800000"/>
              <a:headEnd/>
              <a:tailEnd/>
            </a:ln>
          </p:spPr>
          <p:txBody>
            <a:bodyPr wrap="none" lIns="0" tIns="0" rIns="0" bIns="0" anchor="ctr">
              <a:spAutoFit/>
            </a:bodyPr>
            <a:lstStyle/>
            <a:p>
              <a:r>
                <a:rPr lang="en-US" sz="2500" b="1" dirty="0">
                  <a:latin typeface="Arial" charset="0"/>
                  <a:cs typeface="Arial" charset="0"/>
                  <a:sym typeface="Arial" charset="0"/>
                </a:rPr>
                <a:t>46533489</a:t>
              </a:r>
            </a:p>
          </p:txBody>
        </p:sp>
      </p:grpSp>
      <p:graphicFrame>
        <p:nvGraphicFramePr>
          <p:cNvPr id="6148" name="Group 4"/>
          <p:cNvGraphicFramePr>
            <a:graphicFrameLocks noGrp="1"/>
          </p:cNvGraphicFramePr>
          <p:nvPr>
            <p:extLst>
              <p:ext uri="{D42A27DB-BD31-4B8C-83A1-F6EECF244321}">
                <p14:modId xmlns:p14="http://schemas.microsoft.com/office/powerpoint/2010/main" val="2468008350"/>
              </p:ext>
            </p:extLst>
          </p:nvPr>
        </p:nvGraphicFramePr>
        <p:xfrm>
          <a:off x="3733800" y="2929532"/>
          <a:ext cx="4357688" cy="3083035"/>
        </p:xfrm>
        <a:graphic>
          <a:graphicData uri="http://schemas.openxmlformats.org/drawingml/2006/table">
            <a:tbl>
              <a:tblPr/>
              <a:tblGrid>
                <a:gridCol w="4357688"/>
              </a:tblGrid>
              <a:tr h="73446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ro-RO" sz="2300" b="0" i="0" u="none" strike="noStrike" cap="none" normalizeH="0" baseline="0" dirty="0" smtClean="0">
                          <a:ln>
                            <a:noFill/>
                          </a:ln>
                          <a:solidFill>
                            <a:schemeClr val="tx1">
                              <a:lumMod val="75000"/>
                              <a:lumOff val="25000"/>
                            </a:schemeClr>
                          </a:solidFill>
                          <a:effectLst/>
                          <a:latin typeface="Arial" charset="0"/>
                          <a:ea typeface="Arial" charset="0"/>
                          <a:cs typeface="Arial" charset="0"/>
                          <a:sym typeface="Arial" charset="0"/>
                        </a:rPr>
                        <a:t>Se alătură corpului profesoral sau studenților dintr-o facultate</a:t>
                      </a:r>
                      <a:endParaRPr kumimoji="0" lang="en-US" sz="2300" b="0" i="0" u="none" strike="noStrike" cap="none" normalizeH="0" baseline="0" dirty="0">
                        <a:ln>
                          <a:noFill/>
                        </a:ln>
                        <a:solidFill>
                          <a:schemeClr val="tx1">
                            <a:lumMod val="75000"/>
                            <a:lumOff val="25000"/>
                          </a:schemeClr>
                        </a:solidFill>
                        <a:effectLst/>
                        <a:latin typeface="Arial" charset="0"/>
                        <a:ea typeface="Arial" charset="0"/>
                        <a:cs typeface="Arial" charset="0"/>
                        <a:sym typeface="Arial" charset="0"/>
                      </a:endParaRPr>
                    </a:p>
                  </a:txBody>
                  <a:tcPr marL="89297" marR="89297" marT="89297" marB="89297" anchor="ctr" horzOverflow="overflow">
                    <a:lnL cap="flat">
                      <a:noFill/>
                    </a:lnL>
                    <a:lnR cap="flat">
                      <a:noFill/>
                    </a:lnR>
                    <a:lnT cap="flat">
                      <a:noFill/>
                    </a:lnT>
                    <a:lnB cap="flat">
                      <a:noFill/>
                    </a:lnB>
                    <a:lnTlToBr>
                      <a:noFill/>
                    </a:lnTlToBr>
                    <a:lnBlToTr>
                      <a:noFill/>
                    </a:lnBlToTr>
                    <a:noFill/>
                  </a:tcPr>
                </a:tc>
              </a:tr>
              <a:tr h="73446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ro-RO" sz="2300" b="0" i="0" u="none" strike="noStrike" cap="none" normalizeH="0" baseline="0" dirty="0" smtClean="0">
                          <a:ln>
                            <a:noFill/>
                          </a:ln>
                          <a:solidFill>
                            <a:schemeClr val="tx1">
                              <a:lumMod val="75000"/>
                              <a:lumOff val="25000"/>
                            </a:schemeClr>
                          </a:solidFill>
                          <a:effectLst/>
                          <a:latin typeface="Arial" charset="0"/>
                          <a:ea typeface="Arial" charset="0"/>
                          <a:cs typeface="Arial" charset="0"/>
                          <a:sym typeface="Arial" charset="0"/>
                        </a:rPr>
                        <a:t>Se alătură unei asociații</a:t>
                      </a:r>
                      <a:endParaRPr kumimoji="0" lang="en-US" sz="2300" b="0" i="0" u="none" strike="noStrike" cap="none" normalizeH="0" baseline="0" dirty="0">
                        <a:ln>
                          <a:noFill/>
                        </a:ln>
                        <a:solidFill>
                          <a:schemeClr val="tx1">
                            <a:lumMod val="75000"/>
                            <a:lumOff val="25000"/>
                          </a:schemeClr>
                        </a:solidFill>
                        <a:effectLst/>
                        <a:latin typeface="Arial" charset="0"/>
                        <a:ea typeface="Arial" charset="0"/>
                        <a:cs typeface="Arial" charset="0"/>
                        <a:sym typeface="Arial" charset="0"/>
                      </a:endParaRPr>
                    </a:p>
                  </a:txBody>
                  <a:tcPr marL="89297" marR="89297" marT="89297" marB="89297" anchor="ctr" horzOverflow="overflow">
                    <a:lnL cap="flat">
                      <a:noFill/>
                    </a:lnL>
                    <a:lnR cap="flat">
                      <a:noFill/>
                    </a:lnR>
                    <a:lnT cap="flat">
                      <a:noFill/>
                    </a:lnT>
                    <a:lnB cap="flat">
                      <a:noFill/>
                    </a:lnB>
                    <a:lnTlToBr>
                      <a:noFill/>
                    </a:lnTlToBr>
                    <a:lnBlToTr>
                      <a:noFill/>
                    </a:lnBlToTr>
                    <a:noFill/>
                  </a:tcPr>
                </a:tc>
              </a:tr>
              <a:tr h="73446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ro-RO" sz="2300" b="0" i="0" u="none" strike="noStrike" cap="none" normalizeH="0" baseline="0" dirty="0" smtClean="0">
                          <a:ln>
                            <a:noFill/>
                          </a:ln>
                          <a:solidFill>
                            <a:schemeClr val="tx1">
                              <a:lumMod val="75000"/>
                              <a:lumOff val="25000"/>
                            </a:schemeClr>
                          </a:solidFill>
                          <a:effectLst/>
                          <a:latin typeface="Arial" charset="0"/>
                          <a:ea typeface="Arial" charset="0"/>
                          <a:cs typeface="Arial" charset="0"/>
                          <a:sym typeface="Arial" charset="0"/>
                        </a:rPr>
                        <a:t>Aplică pentru </a:t>
                      </a:r>
                      <a:r>
                        <a:rPr kumimoji="0" lang="en-US" sz="2300" b="0" i="0" u="none" strike="noStrike" cap="none" normalizeH="0" baseline="0" dirty="0" smtClean="0">
                          <a:ln>
                            <a:noFill/>
                          </a:ln>
                          <a:solidFill>
                            <a:schemeClr val="tx1">
                              <a:lumMod val="75000"/>
                              <a:lumOff val="25000"/>
                            </a:schemeClr>
                          </a:solidFill>
                          <a:effectLst/>
                          <a:latin typeface="Arial" charset="0"/>
                          <a:ea typeface="Arial" charset="0"/>
                          <a:cs typeface="Arial" charset="0"/>
                          <a:sym typeface="Arial" charset="0"/>
                        </a:rPr>
                        <a:t>grant</a:t>
                      </a:r>
                      <a:endParaRPr kumimoji="0" lang="en-US" sz="2300" b="0" i="0" u="none" strike="noStrike" cap="none" normalizeH="0" baseline="0" dirty="0">
                        <a:ln>
                          <a:noFill/>
                        </a:ln>
                        <a:solidFill>
                          <a:schemeClr val="tx1">
                            <a:lumMod val="75000"/>
                            <a:lumOff val="25000"/>
                          </a:schemeClr>
                        </a:solidFill>
                        <a:effectLst/>
                        <a:latin typeface="Arial" charset="0"/>
                        <a:ea typeface="Arial" charset="0"/>
                        <a:cs typeface="Arial" charset="0"/>
                        <a:sym typeface="Arial" charset="0"/>
                      </a:endParaRPr>
                    </a:p>
                  </a:txBody>
                  <a:tcPr marL="89297" marR="89297" marT="89297" marB="89297" anchor="ctr" horzOverflow="overflow">
                    <a:lnL cap="flat">
                      <a:noFill/>
                    </a:lnL>
                    <a:lnR cap="flat">
                      <a:noFill/>
                    </a:lnR>
                    <a:lnT cap="flat">
                      <a:noFill/>
                    </a:lnT>
                    <a:lnB cap="flat">
                      <a:noFill/>
                    </a:lnB>
                    <a:lnTlToBr>
                      <a:noFill/>
                    </a:lnTlToBr>
                    <a:lnBlToTr>
                      <a:noFill/>
                    </a:lnBlToTr>
                    <a:noFill/>
                  </a:tcPr>
                </a:tc>
              </a:tr>
              <a:tr h="73446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ro-RO" sz="2300" b="0" i="0" u="none" strike="noStrike" cap="none" normalizeH="0" baseline="0" dirty="0" smtClean="0">
                          <a:ln>
                            <a:noFill/>
                          </a:ln>
                          <a:solidFill>
                            <a:schemeClr val="tx1">
                              <a:lumMod val="75000"/>
                              <a:lumOff val="25000"/>
                            </a:schemeClr>
                          </a:solidFill>
                          <a:effectLst/>
                          <a:latin typeface="Arial" charset="0"/>
                          <a:ea typeface="Arial" charset="0"/>
                          <a:cs typeface="Arial" charset="0"/>
                          <a:sym typeface="Arial" charset="0"/>
                        </a:rPr>
                        <a:t>Trimite manuscris</a:t>
                      </a:r>
                      <a:endParaRPr kumimoji="0" lang="en-US" sz="2300" b="0" i="0" u="none" strike="noStrike" cap="none" normalizeH="0" baseline="0" dirty="0">
                        <a:ln>
                          <a:noFill/>
                        </a:ln>
                        <a:solidFill>
                          <a:schemeClr val="tx1">
                            <a:lumMod val="75000"/>
                            <a:lumOff val="25000"/>
                          </a:schemeClr>
                        </a:solidFill>
                        <a:effectLst/>
                        <a:latin typeface="Arial" charset="0"/>
                        <a:ea typeface="Arial" charset="0"/>
                        <a:cs typeface="Arial" charset="0"/>
                        <a:sym typeface="Arial" charset="0"/>
                      </a:endParaRPr>
                    </a:p>
                  </a:txBody>
                  <a:tcPr marL="89297" marR="89297" marT="89297" marB="89297" anchor="ctr" horzOverflow="overflow">
                    <a:lnL cap="flat">
                      <a:noFill/>
                    </a:lnL>
                    <a:lnR cap="flat">
                      <a:noFill/>
                    </a:lnR>
                    <a:lnT cap="flat">
                      <a:noFill/>
                    </a:lnT>
                    <a:lnB cap="flat">
                      <a:noFill/>
                    </a:lnB>
                    <a:lnTlToBr>
                      <a:noFill/>
                    </a:lnTlToBr>
                    <a:lnBlToTr>
                      <a:noFill/>
                    </a:lnBlToTr>
                    <a:noFill/>
                  </a:tcPr>
                </a:tc>
              </a:tr>
            </a:tbl>
          </a:graphicData>
        </a:graphic>
      </p:graphicFrame>
      <p:sp>
        <p:nvSpPr>
          <p:cNvPr id="6166" name="AutoShape 22"/>
          <p:cNvSpPr>
            <a:spLocks/>
          </p:cNvSpPr>
          <p:nvPr/>
        </p:nvSpPr>
        <p:spPr bwMode="auto">
          <a:xfrm>
            <a:off x="2696766" y="4114800"/>
            <a:ext cx="625078" cy="607219"/>
          </a:xfrm>
          <a:prstGeom prst="rightArrow">
            <a:avLst>
              <a:gd name="adj1" fmla="val 50000"/>
              <a:gd name="adj2" fmla="val 49998"/>
            </a:avLst>
          </a:prstGeom>
          <a:solidFill>
            <a:srgbClr val="9E9486"/>
          </a:solidFill>
          <a:ln w="9525">
            <a:noFill/>
            <a:miter lim="800000"/>
            <a:headEnd/>
            <a:tailEnd/>
          </a:ln>
          <a:effectLst>
            <a:outerShdw dist="25399" dir="5400000" algn="ctr" rotWithShape="0">
              <a:srgbClr val="808080">
                <a:alpha val="34998"/>
              </a:srgbClr>
            </a:outerShdw>
          </a:effectLst>
        </p:spPr>
        <p:txBody>
          <a:bodyPr lIns="0" tIns="0" rIns="0" bIns="0"/>
          <a:lstStyle/>
          <a:p>
            <a:pPr>
              <a:defRPr/>
            </a:pPr>
            <a:endParaRPr lang="de-DE"/>
          </a:p>
        </p:txBody>
      </p:sp>
      <p:sp>
        <p:nvSpPr>
          <p:cNvPr id="9" name="Title 2"/>
          <p:cNvSpPr>
            <a:spLocks noGrp="1"/>
          </p:cNvSpPr>
          <p:nvPr>
            <p:ph type="title"/>
          </p:nvPr>
        </p:nvSpPr>
        <p:spPr>
          <a:xfrm>
            <a:off x="446856" y="274638"/>
            <a:ext cx="8229600" cy="562074"/>
          </a:xfrm>
        </p:spPr>
        <p:txBody>
          <a:bodyPr/>
          <a:lstStyle/>
          <a:p>
            <a:r>
              <a:rPr lang="ro-RO" dirty="0" smtClean="0"/>
              <a:t>Beneficiile </a:t>
            </a:r>
            <a:r>
              <a:rPr lang="en-US" dirty="0" smtClean="0"/>
              <a:t>ORCID</a:t>
            </a:r>
            <a:endParaRPr lang="en-US" dirty="0"/>
          </a:p>
        </p:txBody>
      </p:sp>
      <p:sp>
        <p:nvSpPr>
          <p:cNvPr id="4" name="Rectangle 3"/>
          <p:cNvSpPr/>
          <p:nvPr/>
        </p:nvSpPr>
        <p:spPr>
          <a:xfrm>
            <a:off x="2414362" y="6248400"/>
            <a:ext cx="3651321" cy="369332"/>
          </a:xfrm>
          <a:prstGeom prst="rect">
            <a:avLst/>
          </a:prstGeom>
        </p:spPr>
        <p:txBody>
          <a:bodyPr wrap="none">
            <a:spAutoFit/>
          </a:bodyPr>
          <a:lstStyle/>
          <a:p>
            <a:r>
              <a:rPr lang="ro-RO" b="1" dirty="0" smtClean="0">
                <a:solidFill>
                  <a:schemeClr val="accent2"/>
                </a:solidFill>
              </a:rPr>
              <a:t>Peste</a:t>
            </a:r>
            <a:r>
              <a:rPr lang="en-GB" b="1" dirty="0" smtClean="0">
                <a:solidFill>
                  <a:schemeClr val="accent2"/>
                </a:solidFill>
              </a:rPr>
              <a:t> 53</a:t>
            </a:r>
            <a:r>
              <a:rPr lang="ro-RO" b="1" dirty="0" smtClean="0">
                <a:solidFill>
                  <a:schemeClr val="accent2"/>
                </a:solidFill>
              </a:rPr>
              <a:t>9.000</a:t>
            </a:r>
            <a:r>
              <a:rPr lang="en-GB" b="1" dirty="0" smtClean="0">
                <a:solidFill>
                  <a:schemeClr val="accent2"/>
                </a:solidFill>
              </a:rPr>
              <a:t> </a:t>
            </a:r>
            <a:r>
              <a:rPr lang="ro-RO" b="1" dirty="0" smtClean="0">
                <a:solidFill>
                  <a:schemeClr val="accent2"/>
                </a:solidFill>
              </a:rPr>
              <a:t>de </a:t>
            </a:r>
            <a:r>
              <a:rPr lang="en-GB" b="1" dirty="0" smtClean="0">
                <a:solidFill>
                  <a:schemeClr val="accent2"/>
                </a:solidFill>
              </a:rPr>
              <a:t>ORCIDs </a:t>
            </a:r>
            <a:r>
              <a:rPr lang="ro-RO" b="1" dirty="0" smtClean="0">
                <a:solidFill>
                  <a:schemeClr val="accent2"/>
                </a:solidFill>
              </a:rPr>
              <a:t>înregistrați</a:t>
            </a:r>
            <a:endParaRPr lang="en-US" b="1" dirty="0">
              <a:solidFill>
                <a:schemeClr val="accent2"/>
              </a:solidFill>
            </a:endParaRPr>
          </a:p>
        </p:txBody>
      </p:sp>
    </p:spTree>
    <p:extLst>
      <p:ext uri="{BB962C8B-B14F-4D97-AF65-F5344CB8AC3E}">
        <p14:creationId xmlns:p14="http://schemas.microsoft.com/office/powerpoint/2010/main" val="876768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81600"/>
            <a:ext cx="9144000" cy="457200"/>
          </a:xfrm>
        </p:spPr>
        <p:txBody>
          <a:bodyPr rtlCol="0">
            <a:normAutofit/>
          </a:bodyPr>
          <a:lstStyle/>
          <a:p>
            <a:pPr marL="0" indent="0" algn="ctr" eaLnBrk="1" fontAlgn="auto" hangingPunct="1">
              <a:spcAft>
                <a:spcPts val="0"/>
              </a:spcAft>
              <a:buNone/>
              <a:defRPr/>
            </a:pPr>
            <a:r>
              <a:rPr lang="ro-RO" sz="2200" dirty="0" smtClean="0">
                <a:solidFill>
                  <a:schemeClr val="bg1">
                    <a:lumMod val="50000"/>
                  </a:schemeClr>
                </a:solidFill>
              </a:rPr>
              <a:t>Folosind wizadul </a:t>
            </a:r>
            <a:r>
              <a:rPr lang="en-US" sz="2200" dirty="0" smtClean="0">
                <a:solidFill>
                  <a:schemeClr val="bg1">
                    <a:lumMod val="50000"/>
                  </a:schemeClr>
                </a:solidFill>
              </a:rPr>
              <a:t>Scopus2ORCID </a:t>
            </a:r>
            <a:r>
              <a:rPr lang="ro-RO" sz="2200" b="1" dirty="0" smtClean="0">
                <a:solidFill>
                  <a:schemeClr val="bg1">
                    <a:lumMod val="50000"/>
                  </a:schemeClr>
                </a:solidFill>
              </a:rPr>
              <a:t>sau</a:t>
            </a:r>
            <a:r>
              <a:rPr lang="ro-RO" sz="2200" dirty="0" smtClean="0">
                <a:solidFill>
                  <a:schemeClr val="bg1">
                    <a:lumMod val="50000"/>
                  </a:schemeClr>
                </a:solidFill>
              </a:rPr>
              <a:t> din </a:t>
            </a:r>
            <a:r>
              <a:rPr lang="en-US" sz="2200" dirty="0" smtClean="0">
                <a:solidFill>
                  <a:schemeClr val="bg1">
                    <a:lumMod val="50000"/>
                  </a:schemeClr>
                </a:solidFill>
              </a:rPr>
              <a:t>ORCID!</a:t>
            </a:r>
          </a:p>
          <a:p>
            <a:pPr marL="514350" lvl="1" indent="-228600" algn="ctr">
              <a:defRPr/>
            </a:pPr>
            <a:endParaRPr lang="en-US" dirty="0" smtClean="0"/>
          </a:p>
        </p:txBody>
      </p:sp>
      <p:pic>
        <p:nvPicPr>
          <p:cNvPr id="8196" name="Picture 4"/>
          <p:cNvPicPr>
            <a:picLocks noChangeAspect="1" noChangeArrowheads="1"/>
          </p:cNvPicPr>
          <p:nvPr/>
        </p:nvPicPr>
        <p:blipFill>
          <a:blip r:embed="rId3" cstate="print"/>
          <a:stretch>
            <a:fillRect/>
          </a:stretch>
        </p:blipFill>
        <p:spPr bwMode="auto">
          <a:xfrm>
            <a:off x="193675" y="2154885"/>
            <a:ext cx="2397125" cy="1846554"/>
          </a:xfrm>
          <a:prstGeom prst="rect">
            <a:avLst/>
          </a:prstGeom>
          <a:noFill/>
          <a:ln w="9525">
            <a:solidFill>
              <a:schemeClr val="tx1"/>
            </a:solidFill>
            <a:miter lim="800000"/>
            <a:headEnd/>
            <a:tailEnd/>
          </a:ln>
        </p:spPr>
      </p:pic>
      <p:pic>
        <p:nvPicPr>
          <p:cNvPr id="8197" name="Picture 6"/>
          <p:cNvPicPr>
            <a:picLocks noChangeAspect="1" noChangeArrowheads="1"/>
          </p:cNvPicPr>
          <p:nvPr/>
        </p:nvPicPr>
        <p:blipFill>
          <a:blip r:embed="rId4" cstate="print"/>
          <a:srcRect/>
          <a:stretch>
            <a:fillRect/>
          </a:stretch>
        </p:blipFill>
        <p:spPr bwMode="auto">
          <a:xfrm>
            <a:off x="6498737" y="1628775"/>
            <a:ext cx="2492863" cy="3019425"/>
          </a:xfrm>
          <a:prstGeom prst="rect">
            <a:avLst/>
          </a:prstGeom>
          <a:noFill/>
          <a:ln w="9525">
            <a:solidFill>
              <a:schemeClr val="tx1"/>
            </a:solidFill>
            <a:miter lim="800000"/>
            <a:headEnd/>
            <a:tailEnd/>
          </a:ln>
        </p:spPr>
      </p:pic>
      <p:sp>
        <p:nvSpPr>
          <p:cNvPr id="7" name="Right Arrow 6"/>
          <p:cNvSpPr/>
          <p:nvPr/>
        </p:nvSpPr>
        <p:spPr>
          <a:xfrm>
            <a:off x="2590800" y="2884488"/>
            <a:ext cx="681037" cy="442912"/>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 name="Right Arrow 7"/>
          <p:cNvSpPr/>
          <p:nvPr/>
        </p:nvSpPr>
        <p:spPr>
          <a:xfrm>
            <a:off x="5791200" y="2884488"/>
            <a:ext cx="679450" cy="442912"/>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8200" name="Picture 2"/>
          <p:cNvPicPr>
            <a:picLocks noChangeAspect="1" noChangeArrowheads="1"/>
          </p:cNvPicPr>
          <p:nvPr/>
        </p:nvPicPr>
        <p:blipFill>
          <a:blip r:embed="rId5" cstate="print"/>
          <a:srcRect r="19266" b="32655"/>
          <a:stretch>
            <a:fillRect/>
          </a:stretch>
        </p:blipFill>
        <p:spPr bwMode="auto">
          <a:xfrm>
            <a:off x="3276600" y="1600200"/>
            <a:ext cx="2514600" cy="3048000"/>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a:bodyPr>
          <a:lstStyle/>
          <a:p>
            <a:r>
              <a:rPr lang="en-US" dirty="0" smtClean="0"/>
              <a:t>Scopus2ORCID: </a:t>
            </a:r>
            <a:r>
              <a:rPr lang="ro-RO" dirty="0" smtClean="0"/>
              <a:t>organizare simplă</a:t>
            </a:r>
            <a:endParaRPr lang="en-US" dirty="0"/>
          </a:p>
        </p:txBody>
      </p:sp>
      <p:sp>
        <p:nvSpPr>
          <p:cNvPr id="13" name="Content Placeholder 2"/>
          <p:cNvSpPr txBox="1">
            <a:spLocks/>
          </p:cNvSpPr>
          <p:nvPr/>
        </p:nvSpPr>
        <p:spPr>
          <a:xfrm>
            <a:off x="0" y="914400"/>
            <a:ext cx="9144000" cy="45720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SzPct val="9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626262"/>
              </a:buClr>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62626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62626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62626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00" dirty="0">
                <a:solidFill>
                  <a:schemeClr val="bg1">
                    <a:lumMod val="50000"/>
                  </a:schemeClr>
                </a:solidFill>
              </a:rPr>
              <a:t>o</a:t>
            </a:r>
            <a:r>
              <a:rPr lang="en-US" sz="2200" dirty="0" smtClean="0">
                <a:solidFill>
                  <a:schemeClr val="bg1">
                    <a:lumMod val="50000"/>
                  </a:schemeClr>
                </a:solidFill>
              </a:rPr>
              <a:t>rcid.scopusfeedback.com</a:t>
            </a:r>
          </a:p>
        </p:txBody>
      </p:sp>
    </p:spTree>
    <p:extLst>
      <p:ext uri="{BB962C8B-B14F-4D97-AF65-F5344CB8AC3E}">
        <p14:creationId xmlns:p14="http://schemas.microsoft.com/office/powerpoint/2010/main" val="2222163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smtClean="0"/>
              <a:t>Scopus2</a:t>
            </a:r>
            <a:r>
              <a:rPr lang="en-GB" dirty="0" smtClean="0"/>
              <a:t>ORCID</a:t>
            </a:r>
            <a:endParaRPr lang="en-US" dirty="0"/>
          </a:p>
        </p:txBody>
      </p:sp>
      <p:pic>
        <p:nvPicPr>
          <p:cNvPr id="247811" name="Picture 3"/>
          <p:cNvPicPr>
            <a:picLocks noChangeAspect="1" noChangeArrowheads="1"/>
          </p:cNvPicPr>
          <p:nvPr/>
        </p:nvPicPr>
        <p:blipFill>
          <a:blip r:embed="rId2" cstate="print"/>
          <a:stretch>
            <a:fillRect/>
          </a:stretch>
        </p:blipFill>
        <p:spPr bwMode="auto">
          <a:xfrm>
            <a:off x="61486" y="1577995"/>
            <a:ext cx="9082514" cy="32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34200" y="2133600"/>
            <a:ext cx="762000" cy="228600"/>
          </a:xfrm>
          <a:prstGeom prst="rect">
            <a:avLst/>
          </a:prstGeom>
          <a:noFill/>
          <a:ln>
            <a:solidFill>
              <a:srgbClr val="006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366"/>
              </a:solidFill>
            </a:endParaRPr>
          </a:p>
        </p:txBody>
      </p:sp>
      <p:sp>
        <p:nvSpPr>
          <p:cNvPr id="10" name="TextBox 9"/>
          <p:cNvSpPr txBox="1"/>
          <p:nvPr/>
        </p:nvSpPr>
        <p:spPr>
          <a:xfrm>
            <a:off x="3680733" y="3048000"/>
            <a:ext cx="3024867" cy="369332"/>
          </a:xfrm>
          <a:prstGeom prst="rect">
            <a:avLst/>
          </a:prstGeom>
          <a:noFill/>
        </p:spPr>
        <p:txBody>
          <a:bodyPr wrap="none" rtlCol="0">
            <a:spAutoFit/>
          </a:bodyPr>
          <a:lstStyle/>
          <a:p>
            <a:r>
              <a:rPr lang="ro-RO" dirty="0" smtClean="0">
                <a:solidFill>
                  <a:srgbClr val="006366"/>
                </a:solidFill>
                <a:latin typeface="Arial Rounded MT Bold" pitchFamily="34" charset="0"/>
              </a:rPr>
              <a:t>Adauga profilul la </a:t>
            </a:r>
            <a:r>
              <a:rPr lang="en-GB" dirty="0" smtClean="0">
                <a:solidFill>
                  <a:srgbClr val="006366"/>
                </a:solidFill>
                <a:latin typeface="Arial Rounded MT Bold" pitchFamily="34" charset="0"/>
              </a:rPr>
              <a:t>ORCID </a:t>
            </a:r>
            <a:endParaRPr lang="en-US" dirty="0">
              <a:solidFill>
                <a:srgbClr val="006366"/>
              </a:solidFill>
              <a:latin typeface="Arial Rounded MT Bold" pitchFamily="34" charset="0"/>
            </a:endParaRPr>
          </a:p>
        </p:txBody>
      </p:sp>
      <p:sp>
        <p:nvSpPr>
          <p:cNvPr id="9" name="Right Arrow 8"/>
          <p:cNvSpPr/>
          <p:nvPr/>
        </p:nvSpPr>
        <p:spPr>
          <a:xfrm rot="19064243">
            <a:off x="6268938" y="2457446"/>
            <a:ext cx="681037" cy="442912"/>
          </a:xfrm>
          <a:prstGeom prst="rightArrow">
            <a:avLst/>
          </a:prstGeom>
          <a:solidFill>
            <a:srgbClr val="006366"/>
          </a:solidFill>
          <a:ln>
            <a:solidFill>
              <a:srgbClr val="00636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1745" name="Picture 1"/>
          <p:cNvPicPr>
            <a:picLocks noChangeAspect="1" noChangeArrowheads="1"/>
          </p:cNvPicPr>
          <p:nvPr/>
        </p:nvPicPr>
        <p:blipFill>
          <a:blip r:embed="rId3" cstate="print"/>
          <a:srcRect/>
          <a:stretch>
            <a:fillRect/>
          </a:stretch>
        </p:blipFill>
        <p:spPr bwMode="auto">
          <a:xfrm>
            <a:off x="6861242" y="4800600"/>
            <a:ext cx="2282758" cy="1219200"/>
          </a:xfrm>
          <a:prstGeom prst="rect">
            <a:avLst/>
          </a:prstGeom>
          <a:noFill/>
          <a:ln w="9525">
            <a:noFill/>
            <a:miter lim="800000"/>
            <a:headEnd/>
            <a:tailEnd/>
          </a:ln>
        </p:spPr>
      </p:pic>
    </p:spTree>
    <p:extLst>
      <p:ext uri="{BB962C8B-B14F-4D97-AF65-F5344CB8AC3E}">
        <p14:creationId xmlns:p14="http://schemas.microsoft.com/office/powerpoint/2010/main" val="1362847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ORCID2Scopus</a:t>
            </a:r>
            <a:endParaRPr lang="ro-RO" dirty="0"/>
          </a:p>
        </p:txBody>
      </p:sp>
      <p:pic>
        <p:nvPicPr>
          <p:cNvPr id="563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703" y="763769"/>
            <a:ext cx="3371850" cy="619125"/>
          </a:xfrm>
          <a:prstGeom prst="rect">
            <a:avLst/>
          </a:prstGeom>
          <a:noFill/>
          <a:ln w="9525">
            <a:noFill/>
            <a:miter lim="800000"/>
            <a:headEnd/>
            <a:tailEnd/>
          </a:ln>
        </p:spPr>
      </p:pic>
      <p:sp>
        <p:nvSpPr>
          <p:cNvPr id="4" name="Right Arrow 3"/>
          <p:cNvSpPr/>
          <p:nvPr/>
        </p:nvSpPr>
        <p:spPr>
          <a:xfrm rot="5400000">
            <a:off x="1252537" y="1414463"/>
            <a:ext cx="681037" cy="442912"/>
          </a:xfrm>
          <a:prstGeom prst="rightArrow">
            <a:avLst/>
          </a:prstGeom>
          <a:solidFill>
            <a:srgbClr val="006366"/>
          </a:solidFill>
          <a:ln>
            <a:solidFill>
              <a:srgbClr val="00636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5" name="Picture 4" descr="ORCID.png"/>
          <p:cNvPicPr>
            <a:picLocks noChangeAspect="1"/>
          </p:cNvPicPr>
          <p:nvPr/>
        </p:nvPicPr>
        <p:blipFill>
          <a:blip r:embed="rId3" cstate="print"/>
          <a:stretch>
            <a:fillRect/>
          </a:stretch>
        </p:blipFill>
        <p:spPr>
          <a:xfrm>
            <a:off x="0" y="1981200"/>
            <a:ext cx="3429000" cy="4740765"/>
          </a:xfrm>
          <a:prstGeom prst="rect">
            <a:avLst/>
          </a:prstGeom>
        </p:spPr>
      </p:pic>
      <p:sp>
        <p:nvSpPr>
          <p:cNvPr id="6" name="Right Arrow 5"/>
          <p:cNvSpPr/>
          <p:nvPr/>
        </p:nvSpPr>
        <p:spPr>
          <a:xfrm rot="18710959">
            <a:off x="3196667" y="6172353"/>
            <a:ext cx="1193008" cy="442912"/>
          </a:xfrm>
          <a:prstGeom prst="rightArrow">
            <a:avLst/>
          </a:prstGeom>
          <a:solidFill>
            <a:srgbClr val="006366"/>
          </a:solidFill>
          <a:ln>
            <a:solidFill>
              <a:srgbClr val="00636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7" name="Picture 6" descr="Untitled.png"/>
          <p:cNvPicPr>
            <a:picLocks noChangeAspect="1"/>
          </p:cNvPicPr>
          <p:nvPr/>
        </p:nvPicPr>
        <p:blipFill>
          <a:blip r:embed="rId4" cstate="print"/>
          <a:stretch>
            <a:fillRect/>
          </a:stretch>
        </p:blipFill>
        <p:spPr>
          <a:xfrm>
            <a:off x="3165268" y="2590800"/>
            <a:ext cx="5978732" cy="2914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Scopus </a:t>
            </a:r>
            <a:r>
              <a:rPr lang="en-US" dirty="0" err="1"/>
              <a:t>pentru</a:t>
            </a:r>
            <a:r>
              <a:rPr lang="en-US" dirty="0"/>
              <a:t> smartphone-</a:t>
            </a:r>
            <a:r>
              <a:rPr lang="en-US" dirty="0" err="1"/>
              <a:t>uri</a:t>
            </a:r>
            <a:r>
              <a:rPr lang="en-US" dirty="0"/>
              <a:t> </a:t>
            </a:r>
            <a:r>
              <a:rPr lang="en-US" dirty="0" err="1"/>
              <a:t>și</a:t>
            </a:r>
            <a:r>
              <a:rPr lang="en-US" dirty="0"/>
              <a:t> </a:t>
            </a:r>
            <a:r>
              <a:rPr lang="en-US" dirty="0" err="1"/>
              <a:t>tablete</a:t>
            </a:r>
            <a:endParaRPr lang="en-US"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1" y="1587080"/>
            <a:ext cx="2306639" cy="3276600"/>
          </a:xfrm>
          <a:prstGeom prst="rect">
            <a:avLst/>
          </a:prstGeom>
          <a:noFill/>
          <a:ln w="25400">
            <a:solidFill>
              <a:schemeClr val="tx2"/>
            </a:solidFill>
            <a:miter lim="800000"/>
            <a:headEnd/>
            <a:tailEnd/>
          </a:ln>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87080"/>
            <a:ext cx="2286000" cy="3286125"/>
          </a:xfrm>
          <a:prstGeom prst="rect">
            <a:avLst/>
          </a:prstGeom>
          <a:noFill/>
          <a:ln w="25400">
            <a:solidFill>
              <a:schemeClr val="tx2"/>
            </a:solidFill>
            <a:miter lim="800000"/>
            <a:headEnd/>
            <a:tailEnd/>
          </a:ln>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1" y="1587080"/>
            <a:ext cx="2225675" cy="3276600"/>
          </a:xfrm>
          <a:prstGeom prst="rect">
            <a:avLst/>
          </a:prstGeom>
          <a:noFill/>
          <a:ln w="25400">
            <a:solidFill>
              <a:schemeClr val="tx2"/>
            </a:solidFill>
            <a:miter lim="800000"/>
            <a:headEnd/>
            <a:tailEnd/>
          </a:ln>
        </p:spPr>
      </p:pic>
      <p:sp>
        <p:nvSpPr>
          <p:cNvPr id="6" name="Title 1"/>
          <p:cNvSpPr txBox="1">
            <a:spLocks/>
          </p:cNvSpPr>
          <p:nvPr/>
        </p:nvSpPr>
        <p:spPr bwMode="auto">
          <a:xfrm>
            <a:off x="2438400" y="4926420"/>
            <a:ext cx="3352800" cy="8723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ro-RO" sz="2800" dirty="0" smtClean="0">
                <a:solidFill>
                  <a:srgbClr val="006366"/>
                </a:solidFill>
                <a:latin typeface="Arial" pitchFamily="34" charset="0"/>
                <a:ea typeface="+mj-ea"/>
                <a:cs typeface="Arial" pitchFamily="34" charset="0"/>
              </a:rPr>
              <a:t>Android</a:t>
            </a:r>
            <a:r>
              <a:rPr lang="en-US" sz="2400" b="1" dirty="0">
                <a:solidFill>
                  <a:srgbClr val="036635"/>
                </a:solidFill>
                <a:latin typeface="Arial" pitchFamily="34" charset="0"/>
                <a:ea typeface="+mj-ea"/>
                <a:cs typeface="Arial" pitchFamily="34" charset="0"/>
              </a:rPr>
              <a:t> </a:t>
            </a:r>
            <a:r>
              <a:rPr lang="ro-RO" sz="2800" dirty="0" smtClean="0">
                <a:solidFill>
                  <a:srgbClr val="006366"/>
                </a:solidFill>
                <a:latin typeface="Arial" pitchFamily="34" charset="0"/>
                <a:ea typeface="+mj-ea"/>
                <a:cs typeface="Arial" pitchFamily="34" charset="0"/>
              </a:rPr>
              <a:t>şi IOS</a:t>
            </a:r>
            <a:endParaRPr lang="en-US" sz="2800" dirty="0">
              <a:solidFill>
                <a:srgbClr val="006366"/>
              </a:solidFill>
              <a:latin typeface="Arial" pitchFamily="34" charset="0"/>
              <a:ea typeface="+mj-ea"/>
              <a:cs typeface="Arial" pitchFamily="34" charset="0"/>
            </a:endParaRPr>
          </a:p>
        </p:txBody>
      </p:sp>
    </p:spTree>
    <p:extLst>
      <p:ext uri="{BB962C8B-B14F-4D97-AF65-F5344CB8AC3E}">
        <p14:creationId xmlns:p14="http://schemas.microsoft.com/office/powerpoint/2010/main" val="40502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a:t>
            </a:r>
            <a:endParaRPr lang="en-US" dirty="0"/>
          </a:p>
        </p:txBody>
      </p:sp>
      <p:sp>
        <p:nvSpPr>
          <p:cNvPr id="3" name="Rectangle 2"/>
          <p:cNvSpPr/>
          <p:nvPr/>
        </p:nvSpPr>
        <p:spPr>
          <a:xfrm>
            <a:off x="914400" y="1143000"/>
            <a:ext cx="7086600" cy="5755422"/>
          </a:xfrm>
          <a:prstGeom prst="rect">
            <a:avLst/>
          </a:prstGeom>
        </p:spPr>
        <p:txBody>
          <a:bodyPr wrap="square">
            <a:spAutoFit/>
          </a:bodyPr>
          <a:lstStyle/>
          <a:p>
            <a:pPr>
              <a:buFont typeface="Wingdings" pitchFamily="2" charset="2"/>
              <a:buNone/>
              <a:defRPr/>
            </a:pPr>
            <a:r>
              <a:rPr lang="ro-RO" sz="1400" dirty="0" smtClean="0">
                <a:solidFill>
                  <a:srgbClr val="1C1C1C"/>
                </a:solidFill>
                <a:latin typeface="Georgia" pitchFamily="18" charset="0"/>
              </a:rPr>
              <a:t>Ultim</a:t>
            </a:r>
            <a:r>
              <a:rPr lang="en-US" sz="1400" dirty="0" smtClean="0">
                <a:solidFill>
                  <a:srgbClr val="1C1C1C"/>
                </a:solidFill>
                <a:latin typeface="Georgia" pitchFamily="18" charset="0"/>
              </a:rPr>
              <a:t>e</a:t>
            </a:r>
            <a:r>
              <a:rPr lang="ro-RO" sz="1400" dirty="0" smtClean="0">
                <a:solidFill>
                  <a:srgbClr val="1C1C1C"/>
                </a:solidFill>
                <a:latin typeface="Georgia" pitchFamily="18" charset="0"/>
              </a:rPr>
              <a:t>le titluri  </a:t>
            </a:r>
            <a:r>
              <a:rPr lang="en-US" sz="1400" dirty="0" smtClean="0">
                <a:solidFill>
                  <a:srgbClr val="1C1C1C"/>
                </a:solidFill>
                <a:latin typeface="Georgia" pitchFamily="18" charset="0"/>
              </a:rPr>
              <a:t>full </a:t>
            </a:r>
            <a:r>
              <a:rPr lang="ro-RO" sz="1400" dirty="0" smtClean="0">
                <a:solidFill>
                  <a:srgbClr val="1C1C1C"/>
                </a:solidFill>
                <a:latin typeface="Georgia" pitchFamily="18" charset="0"/>
              </a:rPr>
              <a:t>Gold O.A.</a:t>
            </a:r>
            <a:r>
              <a:rPr lang="en-US" sz="1400" dirty="0" smtClean="0">
                <a:solidFill>
                  <a:srgbClr val="1C1C1C"/>
                </a:solidFill>
                <a:latin typeface="Georgia" pitchFamily="18" charset="0"/>
              </a:rPr>
              <a:t>:</a:t>
            </a:r>
            <a:endParaRPr lang="en-US" sz="1400" dirty="0">
              <a:solidFill>
                <a:srgbClr val="1C1C1C"/>
              </a:solidFill>
              <a:latin typeface="Georgia" pitchFamily="18" charset="0"/>
            </a:endParaRPr>
          </a:p>
          <a:p>
            <a:pPr>
              <a:buFont typeface="Wingdings" pitchFamily="2" charset="2"/>
              <a:buNone/>
              <a:defRPr/>
            </a:pPr>
            <a:endParaRPr lang="en-US" sz="1400" dirty="0">
              <a:solidFill>
                <a:srgbClr val="1C1C1C"/>
              </a:solidFill>
              <a:latin typeface="Georgia" pitchFamily="18" charset="0"/>
              <a:hlinkClick r:id="rId3"/>
            </a:endParaRPr>
          </a:p>
          <a:p>
            <a:pPr>
              <a:buClr>
                <a:srgbClr val="FF9900"/>
              </a:buClr>
              <a:defRPr/>
            </a:pPr>
            <a:r>
              <a:rPr lang="en-US" sz="1400" dirty="0">
                <a:latin typeface="Georgia" pitchFamily="18" charset="0"/>
              </a:rPr>
              <a:t>Applied &amp; Translational Genomics </a:t>
            </a:r>
          </a:p>
          <a:p>
            <a:pPr>
              <a:buClr>
                <a:srgbClr val="FF9900"/>
              </a:buClr>
              <a:defRPr/>
            </a:pPr>
            <a:r>
              <a:rPr lang="en-US" sz="1400" dirty="0">
                <a:latin typeface="Georgia" pitchFamily="18" charset="0"/>
              </a:rPr>
              <a:t>Cell Reports </a:t>
            </a:r>
          </a:p>
          <a:p>
            <a:pPr>
              <a:buClr>
                <a:srgbClr val="FF9900"/>
              </a:buClr>
              <a:defRPr/>
            </a:pPr>
            <a:r>
              <a:rPr lang="en-US" sz="1400" dirty="0">
                <a:latin typeface="Georgia" pitchFamily="18" charset="0"/>
              </a:rPr>
              <a:t>FEBS Open Bio </a:t>
            </a:r>
          </a:p>
          <a:p>
            <a:pPr>
              <a:buClr>
                <a:srgbClr val="FF9900"/>
              </a:buClr>
              <a:defRPr/>
            </a:pPr>
            <a:r>
              <a:rPr lang="en-US" sz="1400" dirty="0">
                <a:latin typeface="Georgia" pitchFamily="18" charset="0"/>
              </a:rPr>
              <a:t>Gynecologic Oncology Case Reports </a:t>
            </a:r>
          </a:p>
          <a:p>
            <a:pPr>
              <a:buClr>
                <a:srgbClr val="FF9900"/>
              </a:buClr>
              <a:defRPr/>
            </a:pPr>
            <a:r>
              <a:rPr lang="en-US" sz="1400" dirty="0">
                <a:latin typeface="Georgia" pitchFamily="18" charset="0"/>
              </a:rPr>
              <a:t>International Journal for Parasitology: Drugs and Drug resistance </a:t>
            </a:r>
          </a:p>
          <a:p>
            <a:pPr>
              <a:buClr>
                <a:srgbClr val="FF9900"/>
              </a:buClr>
              <a:defRPr/>
            </a:pPr>
            <a:r>
              <a:rPr lang="en-US" sz="1400" dirty="0">
                <a:latin typeface="Georgia" pitchFamily="18" charset="0"/>
              </a:rPr>
              <a:t>International Journal of Surgery Case Reports </a:t>
            </a:r>
          </a:p>
          <a:p>
            <a:pPr>
              <a:buClr>
                <a:srgbClr val="FF9900"/>
              </a:buClr>
              <a:defRPr/>
            </a:pPr>
            <a:r>
              <a:rPr lang="en-US" sz="1400" dirty="0">
                <a:latin typeface="Georgia" pitchFamily="18" charset="0"/>
              </a:rPr>
              <a:t>Medical Mycology Case Reports </a:t>
            </a:r>
          </a:p>
          <a:p>
            <a:pPr>
              <a:buClr>
                <a:srgbClr val="FF9900"/>
              </a:buClr>
              <a:defRPr/>
            </a:pPr>
            <a:r>
              <a:rPr lang="en-US" sz="1400" dirty="0">
                <a:latin typeface="Georgia" pitchFamily="18" charset="0"/>
              </a:rPr>
              <a:t>Physics of the Dark Universe </a:t>
            </a:r>
          </a:p>
          <a:p>
            <a:pPr>
              <a:buClr>
                <a:srgbClr val="FF9900"/>
              </a:buClr>
              <a:defRPr/>
            </a:pPr>
            <a:r>
              <a:rPr lang="en-GB" sz="1400" dirty="0">
                <a:latin typeface="Georgia" pitchFamily="18" charset="0"/>
              </a:rPr>
              <a:t>Redox Biology</a:t>
            </a:r>
            <a:endParaRPr lang="en-US" sz="1400" dirty="0">
              <a:latin typeface="Georgia" pitchFamily="18" charset="0"/>
            </a:endParaRPr>
          </a:p>
          <a:p>
            <a:pPr>
              <a:buClr>
                <a:srgbClr val="FF9900"/>
              </a:buClr>
              <a:defRPr/>
            </a:pPr>
            <a:r>
              <a:rPr lang="en-US" sz="1400" dirty="0">
                <a:latin typeface="Georgia" pitchFamily="18" charset="0"/>
              </a:rPr>
              <a:t>Results in Immunology </a:t>
            </a:r>
          </a:p>
          <a:p>
            <a:pPr>
              <a:buClr>
                <a:srgbClr val="FF9900"/>
              </a:buClr>
              <a:defRPr/>
            </a:pPr>
            <a:r>
              <a:rPr lang="en-US" sz="1400" dirty="0">
                <a:latin typeface="Georgia" pitchFamily="18" charset="0"/>
              </a:rPr>
              <a:t>Results in </a:t>
            </a:r>
            <a:r>
              <a:rPr lang="en-US" sz="1400" dirty="0" err="1">
                <a:latin typeface="Georgia" pitchFamily="18" charset="0"/>
              </a:rPr>
              <a:t>Pharma</a:t>
            </a:r>
            <a:r>
              <a:rPr lang="en-US" sz="1400" dirty="0">
                <a:latin typeface="Georgia" pitchFamily="18" charset="0"/>
              </a:rPr>
              <a:t> Sciences </a:t>
            </a:r>
          </a:p>
          <a:p>
            <a:pPr>
              <a:buClr>
                <a:srgbClr val="FF9900"/>
              </a:buClr>
              <a:defRPr/>
            </a:pPr>
            <a:r>
              <a:rPr lang="en-US" sz="1400" dirty="0">
                <a:latin typeface="Georgia" pitchFamily="18" charset="0"/>
              </a:rPr>
              <a:t>Results in Physics </a:t>
            </a:r>
          </a:p>
          <a:p>
            <a:pPr>
              <a:buClr>
                <a:srgbClr val="FF9900"/>
              </a:buClr>
              <a:defRPr/>
            </a:pPr>
            <a:r>
              <a:rPr lang="en-US" sz="1400" dirty="0">
                <a:latin typeface="Georgia" pitchFamily="18" charset="0"/>
              </a:rPr>
              <a:t>Trials in </a:t>
            </a:r>
            <a:r>
              <a:rPr lang="en-US" sz="1400" dirty="0" err="1">
                <a:latin typeface="Georgia" pitchFamily="18" charset="0"/>
              </a:rPr>
              <a:t>Vaccinology</a:t>
            </a:r>
            <a:r>
              <a:rPr lang="en-US" sz="1400" dirty="0">
                <a:latin typeface="Georgia" pitchFamily="18" charset="0"/>
              </a:rPr>
              <a:t> </a:t>
            </a:r>
            <a:endParaRPr lang="en-US" sz="1400" dirty="0" smtClean="0">
              <a:latin typeface="Georgia" pitchFamily="18" charset="0"/>
            </a:endParaRPr>
          </a:p>
          <a:p>
            <a:pPr>
              <a:buClr>
                <a:srgbClr val="FF9900"/>
              </a:buClr>
              <a:defRPr/>
            </a:pPr>
            <a:r>
              <a:rPr lang="en-US" sz="1400" dirty="0" smtClean="0">
                <a:latin typeface="Georgia" pitchFamily="18" charset="0"/>
              </a:rPr>
              <a:t>…………(181 de </a:t>
            </a:r>
            <a:r>
              <a:rPr lang="en-US" sz="1400" dirty="0" err="1" smtClean="0">
                <a:latin typeface="Georgia" pitchFamily="18" charset="0"/>
              </a:rPr>
              <a:t>titluri</a:t>
            </a:r>
            <a:r>
              <a:rPr lang="en-US" sz="1400" dirty="0" smtClean="0">
                <a:latin typeface="Georgia" pitchFamily="18" charset="0"/>
              </a:rPr>
              <a:t> </a:t>
            </a:r>
            <a:r>
              <a:rPr lang="ro-RO" sz="1400" dirty="0" smtClean="0">
                <a:latin typeface="Georgia" pitchFamily="18" charset="0"/>
              </a:rPr>
              <a:t>în total)</a:t>
            </a:r>
            <a:endParaRPr lang="en-US" sz="1400" dirty="0">
              <a:latin typeface="Georgia" pitchFamily="18" charset="0"/>
            </a:endParaRPr>
          </a:p>
          <a:p>
            <a:pPr>
              <a:defRPr/>
            </a:pPr>
            <a:endParaRPr lang="en-US" sz="1000" dirty="0"/>
          </a:p>
          <a:p>
            <a:pPr>
              <a:defRPr/>
            </a:pPr>
            <a:endParaRPr lang="en-US" sz="1000" dirty="0"/>
          </a:p>
          <a:p>
            <a:pPr>
              <a:defRPr/>
            </a:pPr>
            <a:endParaRPr lang="en-US" sz="1000" dirty="0"/>
          </a:p>
          <a:p>
            <a:pPr marL="0" lvl="3">
              <a:defRPr/>
            </a:pPr>
            <a:r>
              <a:rPr lang="ro-RO" sz="1400" b="1" dirty="0" smtClean="0">
                <a:latin typeface="Georgia" pitchFamily="18" charset="0"/>
              </a:rPr>
              <a:t>Peste 1</a:t>
            </a:r>
            <a:r>
              <a:rPr lang="en-US" sz="1400" b="1" dirty="0" smtClean="0">
                <a:latin typeface="Georgia" pitchFamily="18" charset="0"/>
              </a:rPr>
              <a:t>600</a:t>
            </a:r>
            <a:r>
              <a:rPr lang="ro-RO" sz="1400" b="1" dirty="0" smtClean="0">
                <a:latin typeface="Georgia" pitchFamily="18" charset="0"/>
              </a:rPr>
              <a:t> de jurnale</a:t>
            </a:r>
            <a:r>
              <a:rPr lang="en-US" sz="1400" b="1" dirty="0" smtClean="0">
                <a:latin typeface="Georgia" pitchFamily="18" charset="0"/>
              </a:rPr>
              <a:t> </a:t>
            </a:r>
            <a:r>
              <a:rPr lang="ro-RO" sz="1400" b="1" dirty="0" smtClean="0">
                <a:latin typeface="Georgia" pitchFamily="18" charset="0"/>
              </a:rPr>
              <a:t>acordă posibilitatea de a publica O.A. </a:t>
            </a:r>
            <a:r>
              <a:rPr lang="en-US" sz="1400" b="1" dirty="0" smtClean="0">
                <a:latin typeface="Georgia" pitchFamily="18" charset="0"/>
              </a:rPr>
              <a:t>(Gold</a:t>
            </a:r>
            <a:r>
              <a:rPr lang="en-US" sz="1400" b="1" dirty="0">
                <a:latin typeface="Georgia" pitchFamily="18" charset="0"/>
              </a:rPr>
              <a:t>) </a:t>
            </a:r>
          </a:p>
          <a:p>
            <a:pPr marL="0" lvl="3">
              <a:defRPr/>
            </a:pPr>
            <a:r>
              <a:rPr lang="en-US" sz="1400" b="1" dirty="0" smtClean="0">
                <a:latin typeface="Georgia" pitchFamily="18" charset="0"/>
              </a:rPr>
              <a:t>Green </a:t>
            </a:r>
            <a:r>
              <a:rPr lang="en-US" sz="1400" b="1" dirty="0">
                <a:latin typeface="Georgia" pitchFamily="18" charset="0"/>
              </a:rPr>
              <a:t>OA </a:t>
            </a:r>
            <a:r>
              <a:rPr lang="en-US" sz="1400" b="1" dirty="0" smtClean="0">
                <a:latin typeface="Georgia" pitchFamily="18" charset="0"/>
              </a:rPr>
              <a:t>- </a:t>
            </a:r>
            <a:r>
              <a:rPr lang="ro-RO" sz="1400" b="1" dirty="0" smtClean="0">
                <a:latin typeface="Georgia" pitchFamily="18" charset="0"/>
              </a:rPr>
              <a:t>O.A. Cu embargou </a:t>
            </a:r>
            <a:r>
              <a:rPr lang="en-US" sz="1400" b="1" dirty="0" smtClean="0">
                <a:latin typeface="Georgia" pitchFamily="18" charset="0"/>
              </a:rPr>
              <a:t>(</a:t>
            </a:r>
            <a:r>
              <a:rPr lang="ro-RO" sz="1400" b="1" dirty="0" smtClean="0">
                <a:latin typeface="Georgia" pitchFamily="18" charset="0"/>
              </a:rPr>
              <a:t>peste </a:t>
            </a:r>
            <a:r>
              <a:rPr lang="en-US" sz="1400" b="1" dirty="0" smtClean="0">
                <a:latin typeface="Georgia" pitchFamily="18" charset="0"/>
              </a:rPr>
              <a:t> 70 journal</a:t>
            </a:r>
            <a:r>
              <a:rPr lang="ro-RO" sz="1400" b="1" dirty="0" smtClean="0">
                <a:latin typeface="Georgia" pitchFamily="18" charset="0"/>
              </a:rPr>
              <a:t>e</a:t>
            </a:r>
            <a:r>
              <a:rPr lang="en-US" sz="1400" b="1" dirty="0" smtClean="0">
                <a:latin typeface="Georgia" pitchFamily="18" charset="0"/>
              </a:rPr>
              <a:t>: </a:t>
            </a:r>
            <a:r>
              <a:rPr lang="ro-RO" sz="1400" b="1" dirty="0" smtClean="0">
                <a:latin typeface="Georgia" pitchFamily="18" charset="0"/>
              </a:rPr>
              <a:t>ex. </a:t>
            </a:r>
            <a:r>
              <a:rPr lang="en-US" sz="1400" b="1" dirty="0" smtClean="0">
                <a:latin typeface="Georgia" pitchFamily="18" charset="0"/>
              </a:rPr>
              <a:t>Cell)</a:t>
            </a:r>
          </a:p>
          <a:p>
            <a:pPr>
              <a:defRPr/>
            </a:pPr>
            <a:endParaRPr lang="ro-RO" sz="1400" b="1" dirty="0" smtClean="0">
              <a:latin typeface="Georgia" pitchFamily="18" charset="0"/>
            </a:endParaRPr>
          </a:p>
          <a:p>
            <a:pPr>
              <a:defRPr/>
            </a:pPr>
            <a:endParaRPr lang="ro-RO" sz="1400" b="1" dirty="0">
              <a:latin typeface="Georgia" pitchFamily="18" charset="0"/>
            </a:endParaRPr>
          </a:p>
          <a:p>
            <a:pPr>
              <a:defRPr/>
            </a:pPr>
            <a:r>
              <a:rPr lang="en-US" sz="1400" b="1" dirty="0">
                <a:latin typeface="Georgia" pitchFamily="18" charset="0"/>
              </a:rPr>
              <a:t/>
            </a:r>
            <a:br>
              <a:rPr lang="en-US" sz="1400" b="1" dirty="0">
                <a:latin typeface="Georgia" pitchFamily="18" charset="0"/>
              </a:rPr>
            </a:br>
            <a:r>
              <a:rPr lang="en-US" sz="1000" dirty="0">
                <a:hlinkClick r:id="rId4"/>
              </a:rPr>
              <a:t>http://www.elsevier.com/about/open-access/open-access-journals</a:t>
            </a:r>
            <a:endParaRPr lang="ro-RO" sz="1000" dirty="0"/>
          </a:p>
          <a:p>
            <a:pPr>
              <a:defRPr/>
            </a:pPr>
            <a:r>
              <a:rPr lang="en-US" sz="1000" dirty="0">
                <a:hlinkClick r:id="rId5"/>
              </a:rPr>
              <a:t>http://www.elsevier.com/about/open-access/open-access-options</a:t>
            </a:r>
            <a:endParaRPr lang="ro-RO" sz="1000" dirty="0"/>
          </a:p>
          <a:p>
            <a:pPr lvl="3" indent="-862013">
              <a:defRPr/>
            </a:pPr>
            <a:endParaRPr lang="en-US" sz="1400" b="1" dirty="0">
              <a:latin typeface="Georgia" pitchFamily="18" charset="0"/>
            </a:endParaRPr>
          </a:p>
          <a:p>
            <a:pPr>
              <a:defRPr/>
            </a:pPr>
            <a:endParaRPr lang="en-US" sz="10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1447800"/>
            <a:ext cx="2164026" cy="1931789"/>
          </a:xfrm>
          <a:prstGeom prst="rect">
            <a:avLst/>
          </a:prstGeom>
        </p:spPr>
      </p:pic>
    </p:spTree>
    <p:extLst>
      <p:ext uri="{BB962C8B-B14F-4D97-AF65-F5344CB8AC3E}">
        <p14:creationId xmlns:p14="http://schemas.microsoft.com/office/powerpoint/2010/main" val="4285681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Scopus API</a:t>
            </a:r>
            <a:endParaRPr lang="ro-RO" dirty="0"/>
          </a:p>
        </p:txBody>
      </p:sp>
      <p:sp>
        <p:nvSpPr>
          <p:cNvPr id="3" name="TextBox 2"/>
          <p:cNvSpPr txBox="1"/>
          <p:nvPr/>
        </p:nvSpPr>
        <p:spPr>
          <a:xfrm>
            <a:off x="685800" y="1600200"/>
            <a:ext cx="7391400" cy="1754326"/>
          </a:xfrm>
          <a:prstGeom prst="rect">
            <a:avLst/>
          </a:prstGeom>
          <a:noFill/>
        </p:spPr>
        <p:txBody>
          <a:bodyPr wrap="square" rtlCol="0">
            <a:spAutoFit/>
          </a:bodyPr>
          <a:lstStyle/>
          <a:p>
            <a:r>
              <a:rPr lang="ro-RO" dirty="0" smtClean="0"/>
              <a:t>Pentru SCOPUS sunt disponibile două API:</a:t>
            </a:r>
          </a:p>
          <a:p>
            <a:pPr>
              <a:buFont typeface="Arial" pitchFamily="34" charset="0"/>
              <a:buChar char="•"/>
            </a:pPr>
            <a:r>
              <a:rPr lang="ro-RO" dirty="0" smtClean="0"/>
              <a:t>Scopus Document Search API</a:t>
            </a:r>
          </a:p>
          <a:p>
            <a:pPr>
              <a:buFont typeface="Arial" pitchFamily="34" charset="0"/>
              <a:buChar char="•"/>
            </a:pPr>
            <a:r>
              <a:rPr lang="ro-RO" dirty="0" smtClean="0"/>
              <a:t>Scopus Cited-By Count API</a:t>
            </a:r>
          </a:p>
          <a:p>
            <a:endParaRPr lang="ro-RO" dirty="0" smtClean="0"/>
          </a:p>
          <a:p>
            <a:r>
              <a:rPr lang="ro-RO" dirty="0" smtClean="0">
                <a:hlinkClick r:id="rId2"/>
              </a:rPr>
              <a:t>http://www.developers.elsevier.com/devcms/scopusintegration</a:t>
            </a:r>
            <a:endParaRPr lang="ro-RO" dirty="0" smtClean="0"/>
          </a:p>
          <a:p>
            <a:endParaRPr lang="ro-RO" dirty="0"/>
          </a:p>
        </p:txBody>
      </p:sp>
      <p:sp>
        <p:nvSpPr>
          <p:cNvPr id="4" name="TextBox 3"/>
          <p:cNvSpPr txBox="1"/>
          <p:nvPr/>
        </p:nvSpPr>
        <p:spPr>
          <a:xfrm>
            <a:off x="838200" y="3657600"/>
            <a:ext cx="7543800" cy="646331"/>
          </a:xfrm>
          <a:prstGeom prst="rect">
            <a:avLst/>
          </a:prstGeom>
          <a:noFill/>
        </p:spPr>
        <p:txBody>
          <a:bodyPr wrap="square" rtlCol="0">
            <a:spAutoFit/>
          </a:bodyPr>
          <a:lstStyle/>
          <a:p>
            <a:r>
              <a:rPr lang="ro-RO" dirty="0" smtClean="0"/>
              <a:t>Facilitează accesul la Scopus dintr-o interfață comună (ex. Site-ul universității sau al bibliotecii;</a:t>
            </a:r>
            <a:endParaRPr lang="ro-RO" dirty="0"/>
          </a:p>
        </p:txBody>
      </p:sp>
      <p:sp>
        <p:nvSpPr>
          <p:cNvPr id="5" name="TextBox 4"/>
          <p:cNvSpPr txBox="1"/>
          <p:nvPr/>
        </p:nvSpPr>
        <p:spPr>
          <a:xfrm>
            <a:off x="914400" y="4648200"/>
            <a:ext cx="7620000" cy="646331"/>
          </a:xfrm>
          <a:prstGeom prst="rect">
            <a:avLst/>
          </a:prstGeom>
          <a:noFill/>
        </p:spPr>
        <p:txBody>
          <a:bodyPr wrap="square" rtlCol="0">
            <a:spAutoFit/>
          </a:bodyPr>
          <a:lstStyle/>
          <a:p>
            <a:r>
              <a:rPr lang="ro-RO" dirty="0" smtClean="0"/>
              <a:t>Arată impactul pecare îl are un anumit jurnal – modalitate de a atrage noi autori;</a:t>
            </a:r>
            <a:endParaRPr lang="ro-R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0" y="1905000"/>
            <a:ext cx="3810000" cy="1066800"/>
          </a:xfrm>
        </p:spPr>
        <p:txBody>
          <a:bodyPr>
            <a:normAutofit/>
          </a:bodyPr>
          <a:lstStyle/>
          <a:p>
            <a:r>
              <a:rPr lang="ro-RO" dirty="0" smtClean="0">
                <a:latin typeface="Georgia" pitchFamily="18" charset="0"/>
              </a:rPr>
              <a:t>Vă mulţumesc!</a:t>
            </a:r>
            <a:endParaRPr lang="en-US" dirty="0">
              <a:latin typeface="Georgia" pitchFamily="18" charset="0"/>
            </a:endParaRPr>
          </a:p>
        </p:txBody>
      </p:sp>
      <p:sp>
        <p:nvSpPr>
          <p:cNvPr id="5" name="Subtitle 4"/>
          <p:cNvSpPr>
            <a:spLocks noGrp="1"/>
          </p:cNvSpPr>
          <p:nvPr>
            <p:ph type="subTitle" idx="1"/>
          </p:nvPr>
        </p:nvSpPr>
        <p:spPr>
          <a:xfrm>
            <a:off x="457200" y="4419600"/>
            <a:ext cx="6400800" cy="1524000"/>
          </a:xfrm>
        </p:spPr>
        <p:txBody>
          <a:bodyPr>
            <a:normAutofit fontScale="92500" lnSpcReduction="10000"/>
          </a:bodyPr>
          <a:lstStyle/>
          <a:p>
            <a:r>
              <a:rPr lang="en-US" sz="1800" dirty="0">
                <a:latin typeface="Georgia" pitchFamily="18" charset="0"/>
              </a:rPr>
              <a:t>Cristina </a:t>
            </a:r>
            <a:r>
              <a:rPr lang="en-US" sz="1800" dirty="0" err="1" smtClean="0">
                <a:latin typeface="Georgia" pitchFamily="18" charset="0"/>
              </a:rPr>
              <a:t>Huidiu</a:t>
            </a:r>
            <a:endParaRPr lang="ro-RO" sz="1800" dirty="0" smtClean="0">
              <a:latin typeface="Georgia" pitchFamily="18" charset="0"/>
            </a:endParaRPr>
          </a:p>
          <a:p>
            <a:r>
              <a:rPr lang="ro-RO" sz="1800" dirty="0" smtClean="0">
                <a:latin typeface="Georgia" pitchFamily="18" charset="0"/>
                <a:hlinkClick r:id="rId2"/>
              </a:rPr>
              <a:t>c.huidiu@gmail.com</a:t>
            </a:r>
            <a:endParaRPr lang="ro-RO" sz="1800" dirty="0" smtClean="0">
              <a:latin typeface="Georgia" pitchFamily="18" charset="0"/>
            </a:endParaRPr>
          </a:p>
          <a:p>
            <a:r>
              <a:rPr lang="ro-RO" sz="1800" dirty="0" smtClean="0">
                <a:latin typeface="Georgia" pitchFamily="18" charset="0"/>
              </a:rPr>
              <a:t>0724274490</a:t>
            </a:r>
            <a:endParaRPr lang="en-US" sz="1800" dirty="0">
              <a:latin typeface="Georgia" pitchFamily="18" charset="0"/>
            </a:endParaRPr>
          </a:p>
          <a:p>
            <a:r>
              <a:rPr lang="en-US" sz="1800" dirty="0" smtClean="0">
                <a:latin typeface="Georgia" pitchFamily="18" charset="0"/>
                <a:hlinkClick r:id="rId3"/>
              </a:rPr>
              <a:t>http</a:t>
            </a:r>
            <a:r>
              <a:rPr lang="en-US" sz="1800" dirty="0">
                <a:latin typeface="Georgia" pitchFamily="18" charset="0"/>
                <a:hlinkClick r:id="rId3"/>
              </a:rPr>
              <a:t>://</a:t>
            </a:r>
            <a:r>
              <a:rPr lang="en-US" sz="1800" dirty="0" smtClean="0">
                <a:latin typeface="Georgia" pitchFamily="18" charset="0"/>
                <a:hlinkClick r:id="rId3"/>
              </a:rPr>
              <a:t>trainingdesk.elsevier.com</a:t>
            </a:r>
            <a:endParaRPr lang="en-US" sz="1800" dirty="0" smtClean="0">
              <a:latin typeface="Georgia" pitchFamily="18" charset="0"/>
            </a:endParaRPr>
          </a:p>
          <a:p>
            <a:r>
              <a:rPr lang="en-US" sz="1800" dirty="0" err="1" smtClean="0">
                <a:latin typeface="Georgia" pitchFamily="18" charset="0"/>
              </a:rPr>
              <a:t>Pagina</a:t>
            </a:r>
            <a:r>
              <a:rPr lang="en-US" sz="1800" dirty="0" smtClean="0">
                <a:latin typeface="Georgia" pitchFamily="18" charset="0"/>
              </a:rPr>
              <a:t> </a:t>
            </a:r>
            <a:r>
              <a:rPr lang="en-US" sz="1800" dirty="0" err="1" smtClean="0">
                <a:latin typeface="Georgia" pitchFamily="18" charset="0"/>
              </a:rPr>
              <a:t>Facebook</a:t>
            </a:r>
            <a:r>
              <a:rPr lang="en-US" sz="1800" dirty="0" smtClean="0">
                <a:latin typeface="Georgia" pitchFamily="18" charset="0"/>
              </a:rPr>
              <a:t> – Elsevier Romania</a:t>
            </a:r>
            <a:endParaRPr lang="en-US" sz="1800" dirty="0">
              <a:latin typeface="Georgia" pitchFamily="18" charset="0"/>
            </a:endParaRPr>
          </a:p>
          <a:p>
            <a:endParaRPr lang="en-US" sz="1800" dirty="0">
              <a:latin typeface="Georgia" pitchFamily="18" charset="0"/>
            </a:endParaRPr>
          </a:p>
        </p:txBody>
      </p:sp>
    </p:spTree>
    <p:extLst>
      <p:ext uri="{BB962C8B-B14F-4D97-AF65-F5344CB8AC3E}">
        <p14:creationId xmlns:p14="http://schemas.microsoft.com/office/powerpoint/2010/main" val="372958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657600"/>
            <a:ext cx="2935287" cy="1362075"/>
          </a:xfrm>
        </p:spPr>
        <p:txBody>
          <a:bodyPr/>
          <a:lstStyle/>
          <a:p>
            <a:r>
              <a:rPr lang="en-US" dirty="0" smtClean="0"/>
              <a:t>Scopus</a:t>
            </a:r>
            <a:endParaRPr lang="en-US"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273595"/>
            <a:ext cx="2933700" cy="2933700"/>
          </a:xfrm>
          <a:prstGeom prst="rect">
            <a:avLst/>
          </a:prstGeom>
        </p:spPr>
      </p:pic>
    </p:spTree>
    <p:extLst>
      <p:ext uri="{BB962C8B-B14F-4D97-AF65-F5344CB8AC3E}">
        <p14:creationId xmlns:p14="http://schemas.microsoft.com/office/powerpoint/2010/main" val="3036206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755651" y="1593850"/>
            <a:ext cx="7772400" cy="44577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r>
              <a:rPr lang="en-US" sz="1800" smtClean="0">
                <a:latin typeface="Arial" pitchFamily="-60" charset="0"/>
                <a:ea typeface="Arial" pitchFamily="-60" charset="0"/>
                <a:cs typeface="Arial" pitchFamily="-60" charset="0"/>
              </a:rPr>
              <a:t/>
            </a:r>
            <a:br>
              <a:rPr lang="en-US" sz="1800" smtClean="0">
                <a:latin typeface="Arial" pitchFamily="-60" charset="0"/>
                <a:ea typeface="Arial" pitchFamily="-60" charset="0"/>
                <a:cs typeface="Arial" pitchFamily="-60" charset="0"/>
              </a:rPr>
            </a:br>
            <a:endParaRPr lang="en-US" sz="1800" dirty="0" smtClean="0">
              <a:latin typeface="Arial" pitchFamily="-60" charset="0"/>
              <a:ea typeface="Arial" pitchFamily="-60" charset="0"/>
              <a:cs typeface="Arial" pitchFamily="-60" charset="0"/>
            </a:endParaRPr>
          </a:p>
        </p:txBody>
      </p:sp>
      <p:sp>
        <p:nvSpPr>
          <p:cNvPr id="6" name="Text Placeholder 2"/>
          <p:cNvSpPr>
            <a:spLocks/>
          </p:cNvSpPr>
          <p:nvPr/>
        </p:nvSpPr>
        <p:spPr bwMode="auto">
          <a:xfrm>
            <a:off x="844551" y="1849439"/>
            <a:ext cx="88900" cy="587375"/>
          </a:xfrm>
          <a:prstGeom prst="rect">
            <a:avLst/>
          </a:prstGeom>
          <a:solidFill>
            <a:srgbClr val="036635"/>
          </a:solidFill>
          <a:ln w="9525">
            <a:noFill/>
            <a:miter lim="800000"/>
            <a:headEnd/>
            <a:tailEnd/>
          </a:ln>
        </p:spPr>
        <p:txBody>
          <a:bodyPr lIns="72009" tIns="72009" rIns="72009" bIns="72009" anchor="ctr"/>
          <a:lstStyle/>
          <a:p>
            <a:pPr eaLnBrk="0" hangingPunct="0">
              <a:spcBef>
                <a:spcPct val="20000"/>
              </a:spcBef>
              <a:buClr>
                <a:srgbClr val="036635"/>
              </a:buClr>
              <a:buSzPct val="140000"/>
              <a:buFont typeface="Arial" charset="0"/>
              <a:buNone/>
            </a:pPr>
            <a:endParaRPr lang="en-US" sz="1600" b="1">
              <a:solidFill>
                <a:schemeClr val="bg1"/>
              </a:solidFill>
              <a:cs typeface="Arial" charset="0"/>
            </a:endParaRPr>
          </a:p>
        </p:txBody>
      </p:sp>
      <p:sp>
        <p:nvSpPr>
          <p:cNvPr id="7" name="Rectangle 30"/>
          <p:cNvSpPr>
            <a:spLocks noChangeArrowheads="1"/>
          </p:cNvSpPr>
          <p:nvPr/>
        </p:nvSpPr>
        <p:spPr bwMode="auto">
          <a:xfrm>
            <a:off x="971551" y="1849439"/>
            <a:ext cx="8027988" cy="587375"/>
          </a:xfrm>
          <a:prstGeom prst="rect">
            <a:avLst/>
          </a:prstGeom>
          <a:gradFill rotWithShape="1">
            <a:gsLst>
              <a:gs pos="0">
                <a:schemeClr val="bg2"/>
              </a:gs>
              <a:gs pos="100000">
                <a:schemeClr val="bg1"/>
              </a:gs>
            </a:gsLst>
            <a:lin ang="0" scaled="1"/>
          </a:gradFill>
          <a:ln w="9525">
            <a:noFill/>
            <a:miter lim="800000"/>
            <a:headEnd/>
            <a:tailEnd/>
          </a:ln>
        </p:spPr>
        <p:txBody>
          <a:bodyPr wrap="none" anchor="ctr"/>
          <a:lstStyle/>
          <a:p>
            <a:endParaRPr lang="en-US"/>
          </a:p>
        </p:txBody>
      </p:sp>
      <p:sp>
        <p:nvSpPr>
          <p:cNvPr id="8" name="Text Placeholder 2"/>
          <p:cNvSpPr>
            <a:spLocks/>
          </p:cNvSpPr>
          <p:nvPr/>
        </p:nvSpPr>
        <p:spPr bwMode="auto">
          <a:xfrm>
            <a:off x="1089026" y="2020016"/>
            <a:ext cx="7793039" cy="246221"/>
          </a:xfrm>
          <a:prstGeom prst="rect">
            <a:avLst/>
          </a:prstGeom>
          <a:noFill/>
          <a:ln w="9525">
            <a:noFill/>
            <a:miter lim="800000"/>
            <a:headEnd/>
            <a:tailEnd/>
          </a:ln>
        </p:spPr>
        <p:txBody>
          <a:bodyPr lIns="0" tIns="0" rIns="0" bIns="0" anchor="ctr">
            <a:spAutoFit/>
          </a:bodyPr>
          <a:lstStyle/>
          <a:p>
            <a:pPr eaLnBrk="0" hangingPunct="0">
              <a:spcBef>
                <a:spcPct val="20000"/>
              </a:spcBef>
              <a:buClr>
                <a:srgbClr val="036635"/>
              </a:buClr>
              <a:buSzPct val="140000"/>
              <a:buFont typeface="Arial" charset="0"/>
              <a:buNone/>
            </a:pPr>
            <a:r>
              <a:rPr lang="en-US" sz="1600" dirty="0" err="1" smtClean="0">
                <a:ea typeface="Arial" pitchFamily="-60" charset="0"/>
                <a:cs typeface="Arial" pitchFamily="-60" charset="0"/>
              </a:rPr>
              <a:t>Cea</a:t>
            </a:r>
            <a:r>
              <a:rPr lang="en-US" sz="1600" dirty="0" smtClean="0">
                <a:ea typeface="Arial" pitchFamily="-60" charset="0"/>
                <a:cs typeface="Arial" pitchFamily="-60" charset="0"/>
              </a:rPr>
              <a:t> </a:t>
            </a:r>
            <a:r>
              <a:rPr lang="en-US" sz="1600" dirty="0" err="1" smtClean="0">
                <a:ea typeface="Arial" pitchFamily="-60" charset="0"/>
                <a:cs typeface="Arial" pitchFamily="-60" charset="0"/>
              </a:rPr>
              <a:t>mai</a:t>
            </a:r>
            <a:r>
              <a:rPr lang="en-US" sz="1600" dirty="0" smtClean="0">
                <a:ea typeface="Arial" pitchFamily="-60" charset="0"/>
                <a:cs typeface="Arial" pitchFamily="-60" charset="0"/>
              </a:rPr>
              <a:t> mare </a:t>
            </a:r>
            <a:r>
              <a:rPr lang="en-US" sz="1600" dirty="0" err="1" smtClean="0">
                <a:ea typeface="Arial" pitchFamily="-60" charset="0"/>
                <a:cs typeface="Arial" pitchFamily="-60" charset="0"/>
              </a:rPr>
              <a:t>baz</a:t>
            </a:r>
            <a:r>
              <a:rPr lang="ro-RO" sz="1600" dirty="0" smtClean="0">
                <a:ea typeface="Arial" pitchFamily="-60" charset="0"/>
                <a:cs typeface="Arial" pitchFamily="-60" charset="0"/>
              </a:rPr>
              <a:t>ă de date de abstracte și citări a literaturii științifice peer-reviewed;</a:t>
            </a:r>
            <a:endParaRPr lang="en-US" sz="1600" dirty="0">
              <a:solidFill>
                <a:srgbClr val="262626"/>
              </a:solidFill>
              <a:cs typeface="Arial" charset="0"/>
            </a:endParaRPr>
          </a:p>
        </p:txBody>
      </p:sp>
      <p:sp>
        <p:nvSpPr>
          <p:cNvPr id="9" name="Text Placeholder 2"/>
          <p:cNvSpPr>
            <a:spLocks/>
          </p:cNvSpPr>
          <p:nvPr/>
        </p:nvSpPr>
        <p:spPr bwMode="auto">
          <a:xfrm>
            <a:off x="854075" y="2640012"/>
            <a:ext cx="88900" cy="684000"/>
          </a:xfrm>
          <a:prstGeom prst="rect">
            <a:avLst/>
          </a:prstGeom>
          <a:solidFill>
            <a:srgbClr val="036635"/>
          </a:solidFill>
          <a:ln w="9525">
            <a:noFill/>
            <a:miter lim="800000"/>
            <a:headEnd/>
            <a:tailEnd/>
          </a:ln>
        </p:spPr>
        <p:txBody>
          <a:bodyPr lIns="72009" tIns="72009" rIns="72009" bIns="72009" anchor="ctr"/>
          <a:lstStyle/>
          <a:p>
            <a:pPr eaLnBrk="0" hangingPunct="0">
              <a:spcBef>
                <a:spcPct val="20000"/>
              </a:spcBef>
              <a:buClr>
                <a:srgbClr val="036635"/>
              </a:buClr>
              <a:buSzPct val="140000"/>
              <a:buFont typeface="Arial" charset="0"/>
              <a:buNone/>
            </a:pPr>
            <a:endParaRPr lang="en-US" sz="1600" b="1">
              <a:solidFill>
                <a:schemeClr val="bg1"/>
              </a:solidFill>
              <a:cs typeface="Arial" charset="0"/>
            </a:endParaRPr>
          </a:p>
        </p:txBody>
      </p:sp>
      <p:sp>
        <p:nvSpPr>
          <p:cNvPr id="10" name="Rectangle 30"/>
          <p:cNvSpPr>
            <a:spLocks noChangeArrowheads="1"/>
          </p:cNvSpPr>
          <p:nvPr/>
        </p:nvSpPr>
        <p:spPr bwMode="auto">
          <a:xfrm>
            <a:off x="981075" y="2640013"/>
            <a:ext cx="8027988" cy="703688"/>
          </a:xfrm>
          <a:prstGeom prst="rect">
            <a:avLst/>
          </a:prstGeom>
          <a:gradFill rotWithShape="1">
            <a:gsLst>
              <a:gs pos="0">
                <a:schemeClr val="bg2"/>
              </a:gs>
              <a:gs pos="100000">
                <a:schemeClr val="bg1"/>
              </a:gs>
            </a:gsLst>
            <a:lin ang="0" scaled="1"/>
          </a:gradFill>
          <a:ln w="9525">
            <a:noFill/>
            <a:miter lim="800000"/>
            <a:headEnd/>
            <a:tailEnd/>
          </a:ln>
        </p:spPr>
        <p:txBody>
          <a:bodyPr wrap="none" anchor="ctr"/>
          <a:lstStyle/>
          <a:p>
            <a:endParaRPr lang="en-US"/>
          </a:p>
        </p:txBody>
      </p:sp>
      <p:sp>
        <p:nvSpPr>
          <p:cNvPr id="11" name="Text Placeholder 2"/>
          <p:cNvSpPr>
            <a:spLocks/>
          </p:cNvSpPr>
          <p:nvPr/>
        </p:nvSpPr>
        <p:spPr bwMode="auto">
          <a:xfrm>
            <a:off x="1043961" y="2618961"/>
            <a:ext cx="7793039" cy="738664"/>
          </a:xfrm>
          <a:prstGeom prst="rect">
            <a:avLst/>
          </a:prstGeom>
          <a:noFill/>
          <a:ln w="9525">
            <a:noFill/>
            <a:miter lim="800000"/>
            <a:headEnd/>
            <a:tailEnd/>
          </a:ln>
        </p:spPr>
        <p:txBody>
          <a:bodyPr lIns="0" tIns="0" rIns="0" bIns="0" anchor="ctr">
            <a:spAutoFit/>
          </a:bodyPr>
          <a:lstStyle/>
          <a:p>
            <a:pPr eaLnBrk="0" hangingPunct="0">
              <a:spcBef>
                <a:spcPct val="20000"/>
              </a:spcBef>
              <a:buClr>
                <a:srgbClr val="036635"/>
              </a:buClr>
              <a:buSzPct val="140000"/>
              <a:buFont typeface="Arial" charset="0"/>
              <a:buNone/>
            </a:pPr>
            <a:r>
              <a:rPr lang="ro-RO" sz="1600" dirty="0" smtClean="0">
                <a:ea typeface="Arial" pitchFamily="-60" charset="0"/>
                <a:cs typeface="Arial" pitchFamily="-60" charset="0"/>
              </a:rPr>
              <a:t>2</a:t>
            </a:r>
            <a:r>
              <a:rPr lang="en-US" sz="1600" dirty="0" smtClean="0">
                <a:ea typeface="Arial" pitchFamily="-60" charset="0"/>
                <a:cs typeface="Arial" pitchFamily="-60" charset="0"/>
              </a:rPr>
              <a:t>1</a:t>
            </a:r>
            <a:r>
              <a:rPr lang="ro-RO" sz="1600" dirty="0" smtClean="0">
                <a:ea typeface="Arial" pitchFamily="-60" charset="0"/>
                <a:cs typeface="Arial" pitchFamily="-60" charset="0"/>
              </a:rPr>
              <a:t>.</a:t>
            </a:r>
            <a:r>
              <a:rPr lang="en-US" sz="1600" dirty="0" smtClean="0">
                <a:ea typeface="Arial" pitchFamily="-60" charset="0"/>
                <a:cs typeface="Arial" pitchFamily="-60" charset="0"/>
              </a:rPr>
              <a:t>0</a:t>
            </a:r>
            <a:r>
              <a:rPr lang="ro-RO" sz="1600" dirty="0" smtClean="0">
                <a:ea typeface="Arial" pitchFamily="-60" charset="0"/>
                <a:cs typeface="Arial" pitchFamily="-60" charset="0"/>
              </a:rPr>
              <a:t>00 de titluri dintre care peste </a:t>
            </a:r>
            <a:r>
              <a:rPr lang="en-US" sz="1600" dirty="0" smtClean="0">
                <a:ea typeface="Arial" pitchFamily="-60" charset="0"/>
                <a:cs typeface="Arial" pitchFamily="-60" charset="0"/>
              </a:rPr>
              <a:t>20</a:t>
            </a:r>
            <a:r>
              <a:rPr lang="ro-RO" sz="1600" dirty="0" smtClean="0">
                <a:ea typeface="Arial" pitchFamily="-60" charset="0"/>
                <a:cs typeface="Arial" pitchFamily="-60" charset="0"/>
              </a:rPr>
              <a:t>.</a:t>
            </a:r>
            <a:r>
              <a:rPr lang="en-US" sz="1600" dirty="0" smtClean="0">
                <a:ea typeface="Arial" pitchFamily="-60" charset="0"/>
                <a:cs typeface="Arial" pitchFamily="-60" charset="0"/>
              </a:rPr>
              <a:t>0</a:t>
            </a:r>
            <a:r>
              <a:rPr lang="ro-RO" sz="1600" dirty="0" smtClean="0">
                <a:ea typeface="Arial" pitchFamily="-60" charset="0"/>
                <a:cs typeface="Arial" pitchFamily="-60" charset="0"/>
              </a:rPr>
              <a:t>00 de jurnale peer-reviewed (inclusiv </a:t>
            </a:r>
            <a:r>
              <a:rPr lang="en-US" sz="1600" dirty="0" smtClean="0">
                <a:ea typeface="Arial" pitchFamily="-60" charset="0"/>
                <a:cs typeface="Arial" pitchFamily="-60" charset="0"/>
              </a:rPr>
              <a:t>2600</a:t>
            </a:r>
            <a:r>
              <a:rPr lang="ro-RO" sz="1600" dirty="0" smtClean="0">
                <a:ea typeface="Arial" pitchFamily="-60" charset="0"/>
                <a:cs typeface="Arial" pitchFamily="-60" charset="0"/>
              </a:rPr>
              <a:t> de journale cu acces deschis), 3</a:t>
            </a:r>
            <a:r>
              <a:rPr lang="en-US" sz="1600" dirty="0" smtClean="0">
                <a:ea typeface="Arial" pitchFamily="-60" charset="0"/>
                <a:cs typeface="Arial" pitchFamily="-60" charset="0"/>
              </a:rPr>
              <a:t>7</a:t>
            </a:r>
            <a:r>
              <a:rPr lang="ro-RO" sz="1600" dirty="0" smtClean="0">
                <a:ea typeface="Arial" pitchFamily="-60" charset="0"/>
                <a:cs typeface="Arial" pitchFamily="-60" charset="0"/>
              </a:rPr>
              <a:t>0 de colecții de cărți, 5.3 milioane de lucrări susținute</a:t>
            </a:r>
            <a:br>
              <a:rPr lang="ro-RO" sz="1600" dirty="0" smtClean="0">
                <a:ea typeface="Arial" pitchFamily="-60" charset="0"/>
                <a:cs typeface="Arial" pitchFamily="-60" charset="0"/>
              </a:rPr>
            </a:br>
            <a:r>
              <a:rPr lang="ro-RO" sz="1600" dirty="0" smtClean="0">
                <a:ea typeface="Arial" pitchFamily="-60" charset="0"/>
                <a:cs typeface="Arial" pitchFamily="-60" charset="0"/>
              </a:rPr>
              <a:t> în cadrul conferințelor științifice;</a:t>
            </a:r>
          </a:p>
        </p:txBody>
      </p:sp>
      <p:sp>
        <p:nvSpPr>
          <p:cNvPr id="12" name="Text Placeholder 2"/>
          <p:cNvSpPr>
            <a:spLocks/>
          </p:cNvSpPr>
          <p:nvPr/>
        </p:nvSpPr>
        <p:spPr bwMode="auto">
          <a:xfrm>
            <a:off x="854075" y="3382964"/>
            <a:ext cx="88900" cy="587375"/>
          </a:xfrm>
          <a:prstGeom prst="rect">
            <a:avLst/>
          </a:prstGeom>
          <a:solidFill>
            <a:srgbClr val="036635"/>
          </a:solidFill>
          <a:ln w="9525">
            <a:noFill/>
            <a:miter lim="800000"/>
            <a:headEnd/>
            <a:tailEnd/>
          </a:ln>
        </p:spPr>
        <p:txBody>
          <a:bodyPr lIns="72009" tIns="72009" rIns="72009" bIns="72009" anchor="ctr"/>
          <a:lstStyle/>
          <a:p>
            <a:pPr eaLnBrk="0" hangingPunct="0">
              <a:spcBef>
                <a:spcPct val="20000"/>
              </a:spcBef>
              <a:buClr>
                <a:srgbClr val="036635"/>
              </a:buClr>
              <a:buSzPct val="140000"/>
              <a:buFont typeface="Arial" charset="0"/>
              <a:buNone/>
            </a:pPr>
            <a:endParaRPr lang="en-US" sz="1600" b="1">
              <a:solidFill>
                <a:schemeClr val="bg1"/>
              </a:solidFill>
              <a:cs typeface="Arial" charset="0"/>
            </a:endParaRPr>
          </a:p>
        </p:txBody>
      </p:sp>
      <p:sp>
        <p:nvSpPr>
          <p:cNvPr id="13" name="Rectangle 30"/>
          <p:cNvSpPr>
            <a:spLocks noChangeArrowheads="1"/>
          </p:cNvSpPr>
          <p:nvPr/>
        </p:nvSpPr>
        <p:spPr bwMode="auto">
          <a:xfrm>
            <a:off x="981075" y="3382964"/>
            <a:ext cx="8027988" cy="587375"/>
          </a:xfrm>
          <a:prstGeom prst="rect">
            <a:avLst/>
          </a:prstGeom>
          <a:gradFill rotWithShape="1">
            <a:gsLst>
              <a:gs pos="0">
                <a:schemeClr val="bg2"/>
              </a:gs>
              <a:gs pos="100000">
                <a:schemeClr val="bg1"/>
              </a:gs>
            </a:gsLst>
            <a:lin ang="0" scaled="1"/>
          </a:gradFill>
          <a:ln w="9525">
            <a:noFill/>
            <a:miter lim="800000"/>
            <a:headEnd/>
            <a:tailEnd/>
          </a:ln>
        </p:spPr>
        <p:txBody>
          <a:bodyPr wrap="none" anchor="ctr"/>
          <a:lstStyle/>
          <a:p>
            <a:endParaRPr lang="en-US"/>
          </a:p>
        </p:txBody>
      </p:sp>
      <p:sp>
        <p:nvSpPr>
          <p:cNvPr id="14" name="Text Placeholder 2"/>
          <p:cNvSpPr>
            <a:spLocks/>
          </p:cNvSpPr>
          <p:nvPr/>
        </p:nvSpPr>
        <p:spPr bwMode="auto">
          <a:xfrm>
            <a:off x="1098551" y="3430431"/>
            <a:ext cx="7554131" cy="492443"/>
          </a:xfrm>
          <a:prstGeom prst="rect">
            <a:avLst/>
          </a:prstGeom>
          <a:noFill/>
          <a:ln w="9525">
            <a:noFill/>
            <a:miter lim="800000"/>
            <a:headEnd/>
            <a:tailEnd/>
          </a:ln>
        </p:spPr>
        <p:txBody>
          <a:bodyPr wrap="square" lIns="0" tIns="0" rIns="0" bIns="0" anchor="ctr">
            <a:spAutoFit/>
          </a:bodyPr>
          <a:lstStyle/>
          <a:p>
            <a:pPr eaLnBrk="0" hangingPunct="0">
              <a:spcBef>
                <a:spcPct val="20000"/>
              </a:spcBef>
              <a:buClr>
                <a:srgbClr val="036635"/>
              </a:buClr>
              <a:buSzPct val="140000"/>
              <a:buFont typeface="Arial" charset="0"/>
              <a:buNone/>
            </a:pPr>
            <a:r>
              <a:rPr lang="ro-RO" sz="1600" dirty="0" smtClean="0">
                <a:ea typeface="Arial" pitchFamily="-60" charset="0"/>
                <a:cs typeface="Arial" pitchFamily="-60" charset="0"/>
              </a:rPr>
              <a:t>Peste </a:t>
            </a:r>
            <a:r>
              <a:rPr lang="en-US" sz="1600" dirty="0" smtClean="0">
                <a:ea typeface="Arial" pitchFamily="-60" charset="0"/>
                <a:cs typeface="Arial" pitchFamily="-60" charset="0"/>
              </a:rPr>
              <a:t>49 </a:t>
            </a:r>
            <a:r>
              <a:rPr lang="ro-RO" sz="1600" dirty="0" smtClean="0">
                <a:ea typeface="Arial" pitchFamily="-60" charset="0"/>
                <a:cs typeface="Arial" pitchFamily="-60" charset="0"/>
              </a:rPr>
              <a:t>de milioane de înregistrări dintre care 28 de milioane conțin referințe mai</a:t>
            </a:r>
            <a:br>
              <a:rPr lang="ro-RO" sz="1600" dirty="0" smtClean="0">
                <a:ea typeface="Arial" pitchFamily="-60" charset="0"/>
                <a:cs typeface="Arial" pitchFamily="-60" charset="0"/>
              </a:rPr>
            </a:br>
            <a:r>
              <a:rPr lang="ro-RO" sz="1600" dirty="0" smtClean="0">
                <a:ea typeface="Arial" pitchFamily="-60" charset="0"/>
                <a:cs typeface="Arial" pitchFamily="-60" charset="0"/>
              </a:rPr>
              <a:t> noi de 1996;</a:t>
            </a:r>
            <a:endParaRPr lang="en-US" sz="1600" dirty="0">
              <a:solidFill>
                <a:srgbClr val="262626"/>
              </a:solidFill>
              <a:cs typeface="Arial" charset="0"/>
            </a:endParaRPr>
          </a:p>
        </p:txBody>
      </p:sp>
      <p:sp>
        <p:nvSpPr>
          <p:cNvPr id="15" name="Rectangle 30"/>
          <p:cNvSpPr>
            <a:spLocks noChangeArrowheads="1"/>
          </p:cNvSpPr>
          <p:nvPr/>
        </p:nvSpPr>
        <p:spPr bwMode="auto">
          <a:xfrm>
            <a:off x="981075" y="4173539"/>
            <a:ext cx="8027988" cy="617537"/>
          </a:xfrm>
          <a:prstGeom prst="rect">
            <a:avLst/>
          </a:prstGeom>
          <a:gradFill rotWithShape="1">
            <a:gsLst>
              <a:gs pos="0">
                <a:schemeClr val="bg2"/>
              </a:gs>
              <a:gs pos="100000">
                <a:schemeClr val="bg1"/>
              </a:gs>
            </a:gsLst>
            <a:lin ang="0" scaled="1"/>
          </a:gradFill>
          <a:ln w="9525">
            <a:noFill/>
            <a:miter lim="800000"/>
            <a:headEnd/>
            <a:tailEnd/>
          </a:ln>
        </p:spPr>
        <p:txBody>
          <a:bodyPr wrap="none" anchor="ctr"/>
          <a:lstStyle/>
          <a:p>
            <a:endParaRPr lang="en-US"/>
          </a:p>
        </p:txBody>
      </p:sp>
      <p:sp>
        <p:nvSpPr>
          <p:cNvPr id="16" name="Text Placeholder 2"/>
          <p:cNvSpPr>
            <a:spLocks/>
          </p:cNvSpPr>
          <p:nvPr/>
        </p:nvSpPr>
        <p:spPr bwMode="auto">
          <a:xfrm>
            <a:off x="1098550" y="4369001"/>
            <a:ext cx="7793039" cy="246221"/>
          </a:xfrm>
          <a:prstGeom prst="rect">
            <a:avLst/>
          </a:prstGeom>
          <a:noFill/>
          <a:ln w="9525">
            <a:noFill/>
            <a:miter lim="800000"/>
            <a:headEnd/>
            <a:tailEnd/>
          </a:ln>
        </p:spPr>
        <p:txBody>
          <a:bodyPr wrap="square" lIns="0" tIns="0" rIns="0" bIns="0" anchor="ctr">
            <a:spAutoFit/>
          </a:bodyPr>
          <a:lstStyle/>
          <a:p>
            <a:pPr eaLnBrk="0" hangingPunct="0">
              <a:spcBef>
                <a:spcPct val="20000"/>
              </a:spcBef>
              <a:buClr>
                <a:srgbClr val="036635"/>
              </a:buClr>
              <a:buSzPct val="140000"/>
              <a:buFont typeface="Arial" charset="0"/>
              <a:buNone/>
            </a:pPr>
            <a:r>
              <a:rPr lang="ro-RO" sz="1600" dirty="0" smtClean="0">
                <a:ea typeface="Arial" pitchFamily="-60" charset="0"/>
                <a:cs typeface="Arial" pitchFamily="-60" charset="0"/>
              </a:rPr>
              <a:t>Aproximativ 25 de milioane de patente, </a:t>
            </a:r>
            <a:r>
              <a:rPr lang="en-US" sz="1600" dirty="0" err="1" smtClean="0">
                <a:ea typeface="Arial" pitchFamily="-60" charset="0"/>
                <a:cs typeface="Arial" pitchFamily="-60" charset="0"/>
              </a:rPr>
              <a:t>peste</a:t>
            </a:r>
            <a:r>
              <a:rPr lang="en-US" sz="1600" dirty="0" smtClean="0">
                <a:ea typeface="Arial" pitchFamily="-60" charset="0"/>
                <a:cs typeface="Arial" pitchFamily="-60" charset="0"/>
              </a:rPr>
              <a:t> 20.000 de </a:t>
            </a:r>
            <a:r>
              <a:rPr lang="en-US" sz="1600" dirty="0" err="1" smtClean="0">
                <a:ea typeface="Arial" pitchFamily="-60" charset="0"/>
                <a:cs typeface="Arial" pitchFamily="-60" charset="0"/>
              </a:rPr>
              <a:t>carti</a:t>
            </a:r>
            <a:r>
              <a:rPr lang="ro-RO" sz="1600" dirty="0" smtClean="0">
                <a:ea typeface="Arial" pitchFamily="-60" charset="0"/>
                <a:cs typeface="Arial" pitchFamily="-60" charset="0"/>
              </a:rPr>
              <a:t>;</a:t>
            </a:r>
            <a:endParaRPr lang="en-US" sz="1600" dirty="0">
              <a:solidFill>
                <a:srgbClr val="262626"/>
              </a:solidFill>
              <a:cs typeface="Arial" charset="0"/>
            </a:endParaRPr>
          </a:p>
        </p:txBody>
      </p:sp>
      <p:sp>
        <p:nvSpPr>
          <p:cNvPr id="17" name="Text Placeholder 2"/>
          <p:cNvSpPr>
            <a:spLocks/>
          </p:cNvSpPr>
          <p:nvPr/>
        </p:nvSpPr>
        <p:spPr bwMode="auto">
          <a:xfrm>
            <a:off x="844551" y="4154488"/>
            <a:ext cx="88900" cy="648000"/>
          </a:xfrm>
          <a:prstGeom prst="rect">
            <a:avLst/>
          </a:prstGeom>
          <a:solidFill>
            <a:srgbClr val="036635"/>
          </a:solidFill>
          <a:ln w="9525">
            <a:noFill/>
            <a:miter lim="800000"/>
            <a:headEnd/>
            <a:tailEnd/>
          </a:ln>
        </p:spPr>
        <p:txBody>
          <a:bodyPr lIns="72009" tIns="72009" rIns="72009" bIns="72009" anchor="ctr"/>
          <a:lstStyle/>
          <a:p>
            <a:pPr eaLnBrk="0" hangingPunct="0">
              <a:spcBef>
                <a:spcPct val="20000"/>
              </a:spcBef>
              <a:buClr>
                <a:srgbClr val="036635"/>
              </a:buClr>
              <a:buSzPct val="140000"/>
              <a:buFont typeface="Arial" charset="0"/>
              <a:buNone/>
            </a:pPr>
            <a:endParaRPr lang="en-US" sz="1600" b="1">
              <a:solidFill>
                <a:schemeClr val="bg1"/>
              </a:solidFill>
              <a:cs typeface="Arial" charset="0"/>
            </a:endParaRPr>
          </a:p>
        </p:txBody>
      </p:sp>
      <p:sp>
        <p:nvSpPr>
          <p:cNvPr id="18" name="Text Placeholder 2"/>
          <p:cNvSpPr>
            <a:spLocks/>
          </p:cNvSpPr>
          <p:nvPr/>
        </p:nvSpPr>
        <p:spPr bwMode="auto">
          <a:xfrm>
            <a:off x="844551" y="4910949"/>
            <a:ext cx="88900" cy="756000"/>
          </a:xfrm>
          <a:prstGeom prst="rect">
            <a:avLst/>
          </a:prstGeom>
          <a:solidFill>
            <a:srgbClr val="036635"/>
          </a:solidFill>
          <a:ln w="9525">
            <a:noFill/>
            <a:miter lim="800000"/>
            <a:headEnd/>
            <a:tailEnd/>
          </a:ln>
        </p:spPr>
        <p:txBody>
          <a:bodyPr lIns="72009" tIns="72009" rIns="72009" bIns="72009" anchor="ctr"/>
          <a:lstStyle/>
          <a:p>
            <a:pPr eaLnBrk="0" hangingPunct="0">
              <a:spcBef>
                <a:spcPct val="20000"/>
              </a:spcBef>
              <a:buClr>
                <a:srgbClr val="036635"/>
              </a:buClr>
              <a:buSzPct val="140000"/>
              <a:buFont typeface="Arial" charset="0"/>
              <a:buNone/>
            </a:pPr>
            <a:endParaRPr lang="en-US" sz="1600" b="1">
              <a:solidFill>
                <a:schemeClr val="bg1"/>
              </a:solidFill>
              <a:cs typeface="Arial" charset="0"/>
            </a:endParaRPr>
          </a:p>
        </p:txBody>
      </p:sp>
      <p:sp>
        <p:nvSpPr>
          <p:cNvPr id="19" name="Rectangle 30"/>
          <p:cNvSpPr>
            <a:spLocks noChangeArrowheads="1"/>
          </p:cNvSpPr>
          <p:nvPr/>
        </p:nvSpPr>
        <p:spPr bwMode="auto">
          <a:xfrm>
            <a:off x="914400" y="4921582"/>
            <a:ext cx="8085139" cy="750886"/>
          </a:xfrm>
          <a:prstGeom prst="rect">
            <a:avLst/>
          </a:prstGeom>
          <a:gradFill rotWithShape="1">
            <a:gsLst>
              <a:gs pos="0">
                <a:schemeClr val="bg2"/>
              </a:gs>
              <a:gs pos="100000">
                <a:schemeClr val="bg1"/>
              </a:gs>
            </a:gsLst>
            <a:lin ang="0" scaled="1"/>
          </a:gradFill>
          <a:ln w="9525">
            <a:noFill/>
            <a:miter lim="800000"/>
            <a:headEnd/>
            <a:tailEnd/>
          </a:ln>
        </p:spPr>
        <p:txBody>
          <a:bodyPr wrap="none" anchor="ctr"/>
          <a:lstStyle/>
          <a:p>
            <a:endParaRPr lang="en-US"/>
          </a:p>
        </p:txBody>
      </p:sp>
      <p:sp>
        <p:nvSpPr>
          <p:cNvPr id="20" name="Text Placeholder 2"/>
          <p:cNvSpPr>
            <a:spLocks/>
          </p:cNvSpPr>
          <p:nvPr/>
        </p:nvSpPr>
        <p:spPr bwMode="auto">
          <a:xfrm>
            <a:off x="1065853" y="4908937"/>
            <a:ext cx="7793039" cy="738664"/>
          </a:xfrm>
          <a:prstGeom prst="rect">
            <a:avLst/>
          </a:prstGeom>
          <a:noFill/>
          <a:ln w="9525">
            <a:noFill/>
            <a:miter lim="800000"/>
            <a:headEnd/>
            <a:tailEnd/>
          </a:ln>
        </p:spPr>
        <p:txBody>
          <a:bodyPr wrap="square" lIns="0" tIns="0" rIns="0" bIns="0" anchor="ctr">
            <a:spAutoFit/>
          </a:bodyPr>
          <a:lstStyle/>
          <a:p>
            <a:pPr eaLnBrk="0" hangingPunct="0">
              <a:spcBef>
                <a:spcPct val="20000"/>
              </a:spcBef>
              <a:buClr>
                <a:srgbClr val="036635"/>
              </a:buClr>
              <a:buSzPct val="140000"/>
              <a:buFont typeface="Arial" charset="0"/>
              <a:buNone/>
            </a:pPr>
            <a:r>
              <a:rPr lang="en-US" sz="1600" dirty="0" smtClean="0">
                <a:cs typeface="Arial" charset="0"/>
              </a:rPr>
              <a:t> “</a:t>
            </a:r>
            <a:r>
              <a:rPr lang="ro-RO" sz="1600" dirty="0" smtClean="0">
                <a:cs typeface="Arial" charset="0"/>
              </a:rPr>
              <a:t>Articles in Press</a:t>
            </a:r>
            <a:r>
              <a:rPr lang="en-US" sz="1600" dirty="0" smtClean="0">
                <a:cs typeface="Arial" charset="0"/>
              </a:rPr>
              <a:t>” de la </a:t>
            </a:r>
            <a:r>
              <a:rPr lang="en-US" sz="1600" dirty="0" err="1" smtClean="0">
                <a:cs typeface="Arial" charset="0"/>
              </a:rPr>
              <a:t>peste</a:t>
            </a:r>
            <a:r>
              <a:rPr lang="en-US" sz="1600" dirty="0" smtClean="0">
                <a:cs typeface="Arial" charset="0"/>
              </a:rPr>
              <a:t> 3</a:t>
            </a:r>
            <a:r>
              <a:rPr lang="ro-RO" sz="1600" dirty="0" smtClean="0">
                <a:cs typeface="Arial" charset="0"/>
              </a:rPr>
              <a:t>.</a:t>
            </a:r>
            <a:r>
              <a:rPr lang="en-US" sz="1600" dirty="0" smtClean="0">
                <a:cs typeface="Arial" charset="0"/>
              </a:rPr>
              <a:t>850 de </a:t>
            </a:r>
            <a:r>
              <a:rPr lang="en-US" sz="1600" dirty="0" err="1" smtClean="0">
                <a:cs typeface="Arial" charset="0"/>
              </a:rPr>
              <a:t>jurnale</a:t>
            </a:r>
            <a:r>
              <a:rPr lang="en-US" sz="1600" dirty="0" smtClean="0">
                <a:cs typeface="Arial" charset="0"/>
              </a:rPr>
              <a:t> </a:t>
            </a:r>
            <a:r>
              <a:rPr lang="ro-RO" sz="1600" dirty="0" smtClean="0">
                <a:cs typeface="Arial" charset="0"/>
              </a:rPr>
              <a:t>și</a:t>
            </a:r>
            <a:r>
              <a:rPr lang="en-US" sz="1600" dirty="0" smtClean="0">
                <a:cs typeface="Arial" charset="0"/>
              </a:rPr>
              <a:t> </a:t>
            </a:r>
            <a:r>
              <a:rPr lang="en-US" sz="1600" dirty="0" err="1" smtClean="0">
                <a:cs typeface="Arial" charset="0"/>
              </a:rPr>
              <a:t>editori</a:t>
            </a:r>
            <a:r>
              <a:rPr lang="en-US" sz="1600" dirty="0" smtClean="0">
                <a:cs typeface="Arial" charset="0"/>
              </a:rPr>
              <a:t> </a:t>
            </a:r>
            <a:r>
              <a:rPr lang="ro-RO" sz="1600" dirty="0" smtClean="0">
                <a:cs typeface="Arial" charset="0"/>
              </a:rPr>
              <a:t>precum </a:t>
            </a:r>
            <a:r>
              <a:rPr lang="en-US" sz="1600" dirty="0" smtClean="0">
                <a:cs typeface="Arial" charset="0"/>
              </a:rPr>
              <a:t>Cambridge University Press, Elsevier, Springer, Wiley-Blackwell, Nature Publishing Group and the IEEE (Institute of Electrical and Electronics Engineers)</a:t>
            </a:r>
            <a:endParaRPr lang="en-US" sz="1600" dirty="0">
              <a:cs typeface="Arial" charset="0"/>
            </a:endParaRPr>
          </a:p>
        </p:txBody>
      </p:sp>
      <p:sp>
        <p:nvSpPr>
          <p:cNvPr id="21" name="Title 1"/>
          <p:cNvSpPr txBox="1">
            <a:spLocks/>
          </p:cNvSpPr>
          <p:nvPr/>
        </p:nvSpPr>
        <p:spPr>
          <a:xfrm>
            <a:off x="446856" y="260648"/>
            <a:ext cx="6715944" cy="562074"/>
          </a:xfrm>
          <a:prstGeom prst="rect">
            <a:avLst/>
          </a:prstGeom>
        </p:spPr>
        <p:txBody>
          <a:bodyPr/>
          <a:lstStyle>
            <a:lvl1pPr algn="l" defTabSz="914400" rtl="0" eaLnBrk="1" latinLnBrk="0" hangingPunct="1">
              <a:spcBef>
                <a:spcPct val="0"/>
              </a:spcBef>
              <a:buNone/>
              <a:defRPr sz="2800" b="0" kern="1200" baseline="0">
                <a:solidFill>
                  <a:srgbClr val="006366"/>
                </a:solidFill>
                <a:latin typeface="Arial" pitchFamily="34" charset="0"/>
                <a:ea typeface="+mj-ea"/>
                <a:cs typeface="Arial" pitchFamily="34" charset="0"/>
              </a:defRPr>
            </a:lvl1pPr>
          </a:lstStyle>
          <a:p>
            <a:r>
              <a:rPr lang="ro-RO" dirty="0" smtClean="0"/>
              <a:t>Ce este SCOPUS</a:t>
            </a:r>
            <a:r>
              <a:rPr lang="en-US" dirty="0" smtClean="0"/>
              <a:t>?</a:t>
            </a:r>
            <a:endParaRPr lang="en-US" dirty="0"/>
          </a:p>
        </p:txBody>
      </p:sp>
    </p:spTree>
    <p:extLst>
      <p:ext uri="{BB962C8B-B14F-4D97-AF65-F5344CB8AC3E}">
        <p14:creationId xmlns:p14="http://schemas.microsoft.com/office/powerpoint/2010/main" val="283530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995" y="1631271"/>
            <a:ext cx="6823882" cy="369332"/>
          </a:xfrm>
          <a:prstGeom prst="rect">
            <a:avLst/>
          </a:prstGeom>
          <a:noFill/>
        </p:spPr>
        <p:txBody>
          <a:bodyPr wrap="square" rtlCol="0">
            <a:spAutoFit/>
          </a:bodyPr>
          <a:lstStyle/>
          <a:p>
            <a:r>
              <a:rPr lang="en-US" dirty="0" err="1" smtClean="0"/>
              <a:t>Indexarea</a:t>
            </a:r>
            <a:r>
              <a:rPr lang="en-US" dirty="0" smtClean="0"/>
              <a:t> </a:t>
            </a:r>
            <a:r>
              <a:rPr lang="en-US" dirty="0" err="1" smtClean="0"/>
              <a:t>citarilor</a:t>
            </a:r>
            <a:r>
              <a:rPr lang="en-US" dirty="0" smtClean="0"/>
              <a:t> pre-1996 (8 </a:t>
            </a:r>
            <a:r>
              <a:rPr lang="en-US" dirty="0" err="1" smtClean="0"/>
              <a:t>milioane</a:t>
            </a:r>
            <a:r>
              <a:rPr lang="en-US" dirty="0" smtClean="0"/>
              <a:t> de </a:t>
            </a:r>
            <a:r>
              <a:rPr lang="en-US" dirty="0" err="1" smtClean="0"/>
              <a:t>articole</a:t>
            </a:r>
            <a:r>
              <a:rPr lang="en-US" dirty="0" smtClean="0"/>
              <a:t> </a:t>
            </a:r>
            <a:r>
              <a:rPr lang="en-US" dirty="0" err="1" smtClean="0"/>
              <a:t>pana</a:t>
            </a:r>
            <a:r>
              <a:rPr lang="en-US" dirty="0" smtClean="0"/>
              <a:t> in 1970)</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133600"/>
            <a:ext cx="4533900" cy="4524375"/>
          </a:xfrm>
          <a:prstGeom prst="rect">
            <a:avLst/>
          </a:prstGeom>
        </p:spPr>
      </p:pic>
    </p:spTree>
    <p:extLst>
      <p:ext uri="{BB962C8B-B14F-4D97-AF65-F5344CB8AC3E}">
        <p14:creationId xmlns:p14="http://schemas.microsoft.com/office/powerpoint/2010/main" val="54200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6856" y="260648"/>
            <a:ext cx="6715944" cy="562074"/>
          </a:xfrm>
        </p:spPr>
        <p:txBody>
          <a:bodyPr/>
          <a:lstStyle/>
          <a:p>
            <a:r>
              <a:rPr lang="en-US" dirty="0" err="1" smtClean="0"/>
              <a:t>Acoperirea</a:t>
            </a:r>
            <a:r>
              <a:rPr lang="en-US" dirty="0" smtClean="0"/>
              <a:t> </a:t>
            </a:r>
            <a:r>
              <a:rPr lang="en-US" dirty="0" err="1" smtClean="0"/>
              <a:t>disciplinelor</a:t>
            </a:r>
            <a:endParaRPr lang="en-US" dirty="0"/>
          </a:p>
        </p:txBody>
      </p:sp>
      <p:grpSp>
        <p:nvGrpSpPr>
          <p:cNvPr id="8" name="Group 28"/>
          <p:cNvGrpSpPr>
            <a:grpSpLocks/>
          </p:cNvGrpSpPr>
          <p:nvPr/>
        </p:nvGrpSpPr>
        <p:grpSpPr bwMode="auto">
          <a:xfrm>
            <a:off x="1266826" y="4737101"/>
            <a:ext cx="6743700" cy="492125"/>
            <a:chOff x="798" y="2984"/>
            <a:chExt cx="4248" cy="310"/>
          </a:xfrm>
        </p:grpSpPr>
        <p:sp>
          <p:nvSpPr>
            <p:cNvPr id="9" name="AutoShape 6"/>
            <p:cNvSpPr>
              <a:spLocks noChangeArrowheads="1"/>
            </p:cNvSpPr>
            <p:nvPr/>
          </p:nvSpPr>
          <p:spPr bwMode="auto">
            <a:xfrm>
              <a:off x="798" y="2984"/>
              <a:ext cx="4248" cy="310"/>
            </a:xfrm>
            <a:prstGeom prst="roundRect">
              <a:avLst>
                <a:gd name="adj" fmla="val 9204"/>
              </a:avLst>
            </a:prstGeom>
            <a:solidFill>
              <a:schemeClr val="tx2"/>
            </a:solidFill>
            <a:ln w="28575">
              <a:noFill/>
              <a:round/>
              <a:headEnd/>
              <a:tailEnd/>
            </a:ln>
          </p:spPr>
          <p:txBody>
            <a:bodyPr wrap="none" anchor="ctr">
              <a:prstTxWarp prst="textNoShape">
                <a:avLst/>
              </a:prstTxWarp>
            </a:bodyPr>
            <a:lstStyle/>
            <a:p>
              <a:endParaRPr lang="en-US"/>
            </a:p>
          </p:txBody>
        </p:sp>
        <p:sp>
          <p:nvSpPr>
            <p:cNvPr id="10" name="Text Placeholder 2"/>
            <p:cNvSpPr>
              <a:spLocks/>
            </p:cNvSpPr>
            <p:nvPr/>
          </p:nvSpPr>
          <p:spPr bwMode="auto">
            <a:xfrm>
              <a:off x="1724" y="3072"/>
              <a:ext cx="2396" cy="136"/>
            </a:xfrm>
            <a:prstGeom prst="rect">
              <a:avLst/>
            </a:prstGeom>
            <a:noFill/>
            <a:ln w="9525">
              <a:noFill/>
              <a:miter lim="800000"/>
              <a:headEnd/>
              <a:tailEnd/>
            </a:ln>
          </p:spPr>
          <p:txBody>
            <a:bodyPr wrap="none" lIns="0" tIns="0" rIns="0" bIns="0">
              <a:prstTxWarp prst="textNoShape">
                <a:avLst/>
              </a:prstTxWarp>
              <a:spAutoFit/>
            </a:bodyPr>
            <a:lstStyle/>
            <a:p>
              <a:pPr algn="ctr">
                <a:buClr>
                  <a:srgbClr val="036635"/>
                </a:buClr>
                <a:buSzPct val="140000"/>
                <a:buFont typeface="Arial" pitchFamily="-60" charset="0"/>
                <a:buNone/>
              </a:pPr>
              <a:r>
                <a:rPr lang="ro-RO" sz="1400" b="1" dirty="0" smtClean="0">
                  <a:solidFill>
                    <a:schemeClr val="bg1"/>
                  </a:solidFill>
                </a:rPr>
                <a:t>1 titlu poate fi inclus în mai multe dispicpline</a:t>
              </a:r>
              <a:endParaRPr lang="en-US" sz="1400" b="1" dirty="0">
                <a:solidFill>
                  <a:schemeClr val="bg1"/>
                </a:solidFill>
              </a:endParaRPr>
            </a:p>
          </p:txBody>
        </p:sp>
      </p:grpSp>
      <p:sp>
        <p:nvSpPr>
          <p:cNvPr id="11" name="AutoShape 8"/>
          <p:cNvSpPr>
            <a:spLocks noChangeArrowheads="1"/>
          </p:cNvSpPr>
          <p:nvPr>
            <p:custDataLst>
              <p:tags r:id="rId1"/>
            </p:custDataLst>
          </p:nvPr>
        </p:nvSpPr>
        <p:spPr bwMode="auto">
          <a:xfrm flipV="1">
            <a:off x="2581275" y="4222751"/>
            <a:ext cx="4114800" cy="379413"/>
          </a:xfrm>
          <a:prstGeom prst="triangle">
            <a:avLst>
              <a:gd name="adj" fmla="val 50000"/>
            </a:avLst>
          </a:prstGeom>
          <a:solidFill>
            <a:srgbClr val="036635"/>
          </a:solidFill>
          <a:ln w="9525">
            <a:noFill/>
            <a:miter lim="800000"/>
            <a:headEnd/>
            <a:tailEnd/>
          </a:ln>
        </p:spPr>
        <p:txBody>
          <a:bodyPr wrap="none" anchor="ctr">
            <a:prstTxWarp prst="textNoShape">
              <a:avLst/>
            </a:prstTxWarp>
          </a:bodyPr>
          <a:lstStyle/>
          <a:p>
            <a:endParaRPr lang="en-US"/>
          </a:p>
        </p:txBody>
      </p:sp>
      <p:grpSp>
        <p:nvGrpSpPr>
          <p:cNvPr id="12" name="Group 27"/>
          <p:cNvGrpSpPr>
            <a:grpSpLocks/>
          </p:cNvGrpSpPr>
          <p:nvPr/>
        </p:nvGrpSpPr>
        <p:grpSpPr bwMode="auto">
          <a:xfrm>
            <a:off x="574675" y="1927226"/>
            <a:ext cx="8128000" cy="2162175"/>
            <a:chOff x="362" y="1084"/>
            <a:chExt cx="5120" cy="1362"/>
          </a:xfrm>
        </p:grpSpPr>
        <p:sp>
          <p:nvSpPr>
            <p:cNvPr id="13" name="Text Placeholder 2"/>
            <p:cNvSpPr>
              <a:spLocks/>
            </p:cNvSpPr>
            <p:nvPr/>
          </p:nvSpPr>
          <p:spPr bwMode="auto">
            <a:xfrm>
              <a:off x="362" y="1084"/>
              <a:ext cx="1225" cy="1362"/>
            </a:xfrm>
            <a:prstGeom prst="rect">
              <a:avLst/>
            </a:prstGeom>
            <a:solidFill>
              <a:schemeClr val="accent1">
                <a:lumMod val="50000"/>
              </a:schemeClr>
            </a:solidFill>
            <a:ln w="9525">
              <a:solidFill>
                <a:schemeClr val="tx2"/>
              </a:solidFill>
              <a:miter lim="800000"/>
              <a:headEnd/>
              <a:tailEnd/>
            </a:ln>
          </p:spPr>
          <p:txBody>
            <a:bodyPr lIns="72009" tIns="72009" rIns="72009" bIns="72009">
              <a:prstTxWarp prst="textNoShape">
                <a:avLst/>
              </a:prstTxWarp>
            </a:bodyPr>
            <a:lstStyle/>
            <a:p>
              <a:pPr>
                <a:spcBef>
                  <a:spcPct val="50000"/>
                </a:spcBef>
                <a:buClr>
                  <a:srgbClr val="036635"/>
                </a:buClr>
                <a:buSzPct val="140000"/>
                <a:buFont typeface="Arial" pitchFamily="24" charset="0"/>
                <a:buNone/>
                <a:defRPr/>
              </a:pPr>
              <a:r>
                <a:rPr lang="ro-RO" sz="1400" b="1" dirty="0" smtClean="0">
                  <a:solidFill>
                    <a:schemeClr val="bg1"/>
                  </a:solidFill>
                  <a:latin typeface="Arial" pitchFamily="24" charset="0"/>
                  <a:ea typeface="ＭＳ Ｐゴシック" pitchFamily="24" charset="-128"/>
                  <a:cs typeface="ＭＳ Ｐゴシック" pitchFamily="24" charset="-128"/>
                </a:rPr>
                <a:t>Științe sociale</a:t>
              </a:r>
              <a:r>
                <a:rPr lang="en-US" sz="1400" b="1" dirty="0">
                  <a:solidFill>
                    <a:schemeClr val="bg1"/>
                  </a:solidFill>
                  <a:latin typeface="Arial" pitchFamily="24" charset="0"/>
                  <a:ea typeface="ＭＳ Ｐゴシック" pitchFamily="24" charset="-128"/>
                  <a:cs typeface="ＭＳ Ｐゴシック" pitchFamily="24" charset="-128"/>
                </a:rPr>
                <a:t/>
              </a:r>
              <a:br>
                <a:rPr lang="en-US" sz="1400" b="1" dirty="0">
                  <a:solidFill>
                    <a:schemeClr val="bg1"/>
                  </a:solidFill>
                  <a:latin typeface="Arial" pitchFamily="24" charset="0"/>
                  <a:ea typeface="ＭＳ Ｐゴシック" pitchFamily="24" charset="-128"/>
                  <a:cs typeface="ＭＳ Ｐゴシック" pitchFamily="24" charset="-128"/>
                </a:rPr>
              </a:br>
              <a:r>
                <a:rPr lang="en-US" sz="1400" b="1" dirty="0" smtClean="0">
                  <a:solidFill>
                    <a:schemeClr val="bg1"/>
                  </a:solidFill>
                  <a:latin typeface="Arial" pitchFamily="24" charset="0"/>
                  <a:ea typeface="ＭＳ Ｐゴシック" pitchFamily="24" charset="-128"/>
                  <a:cs typeface="ＭＳ Ｐゴシック" pitchFamily="24" charset="-128"/>
                </a:rPr>
                <a:t>6</a:t>
              </a:r>
              <a:r>
                <a:rPr lang="ro-RO" sz="1400" b="1" dirty="0" smtClean="0">
                  <a:solidFill>
                    <a:schemeClr val="bg1"/>
                  </a:solidFill>
                  <a:latin typeface="Arial" pitchFamily="24" charset="0"/>
                  <a:ea typeface="ＭＳ Ｐゴシック" pitchFamily="24" charset="-128"/>
                  <a:cs typeface="ＭＳ Ｐゴシック" pitchFamily="24" charset="-128"/>
                </a:rPr>
                <a:t>.</a:t>
              </a:r>
              <a:r>
                <a:rPr lang="en-US" sz="1400" b="1" dirty="0" smtClean="0">
                  <a:solidFill>
                    <a:schemeClr val="bg1"/>
                  </a:solidFill>
                  <a:latin typeface="Arial" pitchFamily="24" charset="0"/>
                  <a:ea typeface="ＭＳ Ｐゴシック" pitchFamily="24" charset="-128"/>
                  <a:cs typeface="ＭＳ Ｐゴシック" pitchFamily="24" charset="-128"/>
                </a:rPr>
                <a:t>250</a:t>
              </a:r>
              <a:endParaRPr lang="en-US" sz="1400" b="1"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smtClean="0">
                  <a:solidFill>
                    <a:schemeClr val="bg1"/>
                  </a:solidFill>
                  <a:latin typeface="Arial" pitchFamily="24" charset="0"/>
                  <a:ea typeface="ＭＳ Ｐゴシック" pitchFamily="24" charset="-128"/>
                  <a:cs typeface="ＭＳ Ｐゴシック" pitchFamily="24" charset="-128"/>
                </a:rPr>
                <a:t>P</a:t>
              </a:r>
              <a:r>
                <a:rPr lang="ro-RO" sz="1400" dirty="0" smtClean="0">
                  <a:solidFill>
                    <a:schemeClr val="bg1"/>
                  </a:solidFill>
                  <a:latin typeface="Arial" pitchFamily="24" charset="0"/>
                  <a:ea typeface="ＭＳ Ｐゴシック" pitchFamily="24" charset="-128"/>
                  <a:cs typeface="ＭＳ Ｐゴシック" pitchFamily="24" charset="-128"/>
                </a:rPr>
                <a:t>sihologie</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err="1" smtClean="0">
                  <a:solidFill>
                    <a:schemeClr val="bg1"/>
                  </a:solidFill>
                  <a:latin typeface="Arial" pitchFamily="24" charset="0"/>
                  <a:ea typeface="ＭＳ Ｐゴシック" pitchFamily="24" charset="-128"/>
                  <a:cs typeface="ＭＳ Ｐゴシック" pitchFamily="24" charset="-128"/>
                </a:rPr>
                <a:t>Economi</a:t>
              </a:r>
              <a:r>
                <a:rPr lang="ro-RO" sz="1400" dirty="0" smtClean="0">
                  <a:solidFill>
                    <a:schemeClr val="bg1"/>
                  </a:solidFill>
                  <a:latin typeface="Arial" pitchFamily="24" charset="0"/>
                  <a:ea typeface="ＭＳ Ｐゴシック" pitchFamily="24" charset="-128"/>
                  <a:cs typeface="ＭＳ Ｐゴシック" pitchFamily="24" charset="-128"/>
                </a:rPr>
                <a:t>e</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Business</a:t>
              </a: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A&amp;H </a:t>
              </a: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etc.,</a:t>
              </a:r>
            </a:p>
          </p:txBody>
        </p:sp>
        <p:sp>
          <p:nvSpPr>
            <p:cNvPr id="14" name="Text Placeholder 2"/>
            <p:cNvSpPr>
              <a:spLocks/>
            </p:cNvSpPr>
            <p:nvPr/>
          </p:nvSpPr>
          <p:spPr bwMode="auto">
            <a:xfrm>
              <a:off x="1660" y="1084"/>
              <a:ext cx="1225" cy="1362"/>
            </a:xfrm>
            <a:prstGeom prst="rect">
              <a:avLst/>
            </a:prstGeom>
            <a:solidFill>
              <a:schemeClr val="accent1">
                <a:lumMod val="75000"/>
              </a:schemeClr>
            </a:solidFill>
            <a:ln w="9525">
              <a:solidFill>
                <a:schemeClr val="tx2"/>
              </a:solidFill>
              <a:miter lim="800000"/>
              <a:headEnd/>
              <a:tailEnd/>
            </a:ln>
          </p:spPr>
          <p:txBody>
            <a:bodyPr lIns="72009" tIns="72009" rIns="72009" bIns="72009">
              <a:prstTxWarp prst="textNoShape">
                <a:avLst/>
              </a:prstTxWarp>
            </a:bodyPr>
            <a:lstStyle/>
            <a:p>
              <a:pPr>
                <a:spcBef>
                  <a:spcPct val="50000"/>
                </a:spcBef>
                <a:buClr>
                  <a:srgbClr val="036635"/>
                </a:buClr>
                <a:buSzPct val="140000"/>
                <a:buFont typeface="Arial" pitchFamily="24" charset="0"/>
                <a:buNone/>
                <a:defRPr/>
              </a:pPr>
              <a:r>
                <a:rPr lang="ro-RO" sz="1400" b="1" dirty="0" smtClean="0">
                  <a:solidFill>
                    <a:schemeClr val="bg1"/>
                  </a:solidFill>
                  <a:latin typeface="Arial" pitchFamily="24" charset="0"/>
                  <a:ea typeface="ＭＳ Ｐゴシック" pitchFamily="24" charset="-128"/>
                  <a:cs typeface="ＭＳ Ｐゴシック" pitchFamily="24" charset="-128"/>
                </a:rPr>
                <a:t>Medicină</a:t>
              </a:r>
            </a:p>
            <a:p>
              <a:pPr>
                <a:spcBef>
                  <a:spcPct val="50000"/>
                </a:spcBef>
                <a:buClr>
                  <a:srgbClr val="036635"/>
                </a:buClr>
                <a:buSzPct val="140000"/>
                <a:buFont typeface="Arial" pitchFamily="24" charset="0"/>
                <a:buNone/>
                <a:defRPr/>
              </a:pPr>
              <a:r>
                <a:rPr lang="en-US" sz="1400" b="1" dirty="0" smtClean="0">
                  <a:solidFill>
                    <a:schemeClr val="bg1"/>
                  </a:solidFill>
                  <a:latin typeface="Arial" pitchFamily="24" charset="0"/>
                  <a:ea typeface="ＭＳ Ｐゴシック" pitchFamily="24" charset="-128"/>
                  <a:cs typeface="ＭＳ Ｐゴシック" pitchFamily="24" charset="-128"/>
                </a:rPr>
                <a:t>5</a:t>
              </a:r>
              <a:r>
                <a:rPr lang="ro-RO" sz="1400" b="1" dirty="0" smtClean="0">
                  <a:solidFill>
                    <a:schemeClr val="bg1"/>
                  </a:solidFill>
                  <a:latin typeface="Arial" pitchFamily="24" charset="0"/>
                  <a:ea typeface="ＭＳ Ｐゴシック" pitchFamily="24" charset="-128"/>
                  <a:cs typeface="ＭＳ Ｐゴシック" pitchFamily="24" charset="-128"/>
                </a:rPr>
                <a:t>.</a:t>
              </a:r>
              <a:r>
                <a:rPr lang="en-US" sz="1400" b="1" dirty="0" smtClean="0">
                  <a:solidFill>
                    <a:schemeClr val="bg1"/>
                  </a:solidFill>
                  <a:latin typeface="Arial" pitchFamily="24" charset="0"/>
                  <a:ea typeface="ＭＳ Ｐゴシック" pitchFamily="24" charset="-128"/>
                  <a:cs typeface="ＭＳ Ｐゴシック" pitchFamily="24" charset="-128"/>
                </a:rPr>
                <a:t>950</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(100% Medline)</a:t>
              </a: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Nursing</a:t>
              </a:r>
            </a:p>
            <a:p>
              <a:pPr marL="220663" lvl="1" indent="-219075">
                <a:spcBef>
                  <a:spcPct val="50000"/>
                </a:spcBef>
                <a:buClr>
                  <a:srgbClr val="036635"/>
                </a:buClr>
                <a:buFontTx/>
                <a:buChar char="•"/>
                <a:defRPr/>
              </a:pPr>
              <a:r>
                <a:rPr lang="ro-RO" sz="1400" dirty="0" smtClean="0">
                  <a:solidFill>
                    <a:schemeClr val="bg1"/>
                  </a:solidFill>
                  <a:latin typeface="Arial" pitchFamily="24" charset="0"/>
                  <a:ea typeface="ＭＳ Ｐゴシック" pitchFamily="24" charset="-128"/>
                  <a:cs typeface="ＭＳ Ｐゴシック" pitchFamily="24" charset="-128"/>
                </a:rPr>
                <a:t>Medicină dentară</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etc.,</a:t>
              </a:r>
            </a:p>
          </p:txBody>
        </p:sp>
        <p:sp>
          <p:nvSpPr>
            <p:cNvPr id="15" name="Text Placeholder 2"/>
            <p:cNvSpPr>
              <a:spLocks/>
            </p:cNvSpPr>
            <p:nvPr/>
          </p:nvSpPr>
          <p:spPr bwMode="auto">
            <a:xfrm>
              <a:off x="2958" y="1084"/>
              <a:ext cx="1225" cy="1362"/>
            </a:xfrm>
            <a:prstGeom prst="rect">
              <a:avLst/>
            </a:prstGeom>
            <a:solidFill>
              <a:schemeClr val="tx2">
                <a:lumMod val="60000"/>
                <a:lumOff val="40000"/>
              </a:schemeClr>
            </a:solidFill>
            <a:ln w="9525">
              <a:solidFill>
                <a:schemeClr val="tx2"/>
              </a:solidFill>
              <a:miter lim="800000"/>
              <a:headEnd/>
              <a:tailEnd/>
            </a:ln>
          </p:spPr>
          <p:txBody>
            <a:bodyPr lIns="72009" tIns="72009" rIns="72009" bIns="72009">
              <a:prstTxWarp prst="textNoShape">
                <a:avLst/>
              </a:prstTxWarp>
            </a:bodyPr>
            <a:lstStyle/>
            <a:p>
              <a:pPr>
                <a:spcBef>
                  <a:spcPct val="50000"/>
                </a:spcBef>
                <a:buClr>
                  <a:srgbClr val="036635"/>
                </a:buClr>
                <a:buSzPct val="140000"/>
                <a:buFont typeface="Arial" pitchFamily="24" charset="0"/>
                <a:buNone/>
                <a:defRPr/>
              </a:pPr>
              <a:r>
                <a:rPr lang="ro-RO" sz="1400" b="1" dirty="0" smtClean="0">
                  <a:solidFill>
                    <a:schemeClr val="bg1"/>
                  </a:solidFill>
                  <a:latin typeface="Arial" pitchFamily="24" charset="0"/>
                  <a:ea typeface="ＭＳ Ｐゴシック" pitchFamily="24" charset="-128"/>
                  <a:cs typeface="ＭＳ Ｐゴシック" pitchFamily="24" charset="-128"/>
                </a:rPr>
                <a:t>Științe exacte</a:t>
              </a:r>
            </a:p>
            <a:p>
              <a:pPr>
                <a:spcBef>
                  <a:spcPct val="50000"/>
                </a:spcBef>
                <a:buClr>
                  <a:srgbClr val="036635"/>
                </a:buClr>
                <a:buSzPct val="140000"/>
                <a:buFont typeface="Arial" pitchFamily="24" charset="0"/>
                <a:buNone/>
                <a:defRPr/>
              </a:pPr>
              <a:r>
                <a:rPr lang="en-US" sz="1400" b="1" dirty="0" smtClean="0">
                  <a:solidFill>
                    <a:schemeClr val="bg1"/>
                  </a:solidFill>
                  <a:latin typeface="Arial" pitchFamily="24" charset="0"/>
                  <a:ea typeface="ＭＳ Ｐゴシック" pitchFamily="24" charset="-128"/>
                  <a:cs typeface="ＭＳ Ｐゴシック" pitchFamily="24" charset="-128"/>
                </a:rPr>
                <a:t>5</a:t>
              </a:r>
              <a:r>
                <a:rPr lang="ro-RO" sz="1400" b="1" dirty="0" smtClean="0">
                  <a:solidFill>
                    <a:schemeClr val="bg1"/>
                  </a:solidFill>
                  <a:latin typeface="Arial" pitchFamily="24" charset="0"/>
                  <a:ea typeface="ＭＳ Ｐゴシック" pitchFamily="24" charset="-128"/>
                  <a:cs typeface="ＭＳ Ｐゴシック" pitchFamily="24" charset="-128"/>
                </a:rPr>
                <a:t>.</a:t>
              </a:r>
              <a:r>
                <a:rPr lang="en-US" sz="1400" b="1" dirty="0" smtClean="0">
                  <a:solidFill>
                    <a:schemeClr val="bg1"/>
                  </a:solidFill>
                  <a:latin typeface="Arial" pitchFamily="24" charset="0"/>
                  <a:ea typeface="ＭＳ Ｐゴシック" pitchFamily="24" charset="-128"/>
                  <a:cs typeface="ＭＳ Ｐゴシック" pitchFamily="24" charset="-128"/>
                </a:rPr>
                <a:t>300</a:t>
              </a:r>
              <a:endParaRPr lang="en-US" sz="1400" b="1"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smtClean="0">
                  <a:solidFill>
                    <a:schemeClr val="bg1"/>
                  </a:solidFill>
                  <a:latin typeface="Arial" pitchFamily="24" charset="0"/>
                  <a:ea typeface="ＭＳ Ｐゴシック" pitchFamily="24" charset="-128"/>
                  <a:cs typeface="ＭＳ Ｐゴシック" pitchFamily="24" charset="-128"/>
                </a:rPr>
                <a:t>Ch</a:t>
              </a:r>
              <a:r>
                <a:rPr lang="ro-RO" sz="1400" dirty="0" smtClean="0">
                  <a:solidFill>
                    <a:schemeClr val="bg1"/>
                  </a:solidFill>
                  <a:latin typeface="Arial" pitchFamily="24" charset="0"/>
                  <a:ea typeface="ＭＳ Ｐゴシック" pitchFamily="24" charset="-128"/>
                  <a:cs typeface="ＭＳ Ｐゴシック" pitchFamily="24" charset="-128"/>
                </a:rPr>
                <a:t>imie</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ro-RO" sz="1400" dirty="0" smtClean="0">
                  <a:solidFill>
                    <a:schemeClr val="bg1"/>
                  </a:solidFill>
                  <a:latin typeface="Arial" pitchFamily="24" charset="0"/>
                  <a:ea typeface="ＭＳ Ｐゴシック" pitchFamily="24" charset="-128"/>
                  <a:cs typeface="ＭＳ Ｐゴシック" pitchFamily="24" charset="-128"/>
                </a:rPr>
                <a:t>Fizică</a:t>
              </a:r>
              <a:r>
                <a:rPr lang="en-US" sz="1400" dirty="0" smtClean="0">
                  <a:solidFill>
                    <a:schemeClr val="bg1"/>
                  </a:solidFill>
                  <a:latin typeface="Arial" pitchFamily="24" charset="0"/>
                  <a:ea typeface="ＭＳ Ｐゴシック" pitchFamily="24" charset="-128"/>
                  <a:cs typeface="ＭＳ Ｐゴシック" pitchFamily="24" charset="-128"/>
                </a:rPr>
                <a:t> </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ro-RO" sz="1400" dirty="0" smtClean="0">
                  <a:solidFill>
                    <a:schemeClr val="bg1"/>
                  </a:solidFill>
                  <a:latin typeface="Arial" pitchFamily="24" charset="0"/>
                  <a:ea typeface="ＭＳ Ｐゴシック" pitchFamily="24" charset="-128"/>
                  <a:cs typeface="ＭＳ Ｐゴシック" pitchFamily="24" charset="-128"/>
                </a:rPr>
                <a:t>Inginerie</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etc.,</a:t>
              </a:r>
            </a:p>
          </p:txBody>
        </p:sp>
        <p:sp>
          <p:nvSpPr>
            <p:cNvPr id="16" name="Text Placeholder 2"/>
            <p:cNvSpPr>
              <a:spLocks/>
            </p:cNvSpPr>
            <p:nvPr/>
          </p:nvSpPr>
          <p:spPr bwMode="auto">
            <a:xfrm>
              <a:off x="4257" y="1084"/>
              <a:ext cx="1225" cy="1362"/>
            </a:xfrm>
            <a:prstGeom prst="rect">
              <a:avLst/>
            </a:prstGeom>
            <a:solidFill>
              <a:schemeClr val="accent1">
                <a:lumMod val="60000"/>
                <a:lumOff val="40000"/>
              </a:schemeClr>
            </a:solidFill>
            <a:ln w="9525">
              <a:solidFill>
                <a:schemeClr val="tx2"/>
              </a:solidFill>
              <a:miter lim="800000"/>
              <a:headEnd/>
              <a:tailEnd/>
            </a:ln>
          </p:spPr>
          <p:txBody>
            <a:bodyPr lIns="72009" tIns="72009" rIns="72009" bIns="72009">
              <a:prstTxWarp prst="textNoShape">
                <a:avLst/>
              </a:prstTxWarp>
            </a:bodyPr>
            <a:lstStyle/>
            <a:p>
              <a:pPr>
                <a:spcBef>
                  <a:spcPct val="50000"/>
                </a:spcBef>
                <a:buClr>
                  <a:srgbClr val="036635"/>
                </a:buClr>
                <a:buSzPct val="140000"/>
                <a:buFont typeface="Arial" pitchFamily="24" charset="0"/>
                <a:buNone/>
                <a:defRPr/>
              </a:pPr>
              <a:r>
                <a:rPr lang="ro-RO" sz="1400" b="1" dirty="0" smtClean="0">
                  <a:solidFill>
                    <a:schemeClr val="bg1"/>
                  </a:solidFill>
                  <a:latin typeface="Arial" pitchFamily="24" charset="0"/>
                  <a:ea typeface="ＭＳ Ｐゴシック" pitchFamily="24" charset="-128"/>
                  <a:cs typeface="ＭＳ Ｐゴシック" pitchFamily="24" charset="-128"/>
                </a:rPr>
                <a:t>Științele naturii</a:t>
              </a:r>
              <a:r>
                <a:rPr lang="en-US" sz="1400" b="1" dirty="0">
                  <a:solidFill>
                    <a:schemeClr val="bg1"/>
                  </a:solidFill>
                  <a:latin typeface="Arial" pitchFamily="24" charset="0"/>
                  <a:ea typeface="ＭＳ Ｐゴシック" pitchFamily="24" charset="-128"/>
                  <a:cs typeface="ＭＳ Ｐゴシック" pitchFamily="24" charset="-128"/>
                </a:rPr>
                <a:t/>
              </a:r>
              <a:br>
                <a:rPr lang="en-US" sz="1400" b="1" dirty="0">
                  <a:solidFill>
                    <a:schemeClr val="bg1"/>
                  </a:solidFill>
                  <a:latin typeface="Arial" pitchFamily="24" charset="0"/>
                  <a:ea typeface="ＭＳ Ｐゴシック" pitchFamily="24" charset="-128"/>
                  <a:cs typeface="ＭＳ Ｐゴシック" pitchFamily="24" charset="-128"/>
                </a:rPr>
              </a:br>
              <a:r>
                <a:rPr lang="en-US" sz="1400" b="1" dirty="0" smtClean="0">
                  <a:solidFill>
                    <a:schemeClr val="bg1"/>
                  </a:solidFill>
                  <a:latin typeface="Arial" pitchFamily="24" charset="0"/>
                  <a:ea typeface="ＭＳ Ｐゴシック" pitchFamily="24" charset="-128"/>
                  <a:cs typeface="ＭＳ Ｐゴシック" pitchFamily="24" charset="-128"/>
                </a:rPr>
                <a:t>3</a:t>
              </a:r>
              <a:r>
                <a:rPr lang="ro-RO" sz="1400" b="1" dirty="0" smtClean="0">
                  <a:solidFill>
                    <a:schemeClr val="bg1"/>
                  </a:solidFill>
                  <a:latin typeface="Arial" pitchFamily="24" charset="0"/>
                  <a:ea typeface="ＭＳ Ｐゴシック" pitchFamily="24" charset="-128"/>
                  <a:cs typeface="ＭＳ Ｐゴシック" pitchFamily="24" charset="-128"/>
                </a:rPr>
                <a:t>.</a:t>
              </a:r>
              <a:r>
                <a:rPr lang="en-US" sz="1400" b="1" dirty="0" smtClean="0">
                  <a:solidFill>
                    <a:schemeClr val="bg1"/>
                  </a:solidFill>
                  <a:latin typeface="Arial" pitchFamily="24" charset="0"/>
                  <a:ea typeface="ＭＳ Ｐゴシック" pitchFamily="24" charset="-128"/>
                  <a:cs typeface="ＭＳ Ｐゴシック" pitchFamily="24" charset="-128"/>
                </a:rPr>
                <a:t>700</a:t>
              </a:r>
              <a:endParaRPr lang="en-US" sz="1400" b="1"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ro-RO" sz="1400" dirty="0" smtClean="0">
                  <a:solidFill>
                    <a:schemeClr val="bg1"/>
                  </a:solidFill>
                  <a:latin typeface="Arial" pitchFamily="24" charset="0"/>
                  <a:ea typeface="ＭＳ Ｐゴシック" pitchFamily="24" charset="-128"/>
                  <a:cs typeface="ＭＳ Ｐゴシック" pitchFamily="24" charset="-128"/>
                </a:rPr>
                <a:t>Neuroștiințe</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ro-RO" sz="1400" dirty="0" smtClean="0">
                  <a:solidFill>
                    <a:schemeClr val="bg1"/>
                  </a:solidFill>
                  <a:latin typeface="Arial" pitchFamily="24" charset="0"/>
                  <a:ea typeface="ＭＳ Ｐゴシック" pitchFamily="24" charset="-128"/>
                  <a:cs typeface="ＭＳ Ｐゴシック" pitchFamily="24" charset="-128"/>
                </a:rPr>
                <a:t>Farmacologie</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err="1" smtClean="0">
                  <a:solidFill>
                    <a:schemeClr val="bg1"/>
                  </a:solidFill>
                  <a:latin typeface="Arial" pitchFamily="24" charset="0"/>
                  <a:ea typeface="ＭＳ Ｐゴシック" pitchFamily="24" charset="-128"/>
                  <a:cs typeface="ＭＳ Ｐゴシック" pitchFamily="24" charset="-128"/>
                </a:rPr>
                <a:t>Biolog</a:t>
              </a:r>
              <a:r>
                <a:rPr lang="ro-RO" sz="1400" dirty="0" smtClean="0">
                  <a:solidFill>
                    <a:schemeClr val="bg1"/>
                  </a:solidFill>
                  <a:latin typeface="Arial" pitchFamily="24" charset="0"/>
                  <a:ea typeface="ＭＳ Ｐゴシック" pitchFamily="24" charset="-128"/>
                  <a:cs typeface="ＭＳ Ｐゴシック" pitchFamily="24" charset="-128"/>
                </a:rPr>
                <a:t>ie</a:t>
              </a:r>
              <a:r>
                <a:rPr lang="en-US" sz="1400" dirty="0" smtClean="0">
                  <a:solidFill>
                    <a:schemeClr val="bg1"/>
                  </a:solidFill>
                  <a:latin typeface="Arial" pitchFamily="24" charset="0"/>
                  <a:ea typeface="ＭＳ Ｐゴシック" pitchFamily="24" charset="-128"/>
                  <a:cs typeface="ＭＳ Ｐゴシック" pitchFamily="24" charset="-128"/>
                </a:rPr>
                <a:t> </a:t>
              </a:r>
              <a:endParaRPr lang="en-US" sz="1400" dirty="0">
                <a:solidFill>
                  <a:schemeClr val="bg1"/>
                </a:solidFill>
                <a:latin typeface="Arial" pitchFamily="24" charset="0"/>
                <a:ea typeface="ＭＳ Ｐゴシック" pitchFamily="24" charset="-128"/>
                <a:cs typeface="ＭＳ Ｐゴシック" pitchFamily="24" charset="-128"/>
              </a:endParaRPr>
            </a:p>
            <a:p>
              <a:pPr marL="220663" lvl="1" indent="-219075">
                <a:spcBef>
                  <a:spcPct val="50000"/>
                </a:spcBef>
                <a:buClr>
                  <a:srgbClr val="036635"/>
                </a:buClr>
                <a:buFontTx/>
                <a:buChar char="•"/>
                <a:defRPr/>
              </a:pPr>
              <a:r>
                <a:rPr lang="en-US" sz="1400" dirty="0">
                  <a:solidFill>
                    <a:schemeClr val="bg1"/>
                  </a:solidFill>
                  <a:latin typeface="Arial" pitchFamily="24" charset="0"/>
                  <a:ea typeface="ＭＳ Ｐゴシック" pitchFamily="24" charset="-128"/>
                  <a:cs typeface="ＭＳ Ｐゴシック" pitchFamily="24" charset="-128"/>
                </a:rPr>
                <a:t>etc.,</a:t>
              </a:r>
            </a:p>
          </p:txBody>
        </p:sp>
      </p:grpSp>
    </p:spTree>
    <p:extLst>
      <p:ext uri="{BB962C8B-B14F-4D97-AF65-F5344CB8AC3E}">
        <p14:creationId xmlns:p14="http://schemas.microsoft.com/office/powerpoint/2010/main" val="190294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0648"/>
            <a:ext cx="1305744" cy="562074"/>
          </a:xfrm>
        </p:spPr>
        <p:txBody>
          <a:bodyPr/>
          <a:lstStyle/>
          <a:p>
            <a:r>
              <a:rPr lang="ro-RO" dirty="0" smtClean="0"/>
              <a:t>Cine</a:t>
            </a:r>
            <a:r>
              <a:rPr lang="en-US"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75878027"/>
              </p:ext>
            </p:extLst>
          </p:nvPr>
        </p:nvGraphicFramePr>
        <p:xfrm>
          <a:off x="1295400" y="1219200"/>
          <a:ext cx="5609231" cy="4685049"/>
        </p:xfrm>
        <a:graphic>
          <a:graphicData uri="http://schemas.openxmlformats.org/drawingml/2006/table">
            <a:tbl>
              <a:tblPr>
                <a:tableStyleId>{35758FB7-9AC5-4552-8A53-C91805E547FA}</a:tableStyleId>
              </a:tblPr>
              <a:tblGrid>
                <a:gridCol w="829041"/>
                <a:gridCol w="3683019"/>
                <a:gridCol w="1097171"/>
              </a:tblGrid>
              <a:tr h="296438">
                <a:tc>
                  <a:txBody>
                    <a:bodyPr/>
                    <a:lstStyle/>
                    <a:p>
                      <a:pPr algn="ctr" fontAlgn="b"/>
                      <a:endParaRPr lang="en-US" sz="1100" b="1" i="0" u="none" strike="noStrike" dirty="0">
                        <a:solidFill>
                          <a:srgbClr val="FFFFFF"/>
                        </a:solidFill>
                        <a:latin typeface="Calibri"/>
                      </a:endParaRPr>
                    </a:p>
                  </a:txBody>
                  <a:tcPr marL="8495" marR="8495" marT="8496" marB="0" anchor="b"/>
                </a:tc>
                <a:tc>
                  <a:txBody>
                    <a:bodyPr/>
                    <a:lstStyle/>
                    <a:p>
                      <a:pPr algn="ctr" fontAlgn="b"/>
                      <a:r>
                        <a:rPr lang="ro-RO" sz="1100" u="none" strike="noStrike" dirty="0" smtClean="0"/>
                        <a:t>Numele instituției</a:t>
                      </a:r>
                      <a:endParaRPr lang="en-US" sz="1100" b="1" i="0" u="none" strike="noStrike" dirty="0">
                        <a:solidFill>
                          <a:srgbClr val="FFFFFF"/>
                        </a:solidFill>
                        <a:latin typeface="Calibri"/>
                      </a:endParaRPr>
                    </a:p>
                  </a:txBody>
                  <a:tcPr marL="8495" marR="8495" marT="8496" marB="0" anchor="b"/>
                </a:tc>
                <a:tc>
                  <a:txBody>
                    <a:bodyPr/>
                    <a:lstStyle/>
                    <a:p>
                      <a:pPr algn="ctr" fontAlgn="b"/>
                      <a:r>
                        <a:rPr lang="ro-RO" sz="1100" u="none" strike="noStrike" dirty="0" smtClean="0"/>
                        <a:t>Țara</a:t>
                      </a:r>
                      <a:endParaRPr lang="en-US" sz="1100" b="1" i="0" u="none" strike="noStrike" dirty="0">
                        <a:solidFill>
                          <a:srgbClr val="FFFFFF"/>
                        </a:solidFill>
                        <a:latin typeface="Calibri"/>
                      </a:endParaRPr>
                    </a:p>
                  </a:txBody>
                  <a:tcPr marL="8495" marR="8495" marT="8496" marB="0" anchor="b"/>
                </a:tc>
              </a:tr>
              <a:tr h="310555">
                <a:tc>
                  <a:txBody>
                    <a:bodyPr/>
                    <a:lstStyle/>
                    <a:p>
                      <a:pPr algn="ctr" rtl="0" fontAlgn="ctr"/>
                      <a:r>
                        <a:rPr lang="en-US" sz="1100" u="none" strike="noStrike" dirty="0" smtClean="0"/>
                        <a:t>1</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University of Cambridge</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a:t>UK</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2</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Yale University</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dirty="0"/>
                        <a:t>US</a:t>
                      </a:r>
                      <a:endParaRPr lang="en-US" sz="1100" b="0" i="0" u="none" strike="noStrike" dirty="0">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3</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University College London</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dirty="0"/>
                        <a:t>UK</a:t>
                      </a:r>
                      <a:endParaRPr lang="en-US" sz="1100" b="0" i="0" u="none" strike="noStrike" dirty="0">
                        <a:solidFill>
                          <a:srgbClr val="FFFFFF"/>
                        </a:solidFill>
                        <a:latin typeface="Arial"/>
                      </a:endParaRPr>
                    </a:p>
                  </a:txBody>
                  <a:tcPr marL="8495" marR="8495" marT="8496" marB="0" anchor="ctr"/>
                </a:tc>
              </a:tr>
              <a:tr h="351396">
                <a:tc>
                  <a:txBody>
                    <a:bodyPr/>
                    <a:lstStyle/>
                    <a:p>
                      <a:pPr algn="ctr" rtl="0" fontAlgn="ctr"/>
                      <a:r>
                        <a:rPr lang="en-US" sz="1100" u="none" strike="noStrike" kern="1200" dirty="0" smtClean="0"/>
                        <a:t>4</a:t>
                      </a:r>
                      <a:endParaRPr lang="en-US" sz="1100" b="0" i="0" u="none" strike="noStrike" kern="1200" dirty="0">
                        <a:solidFill>
                          <a:srgbClr val="FFFFFF"/>
                        </a:solidFill>
                        <a:latin typeface="Arial"/>
                        <a:ea typeface="+mn-ea"/>
                        <a:cs typeface="+mn-cs"/>
                      </a:endParaRPr>
                    </a:p>
                  </a:txBody>
                  <a:tcPr marL="8495" marR="8495" marT="8496" marB="0" anchor="ctr"/>
                </a:tc>
                <a:tc>
                  <a:txBody>
                    <a:bodyPr/>
                    <a:lstStyle/>
                    <a:p>
                      <a:pPr algn="l" rtl="0" fontAlgn="ctr"/>
                      <a:r>
                        <a:rPr lang="en-US" sz="1100" u="none" strike="noStrike" kern="1200" dirty="0"/>
                        <a:t>Massachusetts Institute of Technology</a:t>
                      </a:r>
                      <a:endParaRPr lang="en-US" sz="1100" b="0" i="0" u="none" strike="noStrike" kern="1200" dirty="0">
                        <a:solidFill>
                          <a:srgbClr val="FFFFFF"/>
                        </a:solidFill>
                        <a:latin typeface="Arial"/>
                        <a:ea typeface="+mn-ea"/>
                        <a:cs typeface="+mn-cs"/>
                      </a:endParaRPr>
                    </a:p>
                  </a:txBody>
                  <a:tcPr marL="8495" marR="8495" marT="8496" marB="0" anchor="ctr"/>
                </a:tc>
                <a:tc>
                  <a:txBody>
                    <a:bodyPr/>
                    <a:lstStyle/>
                    <a:p>
                      <a:pPr algn="ctr" rtl="0" fontAlgn="ctr"/>
                      <a:r>
                        <a:rPr lang="en-US" sz="1100" u="none" strike="noStrike" kern="1200" dirty="0"/>
                        <a:t>US</a:t>
                      </a:r>
                      <a:endParaRPr lang="en-US" sz="1100" b="0" i="0" u="none" strike="noStrike" kern="1200" dirty="0">
                        <a:solidFill>
                          <a:srgbClr val="FFFFFF"/>
                        </a:solidFill>
                        <a:latin typeface="Arial"/>
                        <a:ea typeface="+mn-ea"/>
                        <a:cs typeface="+mn-cs"/>
                      </a:endParaRPr>
                    </a:p>
                  </a:txBody>
                  <a:tcPr marL="8495" marR="8495" marT="8496" marB="0" anchor="ctr"/>
                </a:tc>
              </a:tr>
              <a:tr h="310555">
                <a:tc>
                  <a:txBody>
                    <a:bodyPr/>
                    <a:lstStyle/>
                    <a:p>
                      <a:pPr algn="ctr" rtl="0" fontAlgn="ctr"/>
                      <a:r>
                        <a:rPr lang="en-US" sz="1100" u="none" strike="noStrike" dirty="0" smtClean="0"/>
                        <a:t>5</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University of Oxford</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dirty="0"/>
                        <a:t>UK</a:t>
                      </a:r>
                      <a:endParaRPr lang="en-US" sz="1100" b="0" i="0" u="none" strike="noStrike" dirty="0">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6</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a:t>University of Chicago</a:t>
                      </a:r>
                      <a:endParaRPr lang="en-US" sz="1100" b="0" i="0" u="none" strike="noStrike">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7</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a:t>Princeton University</a:t>
                      </a:r>
                      <a:endParaRPr lang="en-US" sz="1100" b="0" i="0" u="none" strike="noStrike">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8</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Columbia University</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9</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a:t>University of Pennsylvania</a:t>
                      </a:r>
                      <a:endParaRPr lang="en-US" sz="1100" b="0" i="0" u="none" strike="noStrike">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10</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a:t>Stanford University</a:t>
                      </a:r>
                      <a:endParaRPr lang="en-US" sz="1100" b="0" i="0" u="none" strike="noStrike">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11</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University of Michigan</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12</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dirty="0"/>
                        <a:t>Johns Hopkins University</a:t>
                      </a:r>
                      <a:endParaRPr lang="en-US" sz="1100" b="0" i="0" u="none" strike="noStrike" dirty="0">
                        <a:solidFill>
                          <a:srgbClr val="FFFFFF"/>
                        </a:solidFill>
                        <a:latin typeface="Arial"/>
                      </a:endParaRPr>
                    </a:p>
                  </a:txBody>
                  <a:tcPr marL="8495" marR="8495" marT="8496" marB="0" anchor="ctr"/>
                </a:tc>
                <a:tc>
                  <a:txBody>
                    <a:bodyPr/>
                    <a:lstStyle/>
                    <a:p>
                      <a:pPr algn="ctr" rtl="0" fontAlgn="ctr"/>
                      <a:r>
                        <a:rPr lang="en-US" sz="1100" u="none" strike="noStrike"/>
                        <a:t>US</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13</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a:t>McGill University</a:t>
                      </a:r>
                      <a:endParaRPr lang="en-US" sz="1100" b="0" i="0" u="none" strike="noStrike">
                        <a:solidFill>
                          <a:srgbClr val="FFFFFF"/>
                        </a:solidFill>
                        <a:latin typeface="Arial"/>
                      </a:endParaRPr>
                    </a:p>
                  </a:txBody>
                  <a:tcPr marL="8495" marR="8495" marT="8496" marB="0" anchor="ctr"/>
                </a:tc>
                <a:tc>
                  <a:txBody>
                    <a:bodyPr/>
                    <a:lstStyle/>
                    <a:p>
                      <a:pPr algn="ctr" rtl="0" fontAlgn="ctr"/>
                      <a:r>
                        <a:rPr lang="en-US" sz="1100" u="none" strike="noStrike"/>
                        <a:t>Canada</a:t>
                      </a:r>
                      <a:endParaRPr lang="en-US" sz="1100" b="0" i="0" u="none" strike="noStrike">
                        <a:solidFill>
                          <a:srgbClr val="FFFFFF"/>
                        </a:solidFill>
                        <a:latin typeface="Arial"/>
                      </a:endParaRPr>
                    </a:p>
                  </a:txBody>
                  <a:tcPr marL="8495" marR="8495" marT="8496" marB="0" anchor="ctr"/>
                </a:tc>
              </a:tr>
              <a:tr h="310555">
                <a:tc>
                  <a:txBody>
                    <a:bodyPr/>
                    <a:lstStyle/>
                    <a:p>
                      <a:pPr algn="ctr" rtl="0" fontAlgn="ctr"/>
                      <a:r>
                        <a:rPr lang="en-US" sz="1100" u="none" strike="noStrike" dirty="0" smtClean="0"/>
                        <a:t>14</a:t>
                      </a:r>
                      <a:endParaRPr lang="en-US" sz="1100" b="0" i="0" u="none" strike="noStrike" dirty="0">
                        <a:solidFill>
                          <a:srgbClr val="FFFFFF"/>
                        </a:solidFill>
                        <a:latin typeface="Arial"/>
                      </a:endParaRPr>
                    </a:p>
                  </a:txBody>
                  <a:tcPr marL="8495" marR="8495" marT="8496" marB="0" anchor="ctr"/>
                </a:tc>
                <a:tc>
                  <a:txBody>
                    <a:bodyPr/>
                    <a:lstStyle/>
                    <a:p>
                      <a:pPr algn="l" rtl="0" fontAlgn="ctr"/>
                      <a:r>
                        <a:rPr lang="en-US" sz="1100" u="none" strike="noStrike"/>
                        <a:t>Australian National University</a:t>
                      </a:r>
                      <a:endParaRPr lang="en-US" sz="1100" b="0" i="0" u="none" strike="noStrike">
                        <a:solidFill>
                          <a:srgbClr val="FFFFFF"/>
                        </a:solidFill>
                        <a:latin typeface="Arial"/>
                      </a:endParaRPr>
                    </a:p>
                  </a:txBody>
                  <a:tcPr marL="8495" marR="8495" marT="8496" marB="0" anchor="ctr"/>
                </a:tc>
                <a:tc>
                  <a:txBody>
                    <a:bodyPr/>
                    <a:lstStyle/>
                    <a:p>
                      <a:pPr algn="ctr" rtl="0" fontAlgn="ctr"/>
                      <a:r>
                        <a:rPr lang="en-US" sz="1100" u="none" strike="noStrike" dirty="0"/>
                        <a:t>Australia</a:t>
                      </a:r>
                      <a:endParaRPr lang="en-US" sz="1100" b="0" i="0" u="none" strike="noStrike" dirty="0">
                        <a:solidFill>
                          <a:srgbClr val="FFFFFF"/>
                        </a:solidFill>
                        <a:latin typeface="Arial"/>
                      </a:endParaRPr>
                    </a:p>
                  </a:txBody>
                  <a:tcPr marL="8495" marR="8495" marT="8496" marB="0" anchor="ctr"/>
                </a:tc>
              </a:tr>
            </a:tbl>
          </a:graphicData>
        </a:graphic>
      </p:graphicFrame>
    </p:spTree>
    <p:extLst>
      <p:ext uri="{BB962C8B-B14F-4D97-AF65-F5344CB8AC3E}">
        <p14:creationId xmlns:p14="http://schemas.microsoft.com/office/powerpoint/2010/main" val="9836181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DirArro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rkzz3f5hkauCeA3_OMK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F.vijvMK06rYcMXXwaF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XTXgQLphkC0z2ZrunMq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rkzz3f5hkauCeA3_OMKG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F.vijvMK06rYcMXXwaF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XTXgQLphkC0z2ZrunMq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rkzz3f5hkauCeA3_OMK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F.vijvMK06rYcMXXwaFT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XTXgQLphkC0z2ZrunMq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rkzz3f5hkauCeA3_OMK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p_EKBdYHECXUZ5QCJp7M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jhZUUk8nk6KlH.4gC1x6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5T190nxXUWX1923hpEcn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nv.jJWHd0qpeaOkWt8u4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bC2HpxA4kWE8k6jYh8.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C1_WdskOEWOwrVxaOvR0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ZkvcqPhwEG3vLoivEMvj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K1d01XXk0mu_oWQuEhz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3zXsOoUfME6obmFHiV1l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zVTzNEpJ02XWlYFsG8g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jhZUUk8nk6KlH.4gC1x6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erhlNVzOkqZfVKe0.rq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Xc7F6fGtEKB4dVw6xqA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NuX6QpzJUOhaKyFZgiur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wPaN6jbxZUqUskVBDDEr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DF27EIqs0KIVV9Vg9jd9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9gFS30.M0y35I0sTNJY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6rn8VCreEy2ZWJ7tpITC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evdBP.yqEi2ttPY3R5zb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KLkVEuHYEODSBYAOZuez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jhZUUk8nk6KlH.4gC1x6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9gFS30.M0y35I0sTNJY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oWUY69Px06cNzWbunFi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NuX6QpzJUOhaKyFZgiu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U6KoYdHOU6Svm1gulnO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ls68nxTlUmIawdRDDHUx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LuHWuvVFUG1bvB3kF.k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SNpHh9PO0eGsMw6s.pK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F.vijvMK06rYcMXXwaF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XTXgQLphkC0z2ZrunMq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966</TotalTime>
  <Words>1193</Words>
  <Application>Microsoft Office PowerPoint</Application>
  <PresentationFormat>On-screen Show (4:3)</PresentationFormat>
  <Paragraphs>271</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Microsoft Excel 97-2003 Worksheet</vt:lpstr>
      <vt:lpstr>Chart</vt:lpstr>
      <vt:lpstr>Scopus kl training</vt:lpstr>
      <vt:lpstr>Agenda</vt:lpstr>
      <vt:lpstr>Elsevier</vt:lpstr>
      <vt:lpstr>Open Access</vt:lpstr>
      <vt:lpstr>Scopus</vt:lpstr>
      <vt:lpstr>PowerPoint Presentation</vt:lpstr>
      <vt:lpstr>PowerPoint Presentation</vt:lpstr>
      <vt:lpstr>Acoperirea disciplinelor</vt:lpstr>
      <vt:lpstr>Cine?</vt:lpstr>
      <vt:lpstr>Acoperirea informației la nivel mondial</vt:lpstr>
      <vt:lpstr>Selecţia jurnalelor</vt:lpstr>
      <vt:lpstr>Indexarea jurnalelor in Scopus</vt:lpstr>
      <vt:lpstr>Indexarea jurnalelor în SCOPUS</vt:lpstr>
      <vt:lpstr>INDICE HIRSCH vs FACTOR DE IMPACT</vt:lpstr>
      <vt:lpstr>Altmetrics</vt:lpstr>
      <vt:lpstr>Romania</vt:lpstr>
      <vt:lpstr>Social metrics</vt:lpstr>
      <vt:lpstr>Avantajele unui cont personalizat</vt:lpstr>
      <vt:lpstr>PowerPoint Presentation</vt:lpstr>
      <vt:lpstr>PowerPoint Presentation</vt:lpstr>
      <vt:lpstr>PowerPoint Presentation</vt:lpstr>
      <vt:lpstr>PowerPoint Presentation</vt:lpstr>
      <vt:lpstr>PowerPoint Presentation</vt:lpstr>
      <vt:lpstr>Tezaur Scopus și filtrele de autori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ORCID – De ce?</vt:lpstr>
      <vt:lpstr>ORCID – Pentru că:</vt:lpstr>
      <vt:lpstr>Beneficiile ORCID</vt:lpstr>
      <vt:lpstr>Scopus2ORCID: organizare simplă</vt:lpstr>
      <vt:lpstr>Scopus2ORCID</vt:lpstr>
      <vt:lpstr>ORCID2Scopus</vt:lpstr>
      <vt:lpstr>Scopus pentru smartphone-uri și tablete</vt:lpstr>
      <vt:lpstr>Scopus API</vt:lpstr>
      <vt:lpstr>Vă mulţumesc!</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Dyas</dc:creator>
  <cp:lastModifiedBy>Cristina</cp:lastModifiedBy>
  <cp:revision>90</cp:revision>
  <dcterms:created xsi:type="dcterms:W3CDTF">2012-10-26T14:47:02Z</dcterms:created>
  <dcterms:modified xsi:type="dcterms:W3CDTF">2014-04-30T14:35:16Z</dcterms:modified>
</cp:coreProperties>
</file>